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98168E-61B8-4137-B3A9-28800DABF5C0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BCF0FE-CA68-4C75-BF61-CD2EA707F7F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CF0FE-CA68-4C75-BF61-CD2EA707F7F2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CF0FE-CA68-4C75-BF61-CD2EA707F7F2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CF0FE-CA68-4C75-BF61-CD2EA707F7F2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CF0FE-CA68-4C75-BF61-CD2EA707F7F2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CF0FE-CA68-4C75-BF61-CD2EA707F7F2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CF0FE-CA68-4C75-BF61-CD2EA707F7F2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CF0FE-CA68-4C75-BF61-CD2EA707F7F2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CF0FE-CA68-4C75-BF61-CD2EA707F7F2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BCF0FE-CA68-4C75-BF61-CD2EA707F7F2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99F15-8CCE-4D5E-BDB2-A01D458A105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DB448-A3F1-4947-9EF0-B1C60DB17E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6363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99F15-8CCE-4D5E-BDB2-A01D458A105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DB448-A3F1-4947-9EF0-B1C60DB17E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3528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99F15-8CCE-4D5E-BDB2-A01D458A105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DB448-A3F1-4947-9EF0-B1C60DB17E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2889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99F15-8CCE-4D5E-BDB2-A01D458A105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DB448-A3F1-4947-9EF0-B1C60DB17E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49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99F15-8CCE-4D5E-BDB2-A01D458A105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DB448-A3F1-4947-9EF0-B1C60DB17E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3858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99F15-8CCE-4D5E-BDB2-A01D458A105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DB448-A3F1-4947-9EF0-B1C60DB17E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98600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99F15-8CCE-4D5E-BDB2-A01D458A105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DB448-A3F1-4947-9EF0-B1C60DB17E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7147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99F15-8CCE-4D5E-BDB2-A01D458A105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DB448-A3F1-4947-9EF0-B1C60DB17E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316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99F15-8CCE-4D5E-BDB2-A01D458A105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DB448-A3F1-4947-9EF0-B1C60DB17E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2632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99F15-8CCE-4D5E-BDB2-A01D458A105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DB448-A3F1-4947-9EF0-B1C60DB17E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6870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99F15-8CCE-4D5E-BDB2-A01D458A105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EDB448-A3F1-4947-9EF0-B1C60DB17E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5741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99F15-8CCE-4D5E-BDB2-A01D458A105B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DB448-A3F1-4947-9EF0-B1C60DB17E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79576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556792"/>
            <a:ext cx="8136904" cy="475252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2500" lnSpcReduction="20000"/>
          </a:bodyPr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Název projektu: Zkvalitnění výuky cizích jazyků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Číslo projektu: CZ.1.07/1.4.00/21.3228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Datum: 3. 3. 2013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Základní škola Havlíčkův Brod, </a:t>
            </a:r>
            <a:r>
              <a:rPr lang="cs-CZ" sz="2800" dirty="0" err="1" smtClean="0">
                <a:solidFill>
                  <a:schemeClr val="tx1"/>
                </a:solidFill>
              </a:rPr>
              <a:t>Štáflova</a:t>
            </a:r>
            <a:r>
              <a:rPr lang="cs-CZ" sz="2800" dirty="0" smtClean="0">
                <a:solidFill>
                  <a:schemeClr val="tx1"/>
                </a:solidFill>
              </a:rPr>
              <a:t> 2004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Jméno: Mgr. Kateřina </a:t>
            </a:r>
            <a:r>
              <a:rPr lang="cs-CZ" sz="2800" dirty="0" err="1" smtClean="0">
                <a:solidFill>
                  <a:schemeClr val="tx1"/>
                </a:solidFill>
              </a:rPr>
              <a:t>Zimplová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Ročník: 8.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Vzdělávací oblast: člověk a příroda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Vzdělávací obor: Chemie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Tematický okruh, téma</a:t>
            </a:r>
            <a:r>
              <a:rPr lang="cs-CZ" sz="2800" smtClean="0">
                <a:solidFill>
                  <a:schemeClr val="tx1"/>
                </a:solidFill>
              </a:rPr>
              <a:t>: VY_32_INOVACE_CH_11_Kyslíkaté_kyseliny_II_8.ročník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Metodické doporučení/anotace: DUM slouží k výkladu a rozšíření učiva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1367"/>
            <a:ext cx="6810375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1067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KYSLÍKATÉ KYSELINY II</a:t>
            </a:r>
          </a:p>
          <a:p>
            <a:pPr marL="0" indent="0" algn="ctr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(H</a:t>
            </a:r>
            <a:r>
              <a:rPr lang="cs-CZ" sz="40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</a:t>
            </a:r>
            <a:r>
              <a:rPr lang="cs-CZ" sz="40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H</a:t>
            </a:r>
            <a:r>
              <a:rPr lang="cs-CZ" sz="40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</a:t>
            </a:r>
            <a:r>
              <a:rPr lang="cs-CZ" sz="40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HClO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903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851694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Které kyseliny jsou slabé?</a:t>
            </a: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8291264" cy="469106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vzorečku lehce rozpoznáme, které kyseliny jsou nebezpečné (silné) a které jsou neškodné (slabé).</a:t>
            </a:r>
          </a:p>
          <a:p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Čím vyšší je rozdíl mezi počtem atomů vodíku </a:t>
            </a:r>
            <a:b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počtem atomů kyslíku, tím silnější je kyselina.</a:t>
            </a: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Slabé kyseliny člověku neublíží, dokonce se vyskytují běžně v živých organismech.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914255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l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Silná nebo slabá?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95536" y="2564904"/>
            <a:ext cx="4896544" cy="108012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tx1"/>
                </a:solidFill>
              </a:rPr>
              <a:t>Kyselina  siřičitá	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→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	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SO</a:t>
            </a:r>
            <a:r>
              <a:rPr lang="cs-CZ" sz="2800" baseline="-25000" dirty="0" smtClean="0">
                <a:solidFill>
                  <a:schemeClr val="tx1"/>
                </a:solidFill>
              </a:rPr>
              <a:t>3</a:t>
            </a:r>
            <a:endParaRPr lang="cs-CZ" sz="2800" dirty="0" smtClean="0">
              <a:solidFill>
                <a:schemeClr val="tx1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poměr H a O		2  :  3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95536" y="1340768"/>
            <a:ext cx="4896544" cy="108012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tx1"/>
                </a:solidFill>
              </a:rPr>
              <a:t>Kyselina chlorná	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→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	</a:t>
            </a:r>
            <a:r>
              <a:rPr lang="cs-CZ" sz="2800" dirty="0" err="1" smtClean="0">
                <a:solidFill>
                  <a:schemeClr val="tx1"/>
                </a:solidFill>
              </a:rPr>
              <a:t>HClO</a:t>
            </a:r>
            <a:endParaRPr lang="cs-CZ" sz="2800" dirty="0" smtClean="0">
              <a:solidFill>
                <a:schemeClr val="tx1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poměr H a O		1  :  1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95536" y="3789040"/>
            <a:ext cx="4896544" cy="108012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tx1"/>
                </a:solidFill>
              </a:rPr>
              <a:t>Kyselina sírová 	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→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	H</a:t>
            </a:r>
            <a:r>
              <a:rPr lang="cs-CZ" sz="2800" baseline="-25000" dirty="0" smtClean="0">
                <a:solidFill>
                  <a:schemeClr val="tx1"/>
                </a:solidFill>
              </a:rPr>
              <a:t>2</a:t>
            </a:r>
            <a:r>
              <a:rPr lang="cs-CZ" sz="2800" dirty="0" smtClean="0">
                <a:solidFill>
                  <a:schemeClr val="tx1"/>
                </a:solidFill>
              </a:rPr>
              <a:t>SO</a:t>
            </a:r>
            <a:r>
              <a:rPr lang="cs-CZ" sz="2800" baseline="-25000" dirty="0" smtClean="0">
                <a:solidFill>
                  <a:schemeClr val="tx1"/>
                </a:solidFill>
              </a:rPr>
              <a:t>4</a:t>
            </a:r>
            <a:endParaRPr lang="cs-CZ" sz="2800" dirty="0" smtClean="0">
              <a:solidFill>
                <a:schemeClr val="tx1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poměr H a O		2  :  4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28537" y="5013176"/>
            <a:ext cx="4896544" cy="108012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tx1"/>
                </a:solidFill>
              </a:rPr>
              <a:t>Kyselina chloristá	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→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	HClO</a:t>
            </a:r>
            <a:r>
              <a:rPr lang="cs-CZ" sz="2800" baseline="-25000" dirty="0" smtClean="0">
                <a:solidFill>
                  <a:schemeClr val="tx1"/>
                </a:solidFill>
              </a:rPr>
              <a:t>4</a:t>
            </a:r>
            <a:endParaRPr lang="cs-CZ" sz="2800" dirty="0" smtClean="0">
              <a:solidFill>
                <a:schemeClr val="tx1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poměr H a O		1  :  4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544616" y="1340768"/>
            <a:ext cx="3024336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VELMI SLABÁ KYSELINA</a:t>
            </a:r>
          </a:p>
          <a:p>
            <a:pPr algn="ctr"/>
            <a:r>
              <a:rPr lang="cs-CZ" dirty="0" smtClean="0"/>
              <a:t>(vodíku a kyslíku stejně)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5548578" y="2573288"/>
            <a:ext cx="3024336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SLABÁ KYSELINA</a:t>
            </a:r>
          </a:p>
          <a:p>
            <a:pPr algn="ctr"/>
            <a:r>
              <a:rPr lang="cs-CZ" dirty="0"/>
              <a:t>(</a:t>
            </a:r>
            <a:r>
              <a:rPr lang="cs-CZ" dirty="0" smtClean="0"/>
              <a:t> o jeden atom kyslíku více)</a:t>
            </a:r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5548578" y="3789040"/>
            <a:ext cx="3024336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SILNÁ KYSELINA</a:t>
            </a:r>
          </a:p>
          <a:p>
            <a:pPr algn="ctr"/>
            <a:r>
              <a:rPr lang="cs-CZ" dirty="0" smtClean="0"/>
              <a:t>(o dva atomy kyslíku více)</a:t>
            </a:r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5548578" y="5013176"/>
            <a:ext cx="3024336" cy="108012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VELMI SILNÁ KYSELINA</a:t>
            </a:r>
          </a:p>
          <a:p>
            <a:pPr algn="ctr"/>
            <a:r>
              <a:rPr lang="cs-CZ" dirty="0" smtClean="0"/>
              <a:t>(o tři atomy kyslíku více)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1042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79686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Kyselina uhličitá – H</a:t>
            </a:r>
            <a:r>
              <a:rPr lang="cs-CZ" sz="32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</a:t>
            </a:r>
            <a:r>
              <a:rPr lang="cs-CZ" sz="32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12160" y="1412776"/>
            <a:ext cx="2674640" cy="4713387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68760"/>
            <a:ext cx="5338936" cy="511256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Kyselina uhličitá je slabá kyselina, existuje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pouze jako slabý roztok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Vzniká zaváděním CO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 vody:</a:t>
            </a: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+ CO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→ H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velmi nestálá, velmi rychle se rozkládá.</a:t>
            </a: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obsažena též v nápojích, které jsou sycené CO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2800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 </a:t>
            </a:r>
            <a:r>
              <a:rPr lang="cs-CZ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pic>
        <p:nvPicPr>
          <p:cNvPr id="1026" name="Picture 2" descr="C:\Users\Uživatel\AppData\Local\Microsoft\Windows\Temporary Internet Files\Content.IE5\348UJ1S7\MC9001993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268760"/>
            <a:ext cx="2448272" cy="5112568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3654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7968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Kyselina chlorná - </a:t>
            </a:r>
            <a:r>
              <a:rPr lang="cs-CZ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HClO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68760"/>
            <a:ext cx="4546848" cy="511256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Kyselina chlorná je velmi slabá kyselina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vzniká zaváděním chloru do vody.</a:t>
            </a: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vynikající desinfekční účinky, které se uplatňují zejména při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chlorování vody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+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→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 </a:t>
            </a:r>
            <a:r>
              <a:rPr lang="cs-CZ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HClO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HCl</a:t>
            </a:r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HClO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však snadno rozkládá zpět. Najdeme ji však </a:t>
            </a:r>
            <a:b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v desinfekčních a čisticích prostředcích.	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 2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Uživatel\AppData\Local\Microsoft\Windows\Temporary Internet Files\Content.IE5\MP9GXTYF\MP900448323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68113" y="2120719"/>
            <a:ext cx="5111750" cy="3407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659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0767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Kyselina siřičitá – H</a:t>
            </a:r>
            <a:r>
              <a:rPr lang="cs-CZ" sz="32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</a:t>
            </a:r>
            <a:r>
              <a:rPr lang="cs-CZ" sz="3200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124744"/>
            <a:ext cx="8219256" cy="5256584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Kyselina siřičitá je slabá kyselina, vzniká zaváděním SO</a:t>
            </a:r>
            <a:r>
              <a:rPr lang="cs-CZ" sz="28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 vody.</a:t>
            </a:r>
          </a:p>
          <a:p>
            <a:pPr algn="ctr"/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H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→ H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</a:t>
            </a:r>
            <a:r>
              <a:rPr lang="cs-CZ" sz="2800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endParaRPr lang="cs-CZ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Oxid siřičitý vzniká také při spalování uhlí a nafty, následně se dostává do ovzduší, zde reaguje se vzdušnou vlhkostí. </a:t>
            </a:r>
            <a:r>
              <a:rPr lang="cs-C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Následně padá jako „kyselý“ déšť </a:t>
            </a:r>
            <a:b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zemský povrch.</a:t>
            </a: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Tento jev má velmi špatný vliv zejména na rostliny </a:t>
            </a:r>
            <a:b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půdu.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29988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9256" cy="70767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200" dirty="0" smtClean="0"/>
              <a:t>Kyselina fosforečná H</a:t>
            </a:r>
            <a:r>
              <a:rPr lang="cs-CZ" sz="3200" baseline="-25000" dirty="0" smtClean="0"/>
              <a:t>3</a:t>
            </a:r>
            <a:r>
              <a:rPr lang="cs-CZ" sz="3200" dirty="0" smtClean="0"/>
              <a:t>PO</a:t>
            </a:r>
            <a:r>
              <a:rPr lang="cs-CZ" sz="3200" baseline="-25000" dirty="0" smtClean="0"/>
              <a:t>4</a:t>
            </a: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124744"/>
            <a:ext cx="3898776" cy="5001419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Kyselina fosforečná je slabá kyselina, setkáme se s ní mimo jiné též v nápojích typu 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Coca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Cola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Pravidelná konzumace těchto nápojů může být škodlivá!</a:t>
            </a:r>
          </a:p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Kyselina fosforečná ovlivňuje </a:t>
            </a:r>
            <a:r>
              <a:rPr lang="cs-CZ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hospodaření </a:t>
            </a:r>
            <a:br>
              <a:rPr lang="cs-CZ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fosforem v těle!!     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 3</a:t>
            </a:r>
          </a:p>
          <a:p>
            <a:endParaRPr lang="cs-CZ" sz="2800" dirty="0"/>
          </a:p>
        </p:txBody>
      </p:sp>
      <p:pic>
        <p:nvPicPr>
          <p:cNvPr id="3074" name="Picture 2" descr="C:\Users\Uživatel\AppData\Local\Microsoft\Windows\Temporary Internet Files\Content.IE5\MP9GXTYF\MP900430472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24744"/>
            <a:ext cx="4104456" cy="5001419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23060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792087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Použité zdroje:</a:t>
            </a:r>
            <a:endParaRPr lang="cs-CZ" sz="3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556792"/>
            <a:ext cx="7776864" cy="468052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Obr. 1 – převzat z webu </a:t>
            </a:r>
            <a:r>
              <a:rPr lang="cs-CZ" sz="2800" dirty="0" smtClean="0">
                <a:solidFill>
                  <a:schemeClr val="tx1"/>
                </a:solidFill>
              </a:rPr>
              <a:t>Office.</a:t>
            </a:r>
            <a:r>
              <a:rPr lang="cs-CZ" sz="2800" dirty="0" err="1" smtClean="0">
                <a:solidFill>
                  <a:schemeClr val="tx1"/>
                </a:solidFill>
              </a:rPr>
              <a:t>microsoft.com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Obr. 2 – převzat z webu </a:t>
            </a:r>
            <a:r>
              <a:rPr lang="cs-CZ" sz="2800" dirty="0" smtClean="0">
                <a:solidFill>
                  <a:schemeClr val="tx1"/>
                </a:solidFill>
              </a:rPr>
              <a:t>Office.</a:t>
            </a:r>
            <a:r>
              <a:rPr lang="cs-CZ" sz="2800" dirty="0" err="1" smtClean="0">
                <a:solidFill>
                  <a:schemeClr val="tx1"/>
                </a:solidFill>
              </a:rPr>
              <a:t>microsoft.com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Obr. 3 – převzat z webu </a:t>
            </a:r>
            <a:r>
              <a:rPr lang="cs-CZ" sz="2800" dirty="0" smtClean="0">
                <a:solidFill>
                  <a:schemeClr val="tx1"/>
                </a:solidFill>
              </a:rPr>
              <a:t>Office.</a:t>
            </a:r>
            <a:r>
              <a:rPr lang="cs-CZ" sz="2800" smtClean="0">
                <a:solidFill>
                  <a:schemeClr val="tx1"/>
                </a:solidFill>
              </a:rPr>
              <a:t>microsoft.com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/>
            <a:endParaRPr lang="cs-CZ" sz="2800" dirty="0">
              <a:solidFill>
                <a:schemeClr val="tx1"/>
              </a:solidFill>
            </a:endParaRP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Obsah prezentace vypracovala samostatně</a:t>
            </a:r>
          </a:p>
          <a:p>
            <a:pPr algn="l"/>
            <a:r>
              <a:rPr lang="cs-CZ" sz="2800" dirty="0" smtClean="0">
                <a:solidFill>
                  <a:schemeClr val="tx1"/>
                </a:solidFill>
              </a:rPr>
              <a:t>Mgr. Kateřina </a:t>
            </a:r>
            <a:r>
              <a:rPr lang="cs-CZ" sz="2800" dirty="0" err="1" smtClean="0">
                <a:solidFill>
                  <a:schemeClr val="tx1"/>
                </a:solidFill>
              </a:rPr>
              <a:t>Zimplová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13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358</Words>
  <Application>Microsoft Office PowerPoint</Application>
  <PresentationFormat>Předvádění na obrazovce (4:3)</PresentationFormat>
  <Paragraphs>78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Snímek 2</vt:lpstr>
      <vt:lpstr>Které kyseliny jsou slabé?</vt:lpstr>
      <vt:lpstr>Silná nebo slabá?</vt:lpstr>
      <vt:lpstr>Kyselina uhličitá – H2CO3</vt:lpstr>
      <vt:lpstr>Kyselina chlorná - HClO</vt:lpstr>
      <vt:lpstr>Kyselina siřičitá – H2SO3</vt:lpstr>
      <vt:lpstr>Kyselina fosforečná H3PO4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šárka</cp:lastModifiedBy>
  <cp:revision>39</cp:revision>
  <dcterms:created xsi:type="dcterms:W3CDTF">2013-03-03T11:27:27Z</dcterms:created>
  <dcterms:modified xsi:type="dcterms:W3CDTF">2013-03-24T19:21:12Z</dcterms:modified>
</cp:coreProperties>
</file>