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15FCE-C8F6-46EA-B4A5-C1975F3A6E1F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3D040-3670-496F-B7AF-4C20C3E2EA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01B2D-7014-4308-865D-CEF2CA6A2BBA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6BF48-FFA8-450E-B8EB-096FF92442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23135-C6AD-4AE6-A685-6A0767BD3894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AF37C5-B5BB-4D57-8764-CA91711467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1B7AB-B9BA-4B9B-98F8-0C1F09180434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0A7F6-6FEC-492E-9DFF-00C8AFCFEF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066678-2CA6-4222-9D99-7F95C451CE8B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75CC9-AF79-4B65-90C2-DF36CABC5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C24DBD-E37D-4F12-AAA0-621B78601EDA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B74AC6-ECB4-47AB-A493-7FA903CB2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350E9-3F5C-49DC-88D5-58FF085A70E3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666EC-DF27-4571-844A-B24D50F385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AC763-93D8-4D8D-BCD2-7EFA137D6488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79D79-43CA-4CC7-AB63-3652703C10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F6146-2619-4A2B-9318-0D833DB174AF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76A06-466C-416F-8899-594F84654C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93EA1-D8E1-4F6E-806D-F4733C2F2643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342DF-DD7F-42B6-B5AE-1DFBB75F7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52A848-F364-4F5D-B682-F06FA93726D7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720EE0-5BC9-45C3-BE17-CBD8B10C46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8571209-10D4-469A-ABB3-E3B50EF30A3D}" type="datetimeFigureOut">
              <a:rPr lang="cs-CZ"/>
              <a:pPr>
                <a:defRPr/>
              </a:pPr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FE4841-845F-40ED-94F9-244390453D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lcium_hydroxide.jpg" TargetMode="External"/><Relationship Id="rId2" Type="http://schemas.openxmlformats.org/officeDocument/2006/relationships/hyperlink" Target="http://cs.wikipedia.org/wiki/Soubor:SodiumHydroxide.jp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61913"/>
            <a:ext cx="6810375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39750" y="1720850"/>
            <a:ext cx="8135938" cy="507841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Název projektu: Zkvalitnění výuky cizích jazyků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Číslo projektu: CZ.1.07/1.4.00/21.3228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Datum: 5. 3. 2013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Základní škola Havlíčkův Brod, </a:t>
            </a:r>
            <a:r>
              <a:rPr lang="cs-CZ" sz="2400" dirty="0" err="1">
                <a:latin typeface="+mn-lt"/>
                <a:cs typeface="+mn-cs"/>
              </a:rPr>
              <a:t>Štáflova</a:t>
            </a:r>
            <a:r>
              <a:rPr lang="cs-CZ" sz="2400" dirty="0">
                <a:latin typeface="+mn-lt"/>
                <a:cs typeface="+mn-cs"/>
              </a:rPr>
              <a:t> 2004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Jméno: Mgr. Kateřina </a:t>
            </a:r>
            <a:r>
              <a:rPr lang="cs-CZ" sz="2400" dirty="0" err="1">
                <a:latin typeface="+mn-lt"/>
                <a:cs typeface="+mn-cs"/>
              </a:rPr>
              <a:t>Zimplová</a:t>
            </a: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Ročník: 8.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Vzdělávací oblast: člověk a příroda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Vzdělávací obor: Chemie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Tematický okruh, téma: VY_32_INOVACE_CH_12_Zásady_</a:t>
            </a:r>
            <a:r>
              <a:rPr lang="cs-CZ" sz="2400" dirty="0" err="1">
                <a:latin typeface="+mn-lt"/>
                <a:cs typeface="+mn-cs"/>
              </a:rPr>
              <a:t>NaOH</a:t>
            </a:r>
            <a:r>
              <a:rPr lang="cs-CZ" sz="2400" dirty="0">
                <a:latin typeface="+mn-lt"/>
                <a:cs typeface="+mn-cs"/>
              </a:rPr>
              <a:t>_ Ca(OH)</a:t>
            </a:r>
            <a:r>
              <a:rPr lang="cs-CZ" sz="2400" baseline="-25000" dirty="0">
                <a:latin typeface="+mn-lt"/>
                <a:cs typeface="+mn-cs"/>
              </a:rPr>
              <a:t>2</a:t>
            </a:r>
            <a:r>
              <a:rPr lang="cs-CZ" sz="2400" dirty="0">
                <a:latin typeface="+mn-lt"/>
                <a:cs typeface="+mn-cs"/>
              </a:rPr>
              <a:t>_8.ročník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Metodické doporučení/anotace: DUM slouží k výkladu a rozšíření učiva</a:t>
            </a: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5616575"/>
          </a:xfrm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ZÁSADY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NaOH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Ca(OH)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8488" cy="708025"/>
          </a:xfrm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Hydroxid sodný </a:t>
            </a:r>
            <a:r>
              <a:rPr lang="cs-CZ" sz="3200" dirty="0" err="1" smtClean="0"/>
              <a:t>NaOH</a:t>
            </a:r>
            <a:endParaRPr lang="cs-CZ" sz="32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0" y="1990725"/>
            <a:ext cx="4114800" cy="3270250"/>
          </a:xfrm>
          <a:ln>
            <a:solidFill>
              <a:schemeClr val="tx2">
                <a:lumMod val="75000"/>
              </a:schemeClr>
            </a:solidFill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125538"/>
            <a:ext cx="3898900" cy="5327650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Hydroxid sodný je pevná látka, velmi nebezpečná žíravina. Lidově se nazývá louh</a:t>
            </a:r>
            <a: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.</a:t>
            </a:r>
          </a:p>
          <a:p>
            <a:pPr>
              <a:lnSpc>
                <a:spcPct val="90000"/>
              </a:lnSpc>
            </a:pPr>
            <a:endParaRPr lang="cs-CZ" sz="280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90000"/>
              </a:lnSpc>
            </a:pPr>
            <a: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Je silně </a:t>
            </a:r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hygroskopický</a:t>
            </a:r>
            <a: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b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– to znamená, že </a:t>
            </a:r>
            <a: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                  </a:t>
            </a:r>
            <a: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ze vzduchu snadno odebírá vodu – vlhne. Musí být uchovává</a:t>
            </a:r>
            <a: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n</a:t>
            </a:r>
            <a: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dobře uzavřený.		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850" y="574675"/>
            <a:ext cx="8496300" cy="693738"/>
          </a:xfrm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NaOH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kyselina nebo zásada?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1412875"/>
            <a:ext cx="8569325" cy="5256213"/>
          </a:xfrm>
        </p:spPr>
        <p:txBody>
          <a:bodyPr/>
          <a:lstStyle/>
          <a:p>
            <a:pPr algn="l"/>
            <a:r>
              <a:rPr lang="cs-CZ" sz="2800" smtClean="0">
                <a:solidFill>
                  <a:schemeClr val="tx1"/>
                </a:solidFill>
              </a:rPr>
              <a:t>NaOH se ve vodě chová podle rovnice:</a:t>
            </a:r>
          </a:p>
          <a:p>
            <a:r>
              <a:rPr lang="cs-CZ" sz="2800" b="1" smtClean="0">
                <a:solidFill>
                  <a:schemeClr val="tx1"/>
                </a:solidFill>
              </a:rPr>
              <a:t>NaOH → Na</a:t>
            </a:r>
            <a:r>
              <a:rPr lang="cs-CZ" sz="2800" b="1" baseline="30000" smtClean="0">
                <a:solidFill>
                  <a:schemeClr val="tx1"/>
                </a:solidFill>
              </a:rPr>
              <a:t>+</a:t>
            </a:r>
            <a:r>
              <a:rPr lang="cs-CZ" sz="2800" b="1" smtClean="0">
                <a:solidFill>
                  <a:schemeClr val="tx1"/>
                </a:solidFill>
              </a:rPr>
              <a:t> + OH</a:t>
            </a:r>
            <a:r>
              <a:rPr lang="cs-CZ" sz="2800" b="1" baseline="30000" smtClean="0">
                <a:solidFill>
                  <a:schemeClr val="tx1"/>
                </a:solidFill>
              </a:rPr>
              <a:t>- </a:t>
            </a: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endParaRPr lang="cs-CZ" sz="2800" smtClean="0">
              <a:solidFill>
                <a:schemeClr val="tx1"/>
              </a:solidFill>
            </a:endParaRPr>
          </a:p>
          <a:p>
            <a:pPr algn="l"/>
            <a:r>
              <a:rPr lang="cs-CZ" sz="2800" smtClean="0">
                <a:solidFill>
                  <a:schemeClr val="tx1"/>
                </a:solidFill>
              </a:rPr>
              <a:t>Vznikají hydroxidové částice</a:t>
            </a:r>
          </a:p>
          <a:p>
            <a:pPr algn="l"/>
            <a:r>
              <a:rPr lang="cs-CZ" sz="2800" smtClean="0">
                <a:solidFill>
                  <a:schemeClr val="tx1"/>
                </a:solidFill>
              </a:rPr>
              <a:t>OH</a:t>
            </a:r>
            <a:r>
              <a:rPr lang="cs-CZ" sz="2800" baseline="30000" smtClean="0">
                <a:solidFill>
                  <a:schemeClr val="tx1"/>
                </a:solidFill>
              </a:rPr>
              <a:t>-</a:t>
            </a:r>
            <a:r>
              <a:rPr lang="cs-CZ" sz="2800" smtClean="0">
                <a:solidFill>
                  <a:schemeClr val="tx1"/>
                </a:solidFill>
              </a:rPr>
              <a:t>. </a:t>
            </a:r>
            <a:r>
              <a:rPr lang="cs-CZ" sz="2800" b="1" smtClean="0">
                <a:solidFill>
                  <a:schemeClr val="tx1"/>
                </a:solidFill>
              </a:rPr>
              <a:t>Roztok je tedy zásaditý.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60388" y="2708275"/>
            <a:ext cx="2808287" cy="43338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VODA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211638" y="2671763"/>
            <a:ext cx="2808287" cy="4318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PEVNÝ </a:t>
            </a:r>
            <a:r>
              <a:rPr lang="cs-CZ" sz="2400" b="1" dirty="0" err="1"/>
              <a:t>NaOH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627313" y="3644900"/>
            <a:ext cx="2295525" cy="606425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ROZTOK </a:t>
            </a:r>
            <a:r>
              <a:rPr lang="cs-CZ" sz="2400" b="1" dirty="0" err="1"/>
              <a:t>NaOH</a:t>
            </a:r>
            <a:endParaRPr lang="cs-CZ" sz="2400" b="1" dirty="0"/>
          </a:p>
        </p:txBody>
      </p:sp>
      <p:sp>
        <p:nvSpPr>
          <p:cNvPr id="7" name="Plus 6"/>
          <p:cNvSpPr/>
          <p:nvPr/>
        </p:nvSpPr>
        <p:spPr>
          <a:xfrm>
            <a:off x="3625850" y="2755900"/>
            <a:ext cx="298450" cy="338138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775075" y="3141663"/>
            <a:ext cx="0" cy="2873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5219700" y="3644900"/>
            <a:ext cx="3600450" cy="2879725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364163" y="3879850"/>
            <a:ext cx="611187" cy="68103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/>
              <a:t>H</a:t>
            </a:r>
            <a:r>
              <a:rPr lang="cs-CZ" sz="1200" baseline="-25000" dirty="0"/>
              <a:t>2</a:t>
            </a:r>
            <a:r>
              <a:rPr lang="cs-CZ" sz="1200" dirty="0"/>
              <a:t>O</a:t>
            </a:r>
            <a:endParaRPr lang="cs-CZ" sz="1200" dirty="0"/>
          </a:p>
        </p:txBody>
      </p:sp>
      <p:sp>
        <p:nvSpPr>
          <p:cNvPr id="12" name="Ovál 11"/>
          <p:cNvSpPr/>
          <p:nvPr/>
        </p:nvSpPr>
        <p:spPr>
          <a:xfrm>
            <a:off x="6486525" y="4559300"/>
            <a:ext cx="676275" cy="68103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dirty="0"/>
              <a:t>H</a:t>
            </a:r>
            <a:r>
              <a:rPr lang="cs-CZ" sz="1400" baseline="-25000" dirty="0"/>
              <a:t>2</a:t>
            </a:r>
            <a:r>
              <a:rPr lang="cs-CZ" sz="1400" dirty="0"/>
              <a:t>O</a:t>
            </a:r>
            <a:endParaRPr lang="cs-CZ" sz="1400" dirty="0"/>
          </a:p>
        </p:txBody>
      </p:sp>
      <p:sp>
        <p:nvSpPr>
          <p:cNvPr id="13" name="Ovál 12"/>
          <p:cNvSpPr/>
          <p:nvPr/>
        </p:nvSpPr>
        <p:spPr>
          <a:xfrm>
            <a:off x="5522913" y="5543550"/>
            <a:ext cx="652462" cy="6223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/>
              <a:t>H</a:t>
            </a:r>
            <a:r>
              <a:rPr lang="cs-CZ" sz="1200" baseline="-25000" dirty="0"/>
              <a:t>2</a:t>
            </a:r>
            <a:r>
              <a:rPr lang="cs-CZ" sz="1200" dirty="0"/>
              <a:t>O</a:t>
            </a:r>
            <a:endParaRPr lang="cs-CZ" sz="1200" dirty="0"/>
          </a:p>
        </p:txBody>
      </p:sp>
      <p:sp>
        <p:nvSpPr>
          <p:cNvPr id="14" name="Ovál 13"/>
          <p:cNvSpPr/>
          <p:nvPr/>
        </p:nvSpPr>
        <p:spPr>
          <a:xfrm>
            <a:off x="7720013" y="5646738"/>
            <a:ext cx="704850" cy="688975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/>
              <a:t>H</a:t>
            </a:r>
            <a:r>
              <a:rPr lang="cs-CZ" sz="1200" baseline="-25000" dirty="0"/>
              <a:t>2</a:t>
            </a:r>
            <a:r>
              <a:rPr lang="cs-CZ" sz="1200" dirty="0"/>
              <a:t>O</a:t>
            </a:r>
            <a:endParaRPr lang="cs-CZ" sz="1200" dirty="0"/>
          </a:p>
        </p:txBody>
      </p:sp>
      <p:sp>
        <p:nvSpPr>
          <p:cNvPr id="15" name="Ovál 14"/>
          <p:cNvSpPr/>
          <p:nvPr/>
        </p:nvSpPr>
        <p:spPr>
          <a:xfrm>
            <a:off x="8072438" y="3741738"/>
            <a:ext cx="638175" cy="74295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/>
              <a:t>H</a:t>
            </a:r>
            <a:r>
              <a:rPr lang="cs-CZ" sz="1200" baseline="-25000" dirty="0"/>
              <a:t>2</a:t>
            </a:r>
            <a:r>
              <a:rPr lang="cs-CZ" sz="1200" dirty="0"/>
              <a:t>O</a:t>
            </a:r>
            <a:endParaRPr lang="cs-CZ" sz="1200" dirty="0"/>
          </a:p>
        </p:txBody>
      </p:sp>
      <p:sp>
        <p:nvSpPr>
          <p:cNvPr id="16" name="Ovál 15"/>
          <p:cNvSpPr/>
          <p:nvPr/>
        </p:nvSpPr>
        <p:spPr>
          <a:xfrm>
            <a:off x="7162800" y="3957638"/>
            <a:ext cx="700088" cy="612775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OH</a:t>
            </a:r>
            <a:r>
              <a:rPr lang="cs-CZ" sz="1600" baseline="30000" dirty="0"/>
              <a:t>-</a:t>
            </a:r>
            <a:endParaRPr lang="cs-CZ" sz="1600" dirty="0"/>
          </a:p>
        </p:txBody>
      </p:sp>
      <p:sp>
        <p:nvSpPr>
          <p:cNvPr id="17" name="Ovál 16"/>
          <p:cNvSpPr/>
          <p:nvPr/>
        </p:nvSpPr>
        <p:spPr>
          <a:xfrm>
            <a:off x="6175375" y="3806825"/>
            <a:ext cx="698500" cy="61277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Na</a:t>
            </a:r>
            <a:r>
              <a:rPr lang="cs-CZ" sz="1600" baseline="30000" dirty="0"/>
              <a:t>+</a:t>
            </a:r>
            <a:endParaRPr lang="cs-CZ" sz="1600" dirty="0"/>
          </a:p>
        </p:txBody>
      </p:sp>
      <p:sp>
        <p:nvSpPr>
          <p:cNvPr id="18" name="Ovál 17"/>
          <p:cNvSpPr/>
          <p:nvPr/>
        </p:nvSpPr>
        <p:spPr>
          <a:xfrm>
            <a:off x="8075613" y="4972050"/>
            <a:ext cx="698500" cy="612775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OH</a:t>
            </a:r>
            <a:r>
              <a:rPr lang="cs-CZ" sz="1600" baseline="30000" dirty="0"/>
              <a:t>-</a:t>
            </a:r>
            <a:endParaRPr lang="cs-CZ" sz="1600" dirty="0"/>
          </a:p>
        </p:txBody>
      </p:sp>
      <p:sp>
        <p:nvSpPr>
          <p:cNvPr id="19" name="Ovál 18"/>
          <p:cNvSpPr/>
          <p:nvPr/>
        </p:nvSpPr>
        <p:spPr>
          <a:xfrm>
            <a:off x="6607175" y="5756275"/>
            <a:ext cx="700088" cy="61277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Na</a:t>
            </a:r>
            <a:r>
              <a:rPr lang="cs-CZ" sz="1600" baseline="30000" dirty="0"/>
              <a:t>+</a:t>
            </a:r>
            <a:endParaRPr lang="cs-CZ" sz="1600" dirty="0"/>
          </a:p>
        </p:txBody>
      </p:sp>
      <p:sp>
        <p:nvSpPr>
          <p:cNvPr id="20" name="Ovál 19"/>
          <p:cNvSpPr/>
          <p:nvPr/>
        </p:nvSpPr>
        <p:spPr>
          <a:xfrm>
            <a:off x="5386388" y="4711700"/>
            <a:ext cx="698500" cy="612775"/>
          </a:xfrm>
          <a:prstGeom prst="ellipse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OH</a:t>
            </a:r>
            <a:r>
              <a:rPr lang="cs-CZ" sz="1600" baseline="30000" dirty="0"/>
              <a:t>-</a:t>
            </a:r>
            <a:endParaRPr lang="cs-CZ" sz="1600" dirty="0"/>
          </a:p>
        </p:txBody>
      </p:sp>
      <p:sp>
        <p:nvSpPr>
          <p:cNvPr id="21" name="Ovál 20"/>
          <p:cNvSpPr/>
          <p:nvPr/>
        </p:nvSpPr>
        <p:spPr>
          <a:xfrm>
            <a:off x="7307263" y="4900613"/>
            <a:ext cx="698500" cy="61277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/>
              <a:t>Na</a:t>
            </a:r>
            <a:r>
              <a:rPr lang="cs-CZ" sz="1600" baseline="30000" dirty="0"/>
              <a:t>+</a:t>
            </a:r>
            <a:endParaRPr lang="cs-CZ" sz="1600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211638" y="4419600"/>
            <a:ext cx="711200" cy="2921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8488" cy="563563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z hydroxidu sodného vyrábí?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410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944563"/>
            <a:ext cx="8291513" cy="5580062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z="2800" smtClean="0"/>
          </a:p>
        </p:txBody>
      </p:sp>
      <p:pic>
        <p:nvPicPr>
          <p:cNvPr id="17411" name="Picture 2" descr="C:\Users\Uživatel\AppData\Local\Microsoft\Windows\Temporary Internet Files\Content.IE5\QPNRSWG1\MC900290951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30388" y="4818063"/>
            <a:ext cx="1604962" cy="1171575"/>
          </a:xfrm>
        </p:spPr>
      </p:pic>
      <p:pic>
        <p:nvPicPr>
          <p:cNvPr id="17412" name="Picture 3" descr="C:\Users\Uživatel\AppData\Local\Microsoft\Windows\Temporary Internet Files\Content.IE5\L5TXGFMV\MC9002803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3475" y="4005263"/>
            <a:ext cx="2386013" cy="192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4" descr="C:\Users\Uživatel\AppData\Local\Microsoft\Windows\Temporary Internet Files\Content.IE5\MP9GXTYF\MC90029961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92888" y="1268413"/>
            <a:ext cx="1625600" cy="18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5" descr="C:\Users\Uživatel\AppData\Local\Microsoft\Windows\Temporary Internet Files\Content.IE5\MP9GXTYF\MP90043932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944563"/>
            <a:ext cx="5265738" cy="3243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4972050" y="3297238"/>
            <a:ext cx="3627438" cy="504825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Prací prášky</a:t>
            </a:r>
            <a:endParaRPr lang="cs-CZ" sz="28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4972050" y="5932488"/>
            <a:ext cx="3627438" cy="50323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Zubní pasty</a:t>
            </a:r>
            <a:endParaRPr lang="cs-CZ" sz="28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684213" y="4187825"/>
            <a:ext cx="3625850" cy="504825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Čisticí prostředky</a:t>
            </a:r>
            <a:endParaRPr lang="cs-CZ" sz="28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820738" y="5948363"/>
            <a:ext cx="3625850" cy="504825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Mýdla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8488" cy="70802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Výroba </a:t>
            </a:r>
            <a:r>
              <a:rPr lang="cs-CZ" sz="3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NaOH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bezpečnost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125538"/>
            <a:ext cx="8218488" cy="532765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Hydroxid sodný se vyrábí elektrolytickým rozkladem roztoku chloridu sodného (solanky). </a:t>
            </a:r>
          </a:p>
          <a:p>
            <a:r>
              <a:rPr lang="cs-CZ" sz="280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Elektrolytický rozklad znamená, že látku štěpíme pomocí procházejícího stejnosměrného proudu, následně vznikají nové látky. V tomto případě vzniká hydroxid sodný.</a:t>
            </a:r>
          </a:p>
          <a:p>
            <a:endParaRPr lang="cs-CZ" sz="280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endParaRPr lang="cs-CZ" sz="2800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Při práci s NaOH používáme ochranné prostředky – rukav</a:t>
            </a:r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i</a:t>
            </a:r>
            <a:r>
              <a:rPr lang="cs-CZ" sz="2800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ce, plášť a ochranné brýle. Pozor je to žíravina!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513" cy="635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Hydroxid vápenatý – Ca(OH)</a:t>
            </a:r>
            <a:r>
              <a:rPr lang="cs-CZ" sz="32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995738" y="1808163"/>
            <a:ext cx="4691062" cy="370681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394075" cy="4691063"/>
          </a:xfrm>
          <a:solidFill>
            <a:schemeClr val="accent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Hydroxid vápenatý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nejpoužívanější hydroxid.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Říká se mu také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hašené vápno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žíravá látka.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Obr. 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8488" cy="708025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Ca(OH)</a:t>
            </a:r>
            <a:r>
              <a:rPr lang="cs-CZ" sz="3200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kyselina nebo zásada?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052513"/>
            <a:ext cx="8218488" cy="5545137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400" smtClean="0"/>
              <a:t>Ve vodě se Ca(OH)</a:t>
            </a:r>
            <a:r>
              <a:rPr lang="cs-CZ" sz="2400" baseline="-25000" smtClean="0"/>
              <a:t>2</a:t>
            </a:r>
            <a:r>
              <a:rPr lang="cs-CZ" sz="2400" smtClean="0"/>
              <a:t> štěpí na kation vápenatý a anionty hydroxidové: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z="2800" smtClean="0"/>
              <a:t> </a:t>
            </a:r>
          </a:p>
          <a:p>
            <a:pPr>
              <a:lnSpc>
                <a:spcPct val="90000"/>
              </a:lnSpc>
            </a:pPr>
            <a:r>
              <a:rPr lang="cs-CZ" sz="2600" smtClean="0"/>
              <a:t>V roztoku tedy převažují částice OH</a:t>
            </a:r>
            <a:r>
              <a:rPr lang="cs-CZ" sz="2600" baseline="30000" smtClean="0"/>
              <a:t>-</a:t>
            </a:r>
            <a:r>
              <a:rPr lang="cs-CZ" sz="2600" smtClean="0"/>
              <a:t>. </a:t>
            </a:r>
            <a:r>
              <a:rPr lang="cs-CZ" sz="2600" smtClean="0">
                <a:latin typeface="Arial" charset="0"/>
              </a:rPr>
              <a:t>H</a:t>
            </a:r>
            <a:r>
              <a:rPr lang="cs-CZ" sz="2600" smtClean="0"/>
              <a:t>ydroxid vápenatý se tedy chová jako </a:t>
            </a:r>
            <a:r>
              <a:rPr lang="cs-CZ" sz="2600" b="1" smtClean="0"/>
              <a:t>zásada.</a:t>
            </a:r>
          </a:p>
        </p:txBody>
      </p:sp>
      <p:sp>
        <p:nvSpPr>
          <p:cNvPr id="5" name="Ovál 4"/>
          <p:cNvSpPr/>
          <p:nvPr/>
        </p:nvSpPr>
        <p:spPr>
          <a:xfrm>
            <a:off x="1116013" y="2420938"/>
            <a:ext cx="1295400" cy="136842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Ca</a:t>
            </a:r>
            <a:endParaRPr lang="cs-CZ" sz="2800" b="1" dirty="0"/>
          </a:p>
        </p:txBody>
      </p:sp>
      <p:sp>
        <p:nvSpPr>
          <p:cNvPr id="6" name="Ovál 5"/>
          <p:cNvSpPr/>
          <p:nvPr/>
        </p:nvSpPr>
        <p:spPr>
          <a:xfrm>
            <a:off x="4284663" y="2420938"/>
            <a:ext cx="1295400" cy="1368425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Ca</a:t>
            </a:r>
            <a:r>
              <a:rPr lang="cs-CZ" sz="2800" b="1" baseline="30000" dirty="0"/>
              <a:t>2+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2124075" y="1852613"/>
            <a:ext cx="863600" cy="900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O</a:t>
            </a:r>
            <a:endParaRPr lang="cs-CZ" sz="2800" b="1" dirty="0"/>
          </a:p>
        </p:txBody>
      </p:sp>
      <p:sp>
        <p:nvSpPr>
          <p:cNvPr id="8" name="Ovál 7"/>
          <p:cNvSpPr/>
          <p:nvPr/>
        </p:nvSpPr>
        <p:spPr>
          <a:xfrm>
            <a:off x="2124075" y="3409950"/>
            <a:ext cx="863600" cy="900113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O</a:t>
            </a:r>
            <a:endParaRPr lang="cs-CZ" sz="2800" b="1" dirty="0"/>
          </a:p>
        </p:txBody>
      </p:sp>
      <p:sp>
        <p:nvSpPr>
          <p:cNvPr id="9" name="Ovál 8"/>
          <p:cNvSpPr/>
          <p:nvPr/>
        </p:nvSpPr>
        <p:spPr>
          <a:xfrm>
            <a:off x="6821488" y="3409950"/>
            <a:ext cx="865187" cy="900113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O</a:t>
            </a:r>
            <a:endParaRPr lang="cs-CZ" sz="2800" b="1" dirty="0"/>
          </a:p>
        </p:txBody>
      </p:sp>
      <p:sp>
        <p:nvSpPr>
          <p:cNvPr id="10" name="Ovál 9"/>
          <p:cNvSpPr/>
          <p:nvPr/>
        </p:nvSpPr>
        <p:spPr>
          <a:xfrm>
            <a:off x="6875463" y="2058988"/>
            <a:ext cx="865187" cy="900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O</a:t>
            </a:r>
            <a:endParaRPr lang="cs-CZ" sz="2800" b="1" dirty="0"/>
          </a:p>
        </p:txBody>
      </p:sp>
      <p:sp>
        <p:nvSpPr>
          <p:cNvPr id="11" name="Ovál 10"/>
          <p:cNvSpPr/>
          <p:nvPr/>
        </p:nvSpPr>
        <p:spPr>
          <a:xfrm>
            <a:off x="3005138" y="1884363"/>
            <a:ext cx="576262" cy="665162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H</a:t>
            </a:r>
            <a:endParaRPr lang="cs-CZ" sz="2000" b="1" dirty="0"/>
          </a:p>
        </p:txBody>
      </p:sp>
      <p:sp>
        <p:nvSpPr>
          <p:cNvPr id="12" name="Ovál 11"/>
          <p:cNvSpPr/>
          <p:nvPr/>
        </p:nvSpPr>
        <p:spPr>
          <a:xfrm>
            <a:off x="7740650" y="2176463"/>
            <a:ext cx="576263" cy="66675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H</a:t>
            </a:r>
            <a:r>
              <a:rPr lang="cs-CZ" sz="2000" b="1" baseline="30000" dirty="0"/>
              <a:t>-</a:t>
            </a:r>
            <a:endParaRPr lang="cs-CZ" sz="2000" b="1" dirty="0"/>
          </a:p>
        </p:txBody>
      </p:sp>
      <p:sp>
        <p:nvSpPr>
          <p:cNvPr id="13" name="Ovál 12"/>
          <p:cNvSpPr/>
          <p:nvPr/>
        </p:nvSpPr>
        <p:spPr>
          <a:xfrm>
            <a:off x="7686675" y="3527425"/>
            <a:ext cx="576263" cy="665163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H</a:t>
            </a:r>
            <a:r>
              <a:rPr lang="cs-CZ" sz="2000" b="1" baseline="30000" dirty="0"/>
              <a:t>-</a:t>
            </a:r>
            <a:endParaRPr lang="cs-CZ" sz="2000" b="1" dirty="0"/>
          </a:p>
        </p:txBody>
      </p:sp>
      <p:sp>
        <p:nvSpPr>
          <p:cNvPr id="14" name="Ovál 13"/>
          <p:cNvSpPr/>
          <p:nvPr/>
        </p:nvSpPr>
        <p:spPr>
          <a:xfrm>
            <a:off x="3005138" y="3527425"/>
            <a:ext cx="576262" cy="665163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/>
              <a:t>H</a:t>
            </a:r>
            <a:endParaRPr lang="cs-CZ" sz="2000" b="1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2987675" y="3105150"/>
            <a:ext cx="10795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Plus 16"/>
          <p:cNvSpPr/>
          <p:nvPr/>
        </p:nvSpPr>
        <p:spPr>
          <a:xfrm>
            <a:off x="5980113" y="2843213"/>
            <a:ext cx="593725" cy="684212"/>
          </a:xfrm>
          <a:prstGeom prst="mathPlu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476250" y="4656138"/>
            <a:ext cx="3024188" cy="720725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h</a:t>
            </a:r>
            <a:r>
              <a:rPr lang="cs-CZ" sz="2400" b="1" dirty="0"/>
              <a:t>ydroxid vápenatý</a:t>
            </a:r>
            <a:endParaRPr lang="cs-CZ" sz="2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3736975" y="4656138"/>
            <a:ext cx="2390775" cy="720725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k</a:t>
            </a:r>
            <a:r>
              <a:rPr lang="cs-CZ" sz="2400" b="1" dirty="0"/>
              <a:t>ation vápenatý</a:t>
            </a:r>
            <a:endParaRPr lang="cs-CZ" sz="24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6276975" y="4656138"/>
            <a:ext cx="2398713" cy="720725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a</a:t>
            </a:r>
            <a:r>
              <a:rPr lang="cs-CZ" sz="2400" b="1" dirty="0"/>
              <a:t>nionty hydroxidové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8488" cy="708025"/>
          </a:xfrm>
          <a:solidFill>
            <a:schemeClr val="accent1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čeho se hydroxid vápenatý vyrábí?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196975"/>
            <a:ext cx="8218488" cy="5256213"/>
          </a:xfrm>
          <a:solidFill>
            <a:schemeClr val="accent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Hydroxid vápenatý – hašené vápno se vyrábí hašením vápna páleného (</a:t>
            </a:r>
            <a:r>
              <a:rPr lang="cs-CZ" sz="2800" dirty="0" err="1" smtClean="0"/>
              <a:t>CaO</a:t>
            </a:r>
            <a:r>
              <a:rPr lang="cs-CZ" sz="2800" dirty="0" smtClean="0"/>
              <a:t>).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err="1" smtClean="0"/>
              <a:t>CaO</a:t>
            </a:r>
            <a:r>
              <a:rPr lang="cs-CZ" sz="2800" dirty="0" smtClean="0"/>
              <a:t> +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O            Ca(OH)</a:t>
            </a:r>
            <a:r>
              <a:rPr lang="cs-CZ" sz="2800" baseline="-25000" dirty="0" smtClean="0"/>
              <a:t>2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aseline="-250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Pozor! Při hašení vápna se uvolňuje velké množství tepla. Hašené vápno se používá ve stavebnictví.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Pozn. Pálené vápno se vyrábí z vápence – </a:t>
            </a:r>
            <a:r>
              <a:rPr lang="cs-CZ" sz="2000" smtClean="0"/>
              <a:t>uhličitanu vápenatého.</a:t>
            </a: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95513" y="2924175"/>
            <a:ext cx="79216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250"/>
            <a:ext cx="7772400" cy="792163"/>
          </a:xfrm>
          <a:solidFill>
            <a:schemeClr val="accent1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4213" y="1412875"/>
            <a:ext cx="7775575" cy="4895850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Obr. 1 </a:t>
            </a:r>
            <a:r>
              <a:rPr lang="cs-CZ" sz="2800" dirty="0" smtClean="0">
                <a:solidFill>
                  <a:schemeClr val="tx1"/>
                </a:solidFill>
                <a:hlinkClick r:id="rId2"/>
              </a:rPr>
              <a:t>http://cs.wikipedia.org/wiki/Soubor:SodiumHydroxide.jpg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Obrázky na snímku 5 převzaty z webu Office.com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Obr. 2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/>
                </a:solidFill>
                <a:hlinkClick r:id="rId3"/>
              </a:rPr>
              <a:t>http://</a:t>
            </a:r>
            <a:r>
              <a:rPr lang="cs-CZ" sz="2800" dirty="0" smtClean="0">
                <a:solidFill>
                  <a:schemeClr val="tx1"/>
                </a:solidFill>
                <a:hlinkClick r:id="rId3"/>
              </a:rPr>
              <a:t>cs.wikipedia.org/wiki/Soubor:Calcium_hydroxide.jpg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Snímek č. 8 vytvořen dle učebnice Chemie 8 pro základní školy a víceletá gymnázia – Jiří Škoda, Pavel </a:t>
            </a:r>
            <a:r>
              <a:rPr lang="cs-CZ" sz="2800" dirty="0" err="1" smtClean="0">
                <a:solidFill>
                  <a:schemeClr val="tx1"/>
                </a:solidFill>
              </a:rPr>
              <a:t>Doulík</a:t>
            </a:r>
            <a:r>
              <a:rPr lang="cs-CZ" sz="2800" dirty="0" smtClean="0">
                <a:solidFill>
                  <a:schemeClr val="tx1"/>
                </a:solidFill>
              </a:rPr>
              <a:t> str. 47.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270</TotalTime>
  <Words>329</Words>
  <Application>Microsoft Office PowerPoint</Application>
  <PresentationFormat>On-screen Show (4:3)</PresentationFormat>
  <Paragraphs>116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Calibri</vt:lpstr>
      <vt:lpstr>Arial</vt:lpstr>
      <vt:lpstr>Motiv systému Office</vt:lpstr>
      <vt:lpstr>Snímek 1</vt:lpstr>
      <vt:lpstr>ZÁSADY   NaOH, Ca(OH)2</vt:lpstr>
      <vt:lpstr>Hydroxid sodný NaOH</vt:lpstr>
      <vt:lpstr>NaOH – kyselina nebo zásada?</vt:lpstr>
      <vt:lpstr>Co se z hydroxidu sodného vyrábí?</vt:lpstr>
      <vt:lpstr>Výroba NaOH, bezpečnost</vt:lpstr>
      <vt:lpstr>Hydroxid vápenatý – Ca(OH)2</vt:lpstr>
      <vt:lpstr>Ca(OH)2 – kyselina nebo zásada?</vt:lpstr>
      <vt:lpstr>Z čeho se hydroxid vápenatý vyrábí?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36</cp:revision>
  <dcterms:created xsi:type="dcterms:W3CDTF">2013-03-04T17:43:28Z</dcterms:created>
  <dcterms:modified xsi:type="dcterms:W3CDTF">2013-03-24T19:18:33Z</dcterms:modified>
</cp:coreProperties>
</file>