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60" r:id="rId5"/>
    <p:sldId id="265" r:id="rId6"/>
    <p:sldId id="259" r:id="rId7"/>
    <p:sldId id="261" r:id="rId8"/>
    <p:sldId id="264" r:id="rId9"/>
    <p:sldId id="267" r:id="rId10"/>
    <p:sldId id="270" r:id="rId11"/>
    <p:sldId id="269" r:id="rId12"/>
    <p:sldId id="271" r:id="rId13"/>
    <p:sldId id="268" r:id="rId14"/>
    <p:sldId id="272" r:id="rId15"/>
    <p:sldId id="273" r:id="rId16"/>
    <p:sldId id="26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000"/>
    <a:srgbClr val="CC0000"/>
    <a:srgbClr val="135553"/>
    <a:srgbClr val="1CD2A2"/>
    <a:srgbClr val="FFFF00"/>
    <a:srgbClr val="FF3300"/>
    <a:srgbClr val="94F51F"/>
    <a:srgbClr val="B61A8D"/>
    <a:srgbClr val="E339B6"/>
    <a:srgbClr val="99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D71C8-9B55-4F86-99D9-B0F91158A259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C3567-FF49-4AE5-B78F-0084521DAC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D71C8-9B55-4F86-99D9-B0F91158A259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C3567-FF49-4AE5-B78F-0084521DAC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D71C8-9B55-4F86-99D9-B0F91158A259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C3567-FF49-4AE5-B78F-0084521DAC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D71C8-9B55-4F86-99D9-B0F91158A259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C3567-FF49-4AE5-B78F-0084521DAC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D71C8-9B55-4F86-99D9-B0F91158A259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C3567-FF49-4AE5-B78F-0084521DAC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D71C8-9B55-4F86-99D9-B0F91158A259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C3567-FF49-4AE5-B78F-0084521DAC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D71C8-9B55-4F86-99D9-B0F91158A259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C3567-FF49-4AE5-B78F-0084521DAC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D71C8-9B55-4F86-99D9-B0F91158A259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C3567-FF49-4AE5-B78F-0084521DAC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D71C8-9B55-4F86-99D9-B0F91158A259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C3567-FF49-4AE5-B78F-0084521DAC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D71C8-9B55-4F86-99D9-B0F91158A259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C3567-FF49-4AE5-B78F-0084521DAC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D71C8-9B55-4F86-99D9-B0F91158A259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C3567-FF49-4AE5-B78F-0084521DAC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3FD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DD71C8-9B55-4F86-99D9-B0F91158A259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4C3567-FF49-4AE5-B78F-0084521DAC4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f/fc/Small_coat_of_arms_of_the_Czech_Republic2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slide" Target="slide14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slide" Target="slide6.xml"/><Relationship Id="rId4" Type="http://schemas.openxmlformats.org/officeDocument/2006/relationships/slide" Target="slide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7" Type="http://schemas.openxmlformats.org/officeDocument/2006/relationships/slide" Target="slide13.xml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2.xml"/><Relationship Id="rId5" Type="http://schemas.openxmlformats.org/officeDocument/2006/relationships/slide" Target="slide11.xml"/><Relationship Id="rId4" Type="http://schemas.openxmlformats.org/officeDocument/2006/relationships/slide" Target="slide10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5/57/PecetprinceVaclavaI.jpg/600px-PecetprinceVaclavaI.jpg" TargetMode="External"/><Relationship Id="rId3" Type="http://schemas.openxmlformats.org/officeDocument/2006/relationships/hyperlink" Target="http://upload.wikimedia.org/wikipedia/commons/thumb/8/8b/P%C5%99emyslovci_erb.svg/127px-P%C5%99emyslovci_erb.svg.png" TargetMode="External"/><Relationship Id="rId7" Type="http://schemas.openxmlformats.org/officeDocument/2006/relationships/hyperlink" Target="http://upload.wikimedia.org/wikipedia/commons/d/d3/VaclavGelnhausenovekodexu.jpg" TargetMode="External"/><Relationship Id="rId2" Type="http://schemas.openxmlformats.org/officeDocument/2006/relationships/hyperlink" Target="http://upload.wikimedia.org/wikipedia/commons/f/fc/Small_coat_of_arms_of_the_Czech_Republic2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a/ac/Prem_konstancie.jpg/800px-Prem_konstancie.jpg" TargetMode="External"/><Relationship Id="rId5" Type="http://schemas.openxmlformats.org/officeDocument/2006/relationships/hyperlink" Target="http://upload.wikimedia.org/wikipedia/commons/thumb/9/9d/Golden_Bull_of_Sicily.jpg/423px-Golden_Bull_of_Sicily.jpg" TargetMode="External"/><Relationship Id="rId4" Type="http://schemas.openxmlformats.org/officeDocument/2006/relationships/hyperlink" Target="http://upload.wikimedia.org/wikipedia/commons/thumb/0/04/Moravia.svg/491px-Moravia.svg.png" TargetMode="External"/><Relationship Id="rId9" Type="http://schemas.openxmlformats.org/officeDocument/2006/relationships/hyperlink" Target="http://upload.wikimedia.org/wikipedia/commons/thumb/a/a7/V%C3%A1clav_I..jpg/120px-V%C3%A1clav_I.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28596" y="1643050"/>
            <a:ext cx="8229600" cy="4568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D30335"/>
                </a:solidFill>
              </a:rPr>
              <a:t>Název školy:</a:t>
            </a:r>
            <a:r>
              <a:rPr lang="cs-CZ" sz="2000" dirty="0" smtClean="0">
                <a:solidFill>
                  <a:srgbClr val="D30335"/>
                </a:solidFill>
              </a:rPr>
              <a:t>	</a:t>
            </a:r>
            <a:r>
              <a:rPr lang="cs-CZ" sz="1600" dirty="0" smtClean="0">
                <a:solidFill>
                  <a:srgbClr val="D30335"/>
                </a:solidFill>
              </a:rPr>
              <a:t>Základní 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rgbClr val="D30335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D30335"/>
                </a:solidFill>
              </a:rPr>
              <a:t>Autor:</a:t>
            </a:r>
            <a:r>
              <a:rPr lang="cs-CZ" sz="2000" dirty="0" smtClean="0">
                <a:solidFill>
                  <a:srgbClr val="D30335"/>
                </a:solidFill>
              </a:rPr>
              <a:t>	</a:t>
            </a:r>
            <a:r>
              <a:rPr lang="cs-CZ" sz="1600" dirty="0" smtClean="0">
                <a:solidFill>
                  <a:srgbClr val="D30335"/>
                </a:solidFill>
              </a:rPr>
              <a:t>Mgr. Hana Míčová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rgbClr val="D30335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D30335"/>
                </a:solidFill>
              </a:rPr>
              <a:t>Název:</a:t>
            </a:r>
            <a:r>
              <a:rPr lang="cs-CZ" sz="2000" dirty="0" smtClean="0">
                <a:solidFill>
                  <a:srgbClr val="D30335"/>
                </a:solidFill>
              </a:rPr>
              <a:t>	</a:t>
            </a:r>
            <a:r>
              <a:rPr lang="cs-CZ" sz="1600" dirty="0" smtClean="0">
                <a:solidFill>
                  <a:srgbClr val="D30335"/>
                </a:solidFill>
              </a:rPr>
              <a:t>VY_32_INOVACE_04_D7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rgbClr val="D30335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D30335"/>
                </a:solidFill>
              </a:rPr>
              <a:t>Číslo projektu:</a:t>
            </a:r>
            <a:r>
              <a:rPr lang="cs-CZ" sz="2000" dirty="0" smtClean="0">
                <a:solidFill>
                  <a:srgbClr val="D30335"/>
                </a:solidFill>
              </a:rPr>
              <a:t>	</a:t>
            </a:r>
            <a:r>
              <a:rPr lang="cs-CZ" sz="1600" dirty="0" smtClean="0">
                <a:solidFill>
                  <a:srgbClr val="D30335"/>
                </a:solidFill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rgbClr val="D30335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D30335"/>
                </a:solidFill>
              </a:rPr>
              <a:t>Téma:	</a:t>
            </a:r>
            <a:r>
              <a:rPr lang="cs-CZ" sz="1600" dirty="0" smtClean="0">
                <a:solidFill>
                  <a:srgbClr val="D30335"/>
                </a:solidFill>
              </a:rPr>
              <a:t>České království za posledních Přemyslovců , část I.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rgbClr val="D30335"/>
                </a:solidFill>
              </a:rPr>
              <a:t>	</a:t>
            </a:r>
            <a:r>
              <a:rPr lang="cs-CZ" sz="1600" dirty="0" smtClean="0">
                <a:solidFill>
                  <a:srgbClr val="D30335"/>
                </a:solidFill>
              </a:rPr>
              <a:t>	 </a:t>
            </a:r>
          </a:p>
          <a:p>
            <a:pPr>
              <a:lnSpc>
                <a:spcPct val="80000"/>
              </a:lnSpc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D30335"/>
                </a:solidFill>
              </a:rPr>
              <a:t>Anotace:	</a:t>
            </a:r>
            <a:r>
              <a:rPr lang="cs-CZ" sz="1600" dirty="0" smtClean="0">
                <a:solidFill>
                  <a:srgbClr val="D30335"/>
                </a:solidFill>
              </a:rPr>
              <a:t>Výkladová prezentace k dějinám českých zemí za vlády Přemysla 	Otakara I. a Václava I.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rgbClr val="D30335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>
              <a:solidFill>
                <a:srgbClr val="D30335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D30335"/>
                </a:solidFill>
              </a:rPr>
              <a:t>Datum:</a:t>
            </a:r>
            <a:r>
              <a:rPr lang="cs-CZ" sz="2000" dirty="0" smtClean="0">
                <a:solidFill>
                  <a:srgbClr val="D30335"/>
                </a:solidFill>
              </a:rPr>
              <a:t>	23.2. 2012	</a:t>
            </a: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714348" y="142873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D30335"/>
                </a:solidFill>
                <a:latin typeface="Bookman Old Style" pitchFamily="18" charset="0"/>
              </a:rPr>
              <a:t>ČESKÉ KRÁLOVSTVÍ ZA VLÁDY POSLEDNÍCH PŘEMYSLOVCŮ</a:t>
            </a:r>
            <a:br>
              <a:rPr lang="cs-CZ" b="1" u="sng" dirty="0" smtClean="0">
                <a:solidFill>
                  <a:srgbClr val="D30335"/>
                </a:solidFill>
                <a:latin typeface="Bookman Old Style" pitchFamily="18" charset="0"/>
              </a:rPr>
            </a:br>
            <a:r>
              <a:rPr lang="cs-CZ" b="1" u="sng" dirty="0" smtClean="0">
                <a:solidFill>
                  <a:srgbClr val="D30335"/>
                </a:solidFill>
                <a:latin typeface="Bookman Old Style" pitchFamily="18" charset="0"/>
              </a:rPr>
              <a:t/>
            </a:r>
            <a:br>
              <a:rPr lang="cs-CZ" b="1" u="sng" dirty="0" smtClean="0">
                <a:solidFill>
                  <a:srgbClr val="D30335"/>
                </a:solidFill>
                <a:latin typeface="Bookman Old Style" pitchFamily="18" charset="0"/>
              </a:rPr>
            </a:br>
            <a:r>
              <a:rPr lang="cs-CZ" sz="2700" b="1" u="sng" dirty="0" smtClean="0">
                <a:solidFill>
                  <a:srgbClr val="D30335"/>
                </a:solidFill>
                <a:latin typeface="Bookman Old Style" pitchFamily="18" charset="0"/>
              </a:rPr>
              <a:t>Část I.</a:t>
            </a:r>
            <a:r>
              <a:rPr lang="cs-CZ" b="1" u="sng" dirty="0" smtClean="0">
                <a:solidFill>
                  <a:srgbClr val="D30335"/>
                </a:solidFill>
                <a:latin typeface="Bookman Old Style" pitchFamily="18" charset="0"/>
              </a:rPr>
              <a:t/>
            </a:r>
            <a:br>
              <a:rPr lang="cs-CZ" b="1" u="sng" dirty="0" smtClean="0">
                <a:solidFill>
                  <a:srgbClr val="D30335"/>
                </a:solidFill>
                <a:latin typeface="Bookman Old Style" pitchFamily="18" charset="0"/>
              </a:rPr>
            </a:br>
            <a:endParaRPr lang="cs-CZ" b="1" u="sng" dirty="0">
              <a:solidFill>
                <a:srgbClr val="D30335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1538" y="3500438"/>
            <a:ext cx="73275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4304B4"/>
                </a:solidFill>
              </a:rPr>
              <a:t>Vláda Přemysla Otakara I. a Václava I.</a:t>
            </a:r>
            <a:endParaRPr lang="cs-CZ" sz="3600" b="1" dirty="0">
              <a:solidFill>
                <a:srgbClr val="4304B4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917596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D30335"/>
                </a:solidFill>
              </a:rPr>
              <a:t>Poslední Přemyslovci</a:t>
            </a:r>
            <a:endParaRPr lang="cs-CZ" sz="3600" b="1" u="sng" dirty="0">
              <a:solidFill>
                <a:srgbClr val="D3033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286412"/>
          </a:xfrm>
          <a:ln w="38100">
            <a:solidFill>
              <a:srgbClr val="135553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135553"/>
                </a:solidFill>
              </a:rPr>
              <a:t>13. století – české království za vlády tzv. posledních 	Přemyslovců je významnou evropskou zemí 		s vyspělým hospodářstvím.</a:t>
            </a:r>
          </a:p>
          <a:p>
            <a:r>
              <a:rPr lang="cs-CZ" sz="2800" b="1" dirty="0" smtClean="0">
                <a:solidFill>
                  <a:srgbClr val="135553"/>
                </a:solidFill>
              </a:rPr>
              <a:t>Díky venkovské kolonizaci – zakládání vesnic - je 	osídlena většina země,  rozvoj zemědělství 	zajišťuje dostatek potravin.</a:t>
            </a:r>
          </a:p>
          <a:p>
            <a:r>
              <a:rPr lang="cs-CZ" sz="2800" b="1" dirty="0" smtClean="0">
                <a:solidFill>
                  <a:srgbClr val="135553"/>
                </a:solidFill>
              </a:rPr>
              <a:t>Z prosperujících osad rostou města a zakládají se 	nová na zeleném drnu.</a:t>
            </a:r>
          </a:p>
          <a:p>
            <a:r>
              <a:rPr lang="cs-CZ" sz="2800" b="1" dirty="0" smtClean="0">
                <a:solidFill>
                  <a:srgbClr val="135553"/>
                </a:solidFill>
              </a:rPr>
              <a:t>Ve městech se rychle rozvíjejí řemesla a obchod.</a:t>
            </a:r>
          </a:p>
          <a:p>
            <a:r>
              <a:rPr lang="cs-CZ" sz="2800" b="1" dirty="0" smtClean="0">
                <a:solidFill>
                  <a:srgbClr val="135553"/>
                </a:solidFill>
              </a:rPr>
              <a:t>Vedle Čechů zde žijí i Němci, kteří sem přicházejí 	jako kolonisté do nově zakládaných měst.</a:t>
            </a:r>
          </a:p>
          <a:p>
            <a:endParaRPr lang="cs-CZ" sz="2800" b="1" dirty="0">
              <a:solidFill>
                <a:srgbClr val="135553"/>
              </a:solidFill>
            </a:endParaRPr>
          </a:p>
        </p:txBody>
      </p:sp>
      <p:sp>
        <p:nvSpPr>
          <p:cNvPr id="4" name="Šipka doprava se zářezem 3">
            <a:hlinkClick r:id="rId2" action="ppaction://hlinksldjump"/>
          </p:cNvPr>
          <p:cNvSpPr/>
          <p:nvPr/>
        </p:nvSpPr>
        <p:spPr>
          <a:xfrm>
            <a:off x="8072462" y="214290"/>
            <a:ext cx="642942" cy="428628"/>
          </a:xfrm>
          <a:prstGeom prst="notchedRightArrow">
            <a:avLst/>
          </a:prstGeom>
          <a:solidFill>
            <a:srgbClr val="1CD2A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D30335"/>
                </a:solidFill>
              </a:rPr>
              <a:t>Poslední Přemyslovci</a:t>
            </a:r>
            <a:endParaRPr lang="cs-CZ" sz="3600" b="1" u="sng" dirty="0">
              <a:solidFill>
                <a:srgbClr val="D3033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357298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5A06B6"/>
                </a:solidFill>
              </a:rPr>
              <a:t>Přemysl Otakar I.            </a:t>
            </a:r>
            <a:r>
              <a:rPr lang="cs-CZ" sz="2400" b="1" dirty="0" smtClean="0">
                <a:solidFill>
                  <a:srgbClr val="5A06B6"/>
                </a:solidFill>
              </a:rPr>
              <a:t>1198 – 1230</a:t>
            </a:r>
          </a:p>
          <a:p>
            <a:r>
              <a:rPr lang="cs-CZ" sz="2800" b="1" dirty="0" smtClean="0">
                <a:solidFill>
                  <a:srgbClr val="5A06B6"/>
                </a:solidFill>
              </a:rPr>
              <a:t>Václav I.                            </a:t>
            </a:r>
            <a:r>
              <a:rPr lang="cs-CZ" sz="2400" b="1" dirty="0" smtClean="0">
                <a:solidFill>
                  <a:srgbClr val="5A06B6"/>
                </a:solidFill>
              </a:rPr>
              <a:t>1230 – 1253</a:t>
            </a:r>
          </a:p>
          <a:p>
            <a:r>
              <a:rPr lang="cs-CZ" sz="2800" b="1" dirty="0" smtClean="0">
                <a:solidFill>
                  <a:srgbClr val="5A06B6"/>
                </a:solidFill>
              </a:rPr>
              <a:t>Přemysl Otakar II.           </a:t>
            </a:r>
            <a:r>
              <a:rPr lang="cs-CZ" sz="2400" b="1" dirty="0" smtClean="0">
                <a:solidFill>
                  <a:srgbClr val="5A06B6"/>
                </a:solidFill>
              </a:rPr>
              <a:t>1253 – 1278</a:t>
            </a:r>
          </a:p>
          <a:p>
            <a:r>
              <a:rPr lang="cs-CZ" sz="2800" b="1" dirty="0" smtClean="0">
                <a:solidFill>
                  <a:srgbClr val="5A06B6"/>
                </a:solidFill>
              </a:rPr>
              <a:t>Václav II.			   </a:t>
            </a:r>
            <a:r>
              <a:rPr lang="cs-CZ" sz="2400" b="1" dirty="0" smtClean="0">
                <a:solidFill>
                  <a:srgbClr val="5A06B6"/>
                </a:solidFill>
              </a:rPr>
              <a:t>1283 – 1305</a:t>
            </a:r>
          </a:p>
          <a:p>
            <a:r>
              <a:rPr lang="cs-CZ" sz="2800" b="1" dirty="0" smtClean="0">
                <a:solidFill>
                  <a:srgbClr val="5A06B6"/>
                </a:solidFill>
              </a:rPr>
              <a:t>Václav III. 			   </a:t>
            </a:r>
            <a:r>
              <a:rPr lang="cs-CZ" sz="2400" b="1" dirty="0" smtClean="0">
                <a:solidFill>
                  <a:srgbClr val="5A06B6"/>
                </a:solidFill>
              </a:rPr>
              <a:t>1305 - 1306</a:t>
            </a:r>
          </a:p>
          <a:p>
            <a:endParaRPr lang="cs-CZ" sz="2800" b="1" dirty="0">
              <a:solidFill>
                <a:srgbClr val="5A06B6"/>
              </a:solidFill>
            </a:endParaRPr>
          </a:p>
        </p:txBody>
      </p:sp>
      <p:sp>
        <p:nvSpPr>
          <p:cNvPr id="4" name="7cípá hvězda 3"/>
          <p:cNvSpPr/>
          <p:nvPr/>
        </p:nvSpPr>
        <p:spPr>
          <a:xfrm>
            <a:off x="3714744" y="2000240"/>
            <a:ext cx="214314" cy="214314"/>
          </a:xfrm>
          <a:prstGeom prst="star7">
            <a:avLst/>
          </a:prstGeom>
          <a:solidFill>
            <a:srgbClr val="D3033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7cípá hvězda 4"/>
          <p:cNvSpPr/>
          <p:nvPr/>
        </p:nvSpPr>
        <p:spPr>
          <a:xfrm>
            <a:off x="3714744" y="1500174"/>
            <a:ext cx="214314" cy="214314"/>
          </a:xfrm>
          <a:prstGeom prst="star7">
            <a:avLst/>
          </a:prstGeom>
          <a:solidFill>
            <a:srgbClr val="D3033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7cípá hvězda 5"/>
          <p:cNvSpPr/>
          <p:nvPr/>
        </p:nvSpPr>
        <p:spPr>
          <a:xfrm>
            <a:off x="3714744" y="3071810"/>
            <a:ext cx="214314" cy="214314"/>
          </a:xfrm>
          <a:prstGeom prst="star7">
            <a:avLst/>
          </a:prstGeom>
          <a:solidFill>
            <a:srgbClr val="D3033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7cípá hvězda 6"/>
          <p:cNvSpPr/>
          <p:nvPr/>
        </p:nvSpPr>
        <p:spPr>
          <a:xfrm>
            <a:off x="3714744" y="2571744"/>
            <a:ext cx="214314" cy="214314"/>
          </a:xfrm>
          <a:prstGeom prst="star7">
            <a:avLst/>
          </a:prstGeom>
          <a:solidFill>
            <a:srgbClr val="D3033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7cípá hvězda 7"/>
          <p:cNvSpPr/>
          <p:nvPr/>
        </p:nvSpPr>
        <p:spPr>
          <a:xfrm>
            <a:off x="3714744" y="3571876"/>
            <a:ext cx="214314" cy="214314"/>
          </a:xfrm>
          <a:prstGeom prst="star7">
            <a:avLst/>
          </a:prstGeom>
          <a:solidFill>
            <a:srgbClr val="D3033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Soubor:Small coat of arms of the Czech Republic2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00760" y="3071810"/>
            <a:ext cx="2864014" cy="350046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14282" y="4857760"/>
            <a:ext cx="55721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Stříbrný dvouocasý lev v červeném poli užívaný od vlády Přemysla Otakara I. Přemyslovci jako znak </a:t>
            </a:r>
            <a:r>
              <a:rPr lang="cs-CZ" sz="2400" b="1" smtClean="0"/>
              <a:t>českého </a:t>
            </a:r>
            <a:r>
              <a:rPr lang="cs-CZ" sz="2400" b="1" smtClean="0"/>
              <a:t>království.</a:t>
            </a:r>
            <a:endParaRPr lang="cs-CZ" sz="2400" b="1" dirty="0"/>
          </a:p>
        </p:txBody>
      </p:sp>
      <p:sp>
        <p:nvSpPr>
          <p:cNvPr id="14" name="Šipka doprava se zářezem 13">
            <a:hlinkClick r:id="rId4" action="ppaction://hlinksldjump"/>
          </p:cNvPr>
          <p:cNvSpPr/>
          <p:nvPr/>
        </p:nvSpPr>
        <p:spPr>
          <a:xfrm>
            <a:off x="8001024" y="428604"/>
            <a:ext cx="642942" cy="428628"/>
          </a:xfrm>
          <a:prstGeom prst="notchedRightArrow">
            <a:avLst/>
          </a:prstGeom>
          <a:solidFill>
            <a:srgbClr val="1CD2A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C00000"/>
                </a:solidFill>
              </a:rPr>
              <a:t>Další znaky českého státu</a:t>
            </a:r>
            <a:endParaRPr lang="cs-CZ" sz="3200" b="1" u="sng" dirty="0">
              <a:solidFill>
                <a:srgbClr val="C00000"/>
              </a:solidFill>
            </a:endParaRPr>
          </a:p>
        </p:txBody>
      </p:sp>
      <p:pic>
        <p:nvPicPr>
          <p:cNvPr id="2150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857364"/>
            <a:ext cx="2295602" cy="2805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512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1857364"/>
            <a:ext cx="2788126" cy="2875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513" name="Picture 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388" y="1857364"/>
            <a:ext cx="2199166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TextovéPole 12"/>
          <p:cNvSpPr txBox="1"/>
          <p:nvPr/>
        </p:nvSpPr>
        <p:spPr>
          <a:xfrm>
            <a:off x="6286512" y="4929198"/>
            <a:ext cx="25448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Erb království českého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s přilbou a klenotem 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57620" y="5072074"/>
            <a:ext cx="177683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Svatováclavská</a:t>
            </a:r>
          </a:p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 plaménková</a:t>
            </a:r>
          </a:p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 orlice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57224" y="5072074"/>
            <a:ext cx="15686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Znak Moravy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9" name="Šipka doprava se zářezem 8">
            <a:hlinkClick r:id="rId5" action="ppaction://hlinksldjump"/>
          </p:cNvPr>
          <p:cNvSpPr/>
          <p:nvPr/>
        </p:nvSpPr>
        <p:spPr>
          <a:xfrm>
            <a:off x="8215338" y="285728"/>
            <a:ext cx="642942" cy="428628"/>
          </a:xfrm>
          <a:prstGeom prst="notchedRightArrow">
            <a:avLst/>
          </a:prstGeom>
          <a:solidFill>
            <a:srgbClr val="1CD2A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D30335"/>
                </a:solidFill>
              </a:rPr>
              <a:t>Přemysl Otakar I.</a:t>
            </a:r>
            <a:br>
              <a:rPr lang="cs-CZ" b="1" u="sng" dirty="0" smtClean="0">
                <a:solidFill>
                  <a:srgbClr val="D30335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4525963"/>
          </a:xfrm>
          <a:ln w="28575">
            <a:solidFill>
              <a:srgbClr val="FFC000"/>
            </a:solidFill>
          </a:ln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4304B4"/>
                </a:solidFill>
              </a:rPr>
              <a:t>Přemysl Otakar I. nastoupil na trůn r. 1198.</a:t>
            </a:r>
          </a:p>
          <a:p>
            <a:endParaRPr lang="cs-CZ" sz="2800" b="1" dirty="0" smtClean="0">
              <a:solidFill>
                <a:srgbClr val="4304B4"/>
              </a:solidFill>
            </a:endParaRPr>
          </a:p>
          <a:p>
            <a:r>
              <a:rPr lang="cs-CZ" sz="2800" b="1" dirty="0" smtClean="0">
                <a:solidFill>
                  <a:srgbClr val="4304B4"/>
                </a:solidFill>
              </a:rPr>
              <a:t>1204 povýšil papež české knížectví na království.</a:t>
            </a:r>
          </a:p>
          <a:p>
            <a:pPr>
              <a:buNone/>
            </a:pPr>
            <a:endParaRPr lang="cs-CZ" sz="2800" b="1" dirty="0" smtClean="0">
              <a:solidFill>
                <a:srgbClr val="4304B4"/>
              </a:solidFill>
            </a:endParaRPr>
          </a:p>
          <a:p>
            <a:r>
              <a:rPr lang="cs-CZ" sz="2800" b="1" dirty="0" smtClean="0">
                <a:solidFill>
                  <a:srgbClr val="4304B4"/>
                </a:solidFill>
              </a:rPr>
              <a:t>Přemysl Otakar I. využil bojů o trůn ve svaté říši římské, a když podpořil kandidaturu </a:t>
            </a:r>
            <a:r>
              <a:rPr lang="cs-CZ" sz="2800" b="1" u="sng" dirty="0" smtClean="0">
                <a:solidFill>
                  <a:srgbClr val="4304B4"/>
                </a:solidFill>
              </a:rPr>
              <a:t>Fridricha II.              z rodu </a:t>
            </a:r>
            <a:r>
              <a:rPr lang="cs-CZ" sz="2800" b="1" u="sng" dirty="0" err="1" smtClean="0">
                <a:solidFill>
                  <a:srgbClr val="4304B4"/>
                </a:solidFill>
              </a:rPr>
              <a:t>Štaufů</a:t>
            </a:r>
            <a:r>
              <a:rPr lang="cs-CZ" sz="2800" b="1" dirty="0" smtClean="0">
                <a:solidFill>
                  <a:srgbClr val="4304B4"/>
                </a:solidFill>
              </a:rPr>
              <a:t> na římského krále, získal </a:t>
            </a:r>
            <a:r>
              <a:rPr lang="cs-CZ" sz="2800" b="1" dirty="0" smtClean="0">
                <a:solidFill>
                  <a:srgbClr val="D30335"/>
                </a:solidFill>
              </a:rPr>
              <a:t>roku</a:t>
            </a:r>
            <a:r>
              <a:rPr lang="cs-CZ" sz="2800" b="1" dirty="0" smtClean="0">
                <a:solidFill>
                  <a:srgbClr val="4304B4"/>
                </a:solidFill>
              </a:rPr>
              <a:t> </a:t>
            </a:r>
            <a:r>
              <a:rPr lang="cs-CZ" sz="2800" b="1" dirty="0" smtClean="0">
                <a:solidFill>
                  <a:srgbClr val="D30335"/>
                </a:solidFill>
              </a:rPr>
              <a:t>1212 </a:t>
            </a:r>
            <a:r>
              <a:rPr lang="cs-CZ" sz="2800" b="1" dirty="0" smtClean="0">
                <a:solidFill>
                  <a:srgbClr val="4304B4"/>
                </a:solidFill>
              </a:rPr>
              <a:t>potvrzení dědičného titulu královského – 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4304B4"/>
                </a:solidFill>
              </a:rPr>
              <a:t>	</a:t>
            </a:r>
            <a:r>
              <a:rPr lang="cs-CZ" sz="2800" b="1" u="sng" dirty="0" smtClean="0">
                <a:solidFill>
                  <a:srgbClr val="D30335"/>
                </a:solidFill>
              </a:rPr>
              <a:t>Zlatou bulu </a:t>
            </a:r>
            <a:r>
              <a:rPr lang="cs-CZ" sz="2800" b="1" u="sng" dirty="0" smtClean="0">
                <a:solidFill>
                  <a:srgbClr val="D30335"/>
                </a:solidFill>
              </a:rPr>
              <a:t>sicilskou.</a:t>
            </a:r>
            <a:endParaRPr lang="cs-CZ" sz="2800" b="1" u="sng" dirty="0">
              <a:solidFill>
                <a:srgbClr val="D30335"/>
              </a:solidFill>
            </a:endParaRPr>
          </a:p>
        </p:txBody>
      </p:sp>
      <p:sp>
        <p:nvSpPr>
          <p:cNvPr id="4" name="Šipka doprava se zářezem 3">
            <a:hlinkClick r:id="rId2" action="ppaction://hlinksldjump"/>
          </p:cNvPr>
          <p:cNvSpPr/>
          <p:nvPr/>
        </p:nvSpPr>
        <p:spPr>
          <a:xfrm>
            <a:off x="8072462" y="285728"/>
            <a:ext cx="642942" cy="428628"/>
          </a:xfrm>
          <a:prstGeom prst="notchedRightArrow">
            <a:avLst/>
          </a:prstGeom>
          <a:solidFill>
            <a:srgbClr val="1CD2A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500042"/>
            <a:ext cx="3929058" cy="5573132"/>
          </a:xfrm>
          <a:prstGeom prst="rect">
            <a:avLst/>
          </a:prstGeom>
          <a:noFill/>
          <a:ln w="9525">
            <a:solidFill>
              <a:srgbClr val="3333FF"/>
            </a:solidFill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4714876" y="785794"/>
            <a:ext cx="27799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D30335"/>
                </a:solidFill>
              </a:rPr>
              <a:t>Zlatá bula sicilská</a:t>
            </a:r>
            <a:endParaRPr lang="cs-CZ" sz="2800" b="1" u="sng" dirty="0">
              <a:solidFill>
                <a:srgbClr val="D30335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6248" y="1500174"/>
            <a:ext cx="471490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D30335"/>
                </a:solidFill>
              </a:rPr>
              <a:t>Fridrich II. </a:t>
            </a:r>
            <a:r>
              <a:rPr lang="cs-CZ" sz="2400" b="1" u="sng" dirty="0" err="1" smtClean="0">
                <a:solidFill>
                  <a:srgbClr val="D30335"/>
                </a:solidFill>
              </a:rPr>
              <a:t>Štaufský</a:t>
            </a:r>
            <a:r>
              <a:rPr lang="cs-CZ" sz="2400" b="1" u="sng" dirty="0" smtClean="0">
                <a:solidFill>
                  <a:srgbClr val="D30335"/>
                </a:solidFill>
              </a:rPr>
              <a:t> v ní potvrdil  českým panovníkům:</a:t>
            </a:r>
          </a:p>
          <a:p>
            <a:endParaRPr lang="cs-CZ" sz="2400" b="1" u="sng" dirty="0" smtClean="0">
              <a:solidFill>
                <a:srgbClr val="D30335"/>
              </a:solidFill>
            </a:endParaRPr>
          </a:p>
          <a:p>
            <a:pPr>
              <a:buFontTx/>
              <a:buChar char="-"/>
            </a:pPr>
            <a:r>
              <a:rPr lang="cs-CZ" sz="2400" b="1" dirty="0" smtClean="0">
                <a:solidFill>
                  <a:srgbClr val="D30335"/>
                </a:solidFill>
              </a:rPr>
              <a:t> </a:t>
            </a:r>
            <a:r>
              <a:rPr lang="cs-CZ" sz="2400" b="1" i="1" dirty="0" smtClean="0">
                <a:solidFill>
                  <a:srgbClr val="D30335"/>
                </a:solidFill>
              </a:rPr>
              <a:t>dědičný titul královský</a:t>
            </a:r>
          </a:p>
          <a:p>
            <a:pPr>
              <a:buFontTx/>
              <a:buChar char="-"/>
            </a:pPr>
            <a:r>
              <a:rPr lang="cs-CZ" sz="2400" b="1" i="1" dirty="0" smtClean="0">
                <a:solidFill>
                  <a:srgbClr val="D30335"/>
                </a:solidFill>
              </a:rPr>
              <a:t> potvrzuje nedělitelnost země</a:t>
            </a:r>
          </a:p>
          <a:p>
            <a:pPr>
              <a:buFontTx/>
              <a:buChar char="-"/>
            </a:pPr>
            <a:r>
              <a:rPr lang="cs-CZ" sz="2400" b="1" i="1" dirty="0">
                <a:solidFill>
                  <a:srgbClr val="D30335"/>
                </a:solidFill>
              </a:rPr>
              <a:t> </a:t>
            </a:r>
            <a:r>
              <a:rPr lang="cs-CZ" sz="2400" b="1" i="1" dirty="0" smtClean="0">
                <a:solidFill>
                  <a:srgbClr val="D30335"/>
                </a:solidFill>
              </a:rPr>
              <a:t>potvrzuje vnitřní nezávislost 	českého státu na svaté říši 	římské </a:t>
            </a:r>
          </a:p>
          <a:p>
            <a:pPr>
              <a:buFontTx/>
              <a:buChar char="-"/>
            </a:pPr>
            <a:r>
              <a:rPr lang="cs-CZ" sz="2400" b="1" i="1" dirty="0" smtClean="0">
                <a:solidFill>
                  <a:srgbClr val="D30335"/>
                </a:solidFill>
              </a:rPr>
              <a:t> dává představitelům země právo 	volit si krále v případě 	vymření panovnického rodu</a:t>
            </a:r>
            <a:endParaRPr lang="cs-CZ" sz="2400" b="1" i="1" dirty="0">
              <a:solidFill>
                <a:srgbClr val="D30335"/>
              </a:solidFill>
            </a:endParaRPr>
          </a:p>
        </p:txBody>
      </p:sp>
      <p:sp>
        <p:nvSpPr>
          <p:cNvPr id="5" name="Šipka doprava se zářezem 4">
            <a:hlinkClick r:id="rId3" action="ppaction://hlinksldjump"/>
          </p:cNvPr>
          <p:cNvSpPr/>
          <p:nvPr/>
        </p:nvSpPr>
        <p:spPr>
          <a:xfrm>
            <a:off x="8072462" y="214290"/>
            <a:ext cx="642942" cy="357190"/>
          </a:xfrm>
          <a:prstGeom prst="notchedRightArrow">
            <a:avLst/>
          </a:prstGeom>
          <a:solidFill>
            <a:srgbClr val="1CD2A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Přemysl Otakar I. se svou manželkou Konstancií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 </a:t>
            </a:r>
            <a:r>
              <a:rPr lang="cs-CZ" sz="2400" dirty="0" smtClean="0"/>
              <a:t>Dobové zobrazení v tzv. durynském žaltáři  (13. stol.)</a:t>
            </a:r>
            <a:endParaRPr lang="cs-CZ" sz="2400" dirty="0"/>
          </a:p>
        </p:txBody>
      </p:sp>
      <p:pic>
        <p:nvPicPr>
          <p:cNvPr id="22529" name="Picture 1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2071678"/>
            <a:ext cx="7702497" cy="4294142"/>
          </a:xfrm>
          <a:prstGeom prst="rect">
            <a:avLst/>
          </a:prstGeom>
          <a:noFill/>
          <a:ln w="76200">
            <a:solidFill>
              <a:srgbClr val="E2F905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8229600" cy="703282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135553"/>
                </a:solidFill>
              </a:rPr>
              <a:t>Václav I.</a:t>
            </a:r>
            <a:endParaRPr lang="cs-CZ" b="1" u="sng" dirty="0">
              <a:solidFill>
                <a:srgbClr val="13555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00108"/>
            <a:ext cx="8229600" cy="5483245"/>
          </a:xfrm>
          <a:ln w="38100">
            <a:solidFill>
              <a:srgbClr val="FFC00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 lnSpcReduction="10000"/>
          </a:bodyPr>
          <a:lstStyle/>
          <a:p>
            <a:pPr lvl="1"/>
            <a:r>
              <a:rPr lang="cs-CZ" b="1" dirty="0" smtClean="0">
                <a:solidFill>
                  <a:srgbClr val="B61A8D"/>
                </a:solidFill>
              </a:rPr>
              <a:t>Posiloval stejně jako Přemysl královskou moc stavbou královských hradů a zakládáním měst.</a:t>
            </a:r>
          </a:p>
          <a:p>
            <a:pPr lvl="1"/>
            <a:endParaRPr lang="cs-CZ" b="1" dirty="0" smtClean="0">
              <a:solidFill>
                <a:srgbClr val="B61A8D"/>
              </a:solidFill>
            </a:endParaRPr>
          </a:p>
          <a:p>
            <a:pPr lvl="1"/>
            <a:r>
              <a:rPr lang="cs-CZ" b="1" dirty="0" smtClean="0">
                <a:solidFill>
                  <a:srgbClr val="E339B6"/>
                </a:solidFill>
              </a:rPr>
              <a:t>Získával stříbro z bohatých stříbrných dolů v Jihlavě.</a:t>
            </a:r>
          </a:p>
          <a:p>
            <a:pPr lvl="1"/>
            <a:endParaRPr lang="cs-CZ" b="1" dirty="0" smtClean="0">
              <a:solidFill>
                <a:srgbClr val="E339B6"/>
              </a:solidFill>
            </a:endParaRPr>
          </a:p>
          <a:p>
            <a:pPr lvl="1"/>
            <a:r>
              <a:rPr lang="cs-CZ" b="1" dirty="0" smtClean="0">
                <a:solidFill>
                  <a:srgbClr val="B61A8D"/>
                </a:solidFill>
              </a:rPr>
              <a:t>Bohatá církev se stala oporou královské moci.</a:t>
            </a:r>
          </a:p>
          <a:p>
            <a:pPr lvl="1"/>
            <a:endParaRPr lang="cs-CZ" b="1" dirty="0" smtClean="0">
              <a:solidFill>
                <a:srgbClr val="B61A8D"/>
              </a:solidFill>
            </a:endParaRPr>
          </a:p>
          <a:p>
            <a:pPr lvl="1"/>
            <a:r>
              <a:rPr lang="cs-CZ" b="1" dirty="0" smtClean="0">
                <a:solidFill>
                  <a:srgbClr val="E339B6"/>
                </a:solidFill>
              </a:rPr>
              <a:t>Mohl se opírat o silnou armádu schopnou ubránit  zemi proti nepřátelům.</a:t>
            </a:r>
          </a:p>
          <a:p>
            <a:pPr lvl="1"/>
            <a:endParaRPr lang="cs-CZ" b="1" dirty="0" smtClean="0">
              <a:solidFill>
                <a:srgbClr val="E339B6"/>
              </a:solidFill>
            </a:endParaRPr>
          </a:p>
          <a:p>
            <a:pPr lvl="1"/>
            <a:r>
              <a:rPr lang="cs-CZ" b="1" dirty="0" smtClean="0">
                <a:solidFill>
                  <a:srgbClr val="B61A8D"/>
                </a:solidFill>
              </a:rPr>
              <a:t>1241 vytáhl proti Tatarům na </a:t>
            </a:r>
            <a:r>
              <a:rPr lang="cs-CZ" b="1" dirty="0" smtClean="0">
                <a:solidFill>
                  <a:srgbClr val="B61A8D"/>
                </a:solidFill>
              </a:rPr>
              <a:t>Moravě.</a:t>
            </a:r>
            <a:endParaRPr lang="cs-CZ" b="1" dirty="0">
              <a:solidFill>
                <a:srgbClr val="B61A8D"/>
              </a:solidFill>
            </a:endParaRPr>
          </a:p>
        </p:txBody>
      </p:sp>
      <p:sp>
        <p:nvSpPr>
          <p:cNvPr id="4" name="Šipka doprava se zářezem 3">
            <a:hlinkClick r:id="rId2" action="ppaction://hlinksldjump"/>
          </p:cNvPr>
          <p:cNvSpPr/>
          <p:nvPr/>
        </p:nvSpPr>
        <p:spPr>
          <a:xfrm>
            <a:off x="8001024" y="357166"/>
            <a:ext cx="642942" cy="357190"/>
          </a:xfrm>
          <a:prstGeom prst="notchedRightArrow">
            <a:avLst/>
          </a:prstGeom>
          <a:solidFill>
            <a:srgbClr val="1CD2A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500042"/>
            <a:ext cx="3905277" cy="5857916"/>
          </a:xfrm>
          <a:prstGeom prst="rect">
            <a:avLst/>
          </a:prstGeom>
          <a:noFill/>
          <a:ln w="76200">
            <a:solidFill>
              <a:schemeClr val="accent2">
                <a:lumMod val="75000"/>
              </a:schemeClr>
            </a:solidFill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4572000" y="285728"/>
            <a:ext cx="4286280" cy="68326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u="sng" dirty="0" smtClean="0">
                <a:solidFill>
                  <a:srgbClr val="FF0000"/>
                </a:solidFill>
              </a:rPr>
              <a:t>BOJ S TATARY</a:t>
            </a:r>
          </a:p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Roku 1241 vytáhl Václav I. na Moravu pomoci svému švagru , polskému knížeti Jindřichu II. Pobožnému proti Tatarům. </a:t>
            </a:r>
          </a:p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Ten na pomoc nečekal, byl však </a:t>
            </a:r>
            <a:r>
              <a:rPr lang="cs-CZ" sz="2400" b="1" u="sng" dirty="0" smtClean="0">
                <a:solidFill>
                  <a:schemeClr val="accent2">
                    <a:lumMod val="75000"/>
                  </a:schemeClr>
                </a:solidFill>
              </a:rPr>
              <a:t>v bitvě u </a:t>
            </a:r>
            <a:r>
              <a:rPr lang="cs-CZ" sz="2400" b="1" u="sng" dirty="0" err="1" smtClean="0">
                <a:solidFill>
                  <a:schemeClr val="accent2">
                    <a:lumMod val="75000"/>
                  </a:schemeClr>
                </a:solidFill>
              </a:rPr>
              <a:t>Lehnice</a:t>
            </a:r>
            <a:r>
              <a:rPr lang="cs-CZ" sz="2400" b="1" u="sng" dirty="0" smtClean="0">
                <a:solidFill>
                  <a:schemeClr val="accent2">
                    <a:lumMod val="75000"/>
                  </a:schemeClr>
                </a:solidFill>
              </a:rPr>
              <a:t> roku 1241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poražen. </a:t>
            </a:r>
          </a:p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Okolnosti Václavova střetu s Tatary nejsou  zcela známy, ale víme, že spolu s německými rytíři </a:t>
            </a:r>
            <a:r>
              <a:rPr lang="cs-CZ" sz="2400" b="1" u="sng" dirty="0" smtClean="0">
                <a:solidFill>
                  <a:schemeClr val="accent2">
                    <a:lumMod val="75000"/>
                  </a:schemeClr>
                </a:solidFill>
              </a:rPr>
              <a:t>zabránil postupu Tatarů na Vídeň.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Tím vzrostla Václavova rytířská prestiž.</a:t>
            </a:r>
          </a:p>
          <a:p>
            <a:endParaRPr lang="cs-CZ" sz="2400" b="1" dirty="0" smtClean="0">
              <a:solidFill>
                <a:srgbClr val="FF33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Zobrazení krále Václava I. na iluminaci        v </a:t>
            </a:r>
            <a:r>
              <a:rPr lang="cs-CZ" b="1" dirty="0" err="1" smtClean="0">
                <a:solidFill>
                  <a:srgbClr val="FF0000"/>
                </a:solidFill>
              </a:rPr>
              <a:t>Gelnhausenově</a:t>
            </a:r>
            <a:r>
              <a:rPr lang="cs-CZ" b="1" dirty="0" smtClean="0">
                <a:solidFill>
                  <a:srgbClr val="FF0000"/>
                </a:solidFill>
              </a:rPr>
              <a:t>  kodexu z přelomu 	   14. a 15. stol.</a:t>
            </a:r>
          </a:p>
          <a:p>
            <a:endParaRPr lang="cs-CZ" sz="2400" b="1" dirty="0">
              <a:solidFill>
                <a:srgbClr val="FF3300"/>
              </a:solidFill>
            </a:endParaRPr>
          </a:p>
        </p:txBody>
      </p:sp>
      <p:sp>
        <p:nvSpPr>
          <p:cNvPr id="7" name="Šipka doprava se zářezem 6">
            <a:hlinkClick r:id="rId3" action="ppaction://hlinksldjump"/>
          </p:cNvPr>
          <p:cNvSpPr/>
          <p:nvPr/>
        </p:nvSpPr>
        <p:spPr>
          <a:xfrm>
            <a:off x="8143900" y="214290"/>
            <a:ext cx="642942" cy="357190"/>
          </a:xfrm>
          <a:prstGeom prst="notchedRightArrow">
            <a:avLst/>
          </a:prstGeom>
          <a:solidFill>
            <a:srgbClr val="1CD2A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857232"/>
            <a:ext cx="5070487" cy="5070487"/>
          </a:xfrm>
          <a:prstGeom prst="rect">
            <a:avLst/>
          </a:prstGeom>
          <a:noFill/>
          <a:ln w="57150">
            <a:solidFill>
              <a:srgbClr val="135553"/>
            </a:solidFill>
            <a:miter lim="800000"/>
            <a:headEnd/>
            <a:tailEnd/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prst="slope"/>
          </a:sp3d>
        </p:spPr>
      </p:pic>
      <p:sp>
        <p:nvSpPr>
          <p:cNvPr id="4" name="TextovéPole 3"/>
          <p:cNvSpPr txBox="1"/>
          <p:nvPr/>
        </p:nvSpPr>
        <p:spPr>
          <a:xfrm>
            <a:off x="5715008" y="785794"/>
            <a:ext cx="3428992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CC0000"/>
                </a:solidFill>
              </a:rPr>
              <a:t>Jezdecká pečeť</a:t>
            </a:r>
          </a:p>
          <a:p>
            <a:r>
              <a:rPr lang="cs-CZ" sz="2800" b="1" u="sng" dirty="0" smtClean="0">
                <a:solidFill>
                  <a:srgbClr val="CC0000"/>
                </a:solidFill>
              </a:rPr>
              <a:t> krále Václava I. </a:t>
            </a:r>
          </a:p>
          <a:p>
            <a:endParaRPr lang="cs-CZ" sz="2800" b="1" dirty="0" smtClean="0">
              <a:solidFill>
                <a:srgbClr val="CC0000"/>
              </a:solidFill>
            </a:endParaRPr>
          </a:p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Václava I. oslavovali   kronikáři jako</a:t>
            </a:r>
          </a:p>
          <a:p>
            <a:r>
              <a:rPr lang="cs-CZ" sz="2400" b="1" smtClean="0">
                <a:solidFill>
                  <a:schemeClr val="accent2">
                    <a:lumMod val="75000"/>
                  </a:schemeClr>
                </a:solidFill>
              </a:rPr>
              <a:t>krále  –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rytíře. K jeho pověsti válečníka přispěl  kromě úspěšné obrany země i jeho střet s Tatary.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Šipka doprava se zářezem 4">
            <a:hlinkClick r:id="rId3" action="ppaction://hlinksldjump"/>
          </p:cNvPr>
          <p:cNvSpPr/>
          <p:nvPr/>
        </p:nvSpPr>
        <p:spPr>
          <a:xfrm>
            <a:off x="8215338" y="214290"/>
            <a:ext cx="642942" cy="357190"/>
          </a:xfrm>
          <a:prstGeom prst="notchedRightArrow">
            <a:avLst/>
          </a:prstGeom>
          <a:solidFill>
            <a:srgbClr val="1CD2A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00174"/>
            <a:ext cx="5045337" cy="4999050"/>
          </a:xfrm>
          <a:prstGeom prst="rect">
            <a:avLst/>
          </a:prstGeom>
          <a:noFill/>
          <a:ln w="9525">
            <a:solidFill>
              <a:srgbClr val="FFFF0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3" name="TextovéPole 2"/>
          <p:cNvSpPr txBox="1"/>
          <p:nvPr/>
        </p:nvSpPr>
        <p:spPr>
          <a:xfrm>
            <a:off x="642910" y="571480"/>
            <a:ext cx="46434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rgbClr val="C00000"/>
                </a:solidFill>
              </a:rPr>
              <a:t>Václav I. jako jednooký král</a:t>
            </a:r>
          </a:p>
        </p:txBody>
      </p:sp>
      <p:sp>
        <p:nvSpPr>
          <p:cNvPr id="5" name="Obdélník 4"/>
          <p:cNvSpPr/>
          <p:nvPr/>
        </p:nvSpPr>
        <p:spPr>
          <a:xfrm>
            <a:off x="5857852" y="2285992"/>
            <a:ext cx="32861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Levé oko ztratil Václav I. podle pověsti při divoké jízdě na lovu.     	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Šipka doprava se zářezem 5">
            <a:hlinkClick r:id="rId3" action="ppaction://hlinksldjump"/>
          </p:cNvPr>
          <p:cNvSpPr/>
          <p:nvPr/>
        </p:nvSpPr>
        <p:spPr>
          <a:xfrm>
            <a:off x="8001024" y="357166"/>
            <a:ext cx="642942" cy="357190"/>
          </a:xfrm>
          <a:prstGeom prst="notchedRightArrow">
            <a:avLst/>
          </a:prstGeom>
          <a:solidFill>
            <a:srgbClr val="1CD2A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917596"/>
          </a:xfrm>
        </p:spPr>
        <p:txBody>
          <a:bodyPr/>
          <a:lstStyle/>
          <a:p>
            <a:r>
              <a:rPr lang="cs-CZ" b="1" u="sng" dirty="0" smtClean="0">
                <a:solidFill>
                  <a:srgbClr val="00B050"/>
                </a:solidFill>
              </a:rPr>
              <a:t>Mladší král</a:t>
            </a:r>
            <a:endParaRPr lang="cs-CZ" b="1" u="sng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29222"/>
          </a:xfrm>
          <a:ln w="38100">
            <a:solidFill>
              <a:srgbClr val="00B050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CC0000"/>
                </a:solidFill>
              </a:rPr>
              <a:t>Šlechta se obávala rostoucí královské moci.</a:t>
            </a:r>
          </a:p>
          <a:p>
            <a:r>
              <a:rPr lang="cs-CZ" sz="2800" b="1" dirty="0" smtClean="0">
                <a:solidFill>
                  <a:srgbClr val="FF3300"/>
                </a:solidFill>
              </a:rPr>
              <a:t>Vyvolali roztržku mezi Václavem I. a jeho synem Přemyslem Otakarem II., když roku 1247 zvolili čtrnáctiletého Přemysla „mladším králem“.</a:t>
            </a:r>
          </a:p>
          <a:p>
            <a:r>
              <a:rPr lang="cs-CZ" sz="2800" b="1" dirty="0" smtClean="0">
                <a:solidFill>
                  <a:srgbClr val="CC0000"/>
                </a:solidFill>
              </a:rPr>
              <a:t>Václav I. po dvou letech vládu znovu vybojoval pomocí věrné části šlechty a syna uvěznil.</a:t>
            </a:r>
          </a:p>
          <a:p>
            <a:r>
              <a:rPr lang="cs-CZ" sz="2800" b="1" dirty="0" smtClean="0">
                <a:solidFill>
                  <a:srgbClr val="FF3300"/>
                </a:solidFill>
              </a:rPr>
              <a:t>Václav se se synem později smířil, patrně za přispění své sestry abatyše Anežky (svatá Anežka česká). </a:t>
            </a:r>
          </a:p>
          <a:p>
            <a:r>
              <a:rPr lang="cs-CZ" sz="2800" b="1" dirty="0" smtClean="0">
                <a:solidFill>
                  <a:srgbClr val="CC0000"/>
                </a:solidFill>
              </a:rPr>
              <a:t>Václav vyjednal pro svého syna sňatek s dědičkou rakouských zemí Markétou Babenberskou.</a:t>
            </a:r>
            <a:endParaRPr lang="cs-CZ" sz="2800" b="1" dirty="0">
              <a:solidFill>
                <a:srgbClr val="CC0000"/>
              </a:solidFill>
            </a:endParaRPr>
          </a:p>
        </p:txBody>
      </p:sp>
      <p:sp>
        <p:nvSpPr>
          <p:cNvPr id="4" name="Šipka doprava se zářezem 3">
            <a:hlinkClick r:id="rId2" action="ppaction://hlinksldjump"/>
          </p:cNvPr>
          <p:cNvSpPr/>
          <p:nvPr/>
        </p:nvSpPr>
        <p:spPr>
          <a:xfrm>
            <a:off x="8001024" y="357166"/>
            <a:ext cx="642942" cy="357190"/>
          </a:xfrm>
          <a:prstGeom prst="notchedRightArrow">
            <a:avLst/>
          </a:prstGeom>
          <a:solidFill>
            <a:srgbClr val="1CD2A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Zopakujte si:</a:t>
            </a:r>
            <a:br>
              <a:rPr lang="cs-CZ" sz="3600" b="1" u="sng" dirty="0" smtClean="0">
                <a:solidFill>
                  <a:srgbClr val="FF0000"/>
                </a:solidFill>
              </a:rPr>
            </a:br>
            <a:r>
              <a:rPr lang="cs-CZ" sz="2200" b="1" u="sng" dirty="0" smtClean="0">
                <a:solidFill>
                  <a:srgbClr val="FF0000"/>
                </a:solidFill>
              </a:rPr>
              <a:t>Pro kontrolu si klikněte na šipku, po kontrole se šipkou vraťte k otázkám. </a:t>
            </a:r>
            <a:endParaRPr lang="cs-CZ" sz="22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cs-CZ" sz="2800" b="1" dirty="0" smtClean="0">
                <a:solidFill>
                  <a:srgbClr val="CC0000"/>
                </a:solidFill>
              </a:rPr>
              <a:t>Kteří panovníci jsou označováni jako poslední </a:t>
            </a:r>
            <a:r>
              <a:rPr lang="cs-CZ" sz="3000" b="1" dirty="0" smtClean="0">
                <a:solidFill>
                  <a:srgbClr val="CC0000"/>
                </a:solidFill>
              </a:rPr>
              <a:t>Přemyslovci</a:t>
            </a:r>
            <a:r>
              <a:rPr lang="cs-CZ" sz="2800" b="1" dirty="0" smtClean="0">
                <a:solidFill>
                  <a:srgbClr val="CC0000"/>
                </a:solidFill>
              </a:rPr>
              <a:t>?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solidFill>
                  <a:srgbClr val="CC0000"/>
                </a:solidFill>
              </a:rPr>
              <a:t>Které století můžete označit jako století posledních Přemyslovců?	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solidFill>
                  <a:srgbClr val="CC0000"/>
                </a:solidFill>
              </a:rPr>
              <a:t>Proč je možné český stát považovat  v této době za silný a bohatý?	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solidFill>
                  <a:srgbClr val="CC0000"/>
                </a:solidFill>
              </a:rPr>
              <a:t>Popiš původní znak používaný Přemyslovci.  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solidFill>
                  <a:srgbClr val="CC0000"/>
                </a:solidFill>
              </a:rPr>
              <a:t>Jaký znak se používal od 13. stol. pro české království?</a:t>
            </a:r>
          </a:p>
          <a:p>
            <a:pPr marL="514350" indent="-514350">
              <a:buAutoNum type="arabicPeriod"/>
            </a:pPr>
            <a:endParaRPr lang="cs-CZ" sz="2800" b="1" dirty="0" smtClean="0">
              <a:solidFill>
                <a:srgbClr val="CC0000"/>
              </a:solidFill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solidFill>
                  <a:srgbClr val="CC0000"/>
                </a:solidFill>
              </a:rPr>
              <a:t>Kdy a jak získali Přemyslovci dědičný titul královský?											</a:t>
            </a:r>
            <a:endParaRPr lang="cs-CZ" sz="2800" b="1" dirty="0">
              <a:solidFill>
                <a:srgbClr val="CC0000"/>
              </a:solidFill>
            </a:endParaRPr>
          </a:p>
        </p:txBody>
      </p:sp>
      <p:sp>
        <p:nvSpPr>
          <p:cNvPr id="9" name="Šipka doprava se zářezem 8">
            <a:hlinkClick r:id="rId2" action="ppaction://hlinksldjump"/>
          </p:cNvPr>
          <p:cNvSpPr/>
          <p:nvPr/>
        </p:nvSpPr>
        <p:spPr>
          <a:xfrm>
            <a:off x="3714744" y="1928802"/>
            <a:ext cx="642942" cy="357190"/>
          </a:xfrm>
          <a:prstGeom prst="notchedRightArrow">
            <a:avLst/>
          </a:prstGeom>
          <a:solidFill>
            <a:srgbClr val="1CD2A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se zářezem 9">
            <a:hlinkClick r:id="rId3" action="ppaction://hlinksldjump"/>
          </p:cNvPr>
          <p:cNvSpPr/>
          <p:nvPr/>
        </p:nvSpPr>
        <p:spPr>
          <a:xfrm>
            <a:off x="3714744" y="2714620"/>
            <a:ext cx="642942" cy="357190"/>
          </a:xfrm>
          <a:prstGeom prst="notchedRightArrow">
            <a:avLst/>
          </a:prstGeom>
          <a:solidFill>
            <a:srgbClr val="1CD2A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se zářezem 10">
            <a:hlinkClick r:id="rId3" action="ppaction://hlinksldjump"/>
          </p:cNvPr>
          <p:cNvSpPr/>
          <p:nvPr/>
        </p:nvSpPr>
        <p:spPr>
          <a:xfrm>
            <a:off x="3714744" y="3357562"/>
            <a:ext cx="642942" cy="357190"/>
          </a:xfrm>
          <a:prstGeom prst="notchedRightArrow">
            <a:avLst/>
          </a:prstGeom>
          <a:solidFill>
            <a:srgbClr val="1CD2A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se zářezem 11">
            <a:hlinkClick r:id="rId4" action="ppaction://hlinksldjump"/>
          </p:cNvPr>
          <p:cNvSpPr/>
          <p:nvPr/>
        </p:nvSpPr>
        <p:spPr>
          <a:xfrm>
            <a:off x="7786710" y="3786190"/>
            <a:ext cx="642942" cy="357190"/>
          </a:xfrm>
          <a:prstGeom prst="notchedRightArrow">
            <a:avLst/>
          </a:prstGeom>
          <a:solidFill>
            <a:srgbClr val="1CD2A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se zářezem 12">
            <a:hlinkClick r:id="rId2" action="ppaction://hlinksldjump"/>
          </p:cNvPr>
          <p:cNvSpPr/>
          <p:nvPr/>
        </p:nvSpPr>
        <p:spPr>
          <a:xfrm>
            <a:off x="7786710" y="4572008"/>
            <a:ext cx="642942" cy="357190"/>
          </a:xfrm>
          <a:prstGeom prst="notchedRightArrow">
            <a:avLst/>
          </a:prstGeom>
          <a:solidFill>
            <a:srgbClr val="1CD2A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se zářezem 13">
            <a:hlinkClick r:id="rId5" action="ppaction://hlinksldjump"/>
          </p:cNvPr>
          <p:cNvSpPr/>
          <p:nvPr/>
        </p:nvSpPr>
        <p:spPr>
          <a:xfrm>
            <a:off x="7786710" y="5357826"/>
            <a:ext cx="642942" cy="357190"/>
          </a:xfrm>
          <a:prstGeom prst="notchedRightArrow">
            <a:avLst/>
          </a:prstGeom>
          <a:solidFill>
            <a:srgbClr val="1CD2A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0034" y="571480"/>
            <a:ext cx="7929618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C0000"/>
                </a:solidFill>
              </a:rPr>
              <a:t>7. Co je obsahem Zlaté buly sicilské?	</a:t>
            </a:r>
          </a:p>
          <a:p>
            <a:r>
              <a:rPr lang="cs-CZ" sz="2800" b="1" dirty="0" smtClean="0">
                <a:solidFill>
                  <a:srgbClr val="CC0000"/>
                </a:solidFill>
              </a:rPr>
              <a:t>8. Co víte o vládě Václava I.?</a:t>
            </a:r>
          </a:p>
          <a:p>
            <a:r>
              <a:rPr lang="cs-CZ" sz="2800" b="1" dirty="0" smtClean="0">
                <a:solidFill>
                  <a:srgbClr val="CC0000"/>
                </a:solidFill>
              </a:rPr>
              <a:t>9. Co se stalo roku za vlády Václava I. roku 1241?</a:t>
            </a:r>
          </a:p>
          <a:p>
            <a:r>
              <a:rPr lang="cs-CZ" sz="2800" b="1" dirty="0" smtClean="0">
                <a:solidFill>
                  <a:srgbClr val="CC0000"/>
                </a:solidFill>
              </a:rPr>
              <a:t>10. Jak je představován Václav I. v dobových 	záznamech?	</a:t>
            </a:r>
          </a:p>
          <a:p>
            <a:r>
              <a:rPr lang="cs-CZ" sz="2800" b="1" dirty="0" smtClean="0">
                <a:solidFill>
                  <a:srgbClr val="CC0000"/>
                </a:solidFill>
              </a:rPr>
              <a:t>11. Jaké zranění Václava I. viditelně poznamenalo?</a:t>
            </a:r>
          </a:p>
          <a:p>
            <a:r>
              <a:rPr lang="cs-CZ" sz="2800" b="1" dirty="0" smtClean="0">
                <a:solidFill>
                  <a:srgbClr val="CC0000"/>
                </a:solidFill>
              </a:rPr>
              <a:t>12. Popište Václavův konflikt se synem. Vysvětlete,	 proč k němu došlo.	</a:t>
            </a:r>
          </a:p>
          <a:p>
            <a:r>
              <a:rPr lang="cs-CZ" sz="2400" b="1" dirty="0" smtClean="0">
                <a:solidFill>
                  <a:srgbClr val="CC0000"/>
                </a:solidFill>
              </a:rPr>
              <a:t>	</a:t>
            </a:r>
            <a:endParaRPr lang="cs-CZ" sz="2400" b="1" dirty="0">
              <a:solidFill>
                <a:srgbClr val="CC0000"/>
              </a:solidFill>
            </a:endParaRPr>
          </a:p>
        </p:txBody>
      </p:sp>
      <p:sp>
        <p:nvSpPr>
          <p:cNvPr id="5" name="Šipka doprava se zářezem 4">
            <a:hlinkClick r:id="rId2" action="ppaction://hlinksldjump"/>
          </p:cNvPr>
          <p:cNvSpPr/>
          <p:nvPr/>
        </p:nvSpPr>
        <p:spPr>
          <a:xfrm>
            <a:off x="6143636" y="642918"/>
            <a:ext cx="642942" cy="357190"/>
          </a:xfrm>
          <a:prstGeom prst="notchedRightArrow">
            <a:avLst/>
          </a:prstGeom>
          <a:solidFill>
            <a:srgbClr val="1CD2A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se zářezem 5">
            <a:hlinkClick r:id="rId3" action="ppaction://hlinksldjump"/>
          </p:cNvPr>
          <p:cNvSpPr/>
          <p:nvPr/>
        </p:nvSpPr>
        <p:spPr>
          <a:xfrm>
            <a:off x="5000628" y="1071546"/>
            <a:ext cx="642942" cy="357190"/>
          </a:xfrm>
          <a:prstGeom prst="notchedRightArrow">
            <a:avLst/>
          </a:prstGeom>
          <a:solidFill>
            <a:srgbClr val="1CD2A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se zářezem 8">
            <a:hlinkClick r:id="rId4" action="ppaction://hlinksldjump"/>
          </p:cNvPr>
          <p:cNvSpPr/>
          <p:nvPr/>
        </p:nvSpPr>
        <p:spPr>
          <a:xfrm>
            <a:off x="8072462" y="1571612"/>
            <a:ext cx="642942" cy="357190"/>
          </a:xfrm>
          <a:prstGeom prst="notchedRightArrow">
            <a:avLst/>
          </a:prstGeom>
          <a:solidFill>
            <a:srgbClr val="1CD2A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se zářezem 9">
            <a:hlinkClick r:id="rId5" action="ppaction://hlinksldjump"/>
          </p:cNvPr>
          <p:cNvSpPr/>
          <p:nvPr/>
        </p:nvSpPr>
        <p:spPr>
          <a:xfrm>
            <a:off x="5000628" y="2357430"/>
            <a:ext cx="642942" cy="357190"/>
          </a:xfrm>
          <a:prstGeom prst="notchedRightArrow">
            <a:avLst/>
          </a:prstGeom>
          <a:solidFill>
            <a:srgbClr val="1CD2A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se zářezem 10">
            <a:hlinkClick r:id="rId6" action="ppaction://hlinksldjump"/>
          </p:cNvPr>
          <p:cNvSpPr/>
          <p:nvPr/>
        </p:nvSpPr>
        <p:spPr>
          <a:xfrm>
            <a:off x="8143900" y="2786058"/>
            <a:ext cx="642942" cy="357190"/>
          </a:xfrm>
          <a:prstGeom prst="notchedRightArrow">
            <a:avLst/>
          </a:prstGeom>
          <a:solidFill>
            <a:srgbClr val="1CD2A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se zářezem 11">
            <a:hlinkClick r:id="rId7" action="ppaction://hlinksldjump"/>
          </p:cNvPr>
          <p:cNvSpPr/>
          <p:nvPr/>
        </p:nvSpPr>
        <p:spPr>
          <a:xfrm>
            <a:off x="5000628" y="3643314"/>
            <a:ext cx="642942" cy="357190"/>
          </a:xfrm>
          <a:prstGeom prst="notchedRightArrow">
            <a:avLst/>
          </a:prstGeom>
          <a:solidFill>
            <a:srgbClr val="1CD2A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FF3300"/>
                </a:solidFill>
              </a:rPr>
              <a:t>Citováno  pod licencí </a:t>
            </a:r>
            <a:r>
              <a:rPr lang="cs-CZ" u="sng" dirty="0" err="1" smtClean="0">
                <a:solidFill>
                  <a:srgbClr val="FF3300"/>
                </a:solidFill>
              </a:rPr>
              <a:t>Creative</a:t>
            </a:r>
            <a:r>
              <a:rPr lang="cs-CZ" u="sng" dirty="0" smtClean="0">
                <a:solidFill>
                  <a:srgbClr val="FF3300"/>
                </a:solidFill>
              </a:rPr>
              <a:t> </a:t>
            </a:r>
            <a:r>
              <a:rPr lang="cs-CZ" u="sng" dirty="0" err="1" smtClean="0">
                <a:solidFill>
                  <a:srgbClr val="FF3300"/>
                </a:solidFill>
              </a:rPr>
              <a:t>Commons</a:t>
            </a:r>
            <a:r>
              <a:rPr lang="cs-CZ" u="sng" dirty="0" smtClean="0">
                <a:solidFill>
                  <a:srgbClr val="FF3300"/>
                </a:solidFill>
              </a:rPr>
              <a:t> 23.2. 2012</a:t>
            </a:r>
            <a:endParaRPr lang="cs-CZ" dirty="0">
              <a:solidFill>
                <a:srgbClr val="FF33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1400" dirty="0" smtClean="0">
                <a:solidFill>
                  <a:srgbClr val="0070C0"/>
                </a:solidFill>
              </a:rPr>
              <a:t>Snímek  4 :  Znak českého království </a:t>
            </a:r>
            <a:r>
              <a:rPr lang="cs-CZ" sz="1400" dirty="0" smtClean="0">
                <a:solidFill>
                  <a:srgbClr val="0070C0"/>
                </a:solidFill>
                <a:hlinkClick r:id="rId2"/>
              </a:rPr>
              <a:t>http://upload.wikimedia.org/wikipedia/commons/f/fc/Small_coat_of_arms_of_the_Czech_Republic2.png</a:t>
            </a:r>
            <a:endParaRPr lang="cs-CZ" sz="1400" dirty="0" smtClean="0">
              <a:solidFill>
                <a:srgbClr val="0070C0"/>
              </a:solidFill>
            </a:endParaRPr>
          </a:p>
          <a:p>
            <a:r>
              <a:rPr lang="cs-CZ" sz="1400" dirty="0" smtClean="0">
                <a:solidFill>
                  <a:srgbClr val="0070C0"/>
                </a:solidFill>
              </a:rPr>
              <a:t>Snímek 5 :  Znak Moravy a svatováclavská plaménková orlice: </a:t>
            </a:r>
            <a:r>
              <a:rPr lang="cs-CZ" sz="1400" dirty="0" smtClean="0">
                <a:solidFill>
                  <a:srgbClr val="0070C0"/>
                </a:solidFill>
                <a:hlinkClick r:id="rId3"/>
              </a:rPr>
              <a:t>http://upload.wikimedia.org/wikipedia/commons/thumb/8/8b/P%C5%99emyslovci_erb.svg/127px-P%C5%99emyslovci_erb.svg.png</a:t>
            </a: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70C0"/>
                </a:solidFill>
              </a:rPr>
              <a:t>	</a:t>
            </a:r>
            <a:r>
              <a:rPr lang="cs-CZ" sz="1400" dirty="0" smtClean="0">
                <a:solidFill>
                  <a:srgbClr val="0070C0"/>
                </a:solidFill>
                <a:hlinkClick r:id="rId4"/>
              </a:rPr>
              <a:t> http://upload.wikimedia.org/wikipedia/commons/thumb/0/04/Moravia.svg/491px-Moravia.svg.png</a:t>
            </a:r>
            <a:endParaRPr lang="cs-CZ" sz="1400" dirty="0" smtClean="0">
              <a:solidFill>
                <a:srgbClr val="0070C0"/>
              </a:solidFill>
            </a:endParaRPr>
          </a:p>
          <a:p>
            <a:r>
              <a:rPr lang="cs-CZ" sz="1400" dirty="0" smtClean="0">
                <a:solidFill>
                  <a:srgbClr val="0070C0"/>
                </a:solidFill>
              </a:rPr>
              <a:t>Snímek 7 :  Zlatá bula sicilská </a:t>
            </a:r>
            <a:r>
              <a:rPr lang="cs-CZ" sz="1400" dirty="0" smtClean="0">
                <a:solidFill>
                  <a:srgbClr val="0070C0"/>
                </a:solidFill>
                <a:hlinkClick r:id="rId5"/>
              </a:rPr>
              <a:t>http://upload.wikimedia.org/wikipedia/commons/thumb/9/9d/Golden_Bull_of_Sicily.jpg/423px-Golden_Bull_of_Sicily.jpg</a:t>
            </a:r>
            <a:endParaRPr lang="cs-CZ" sz="1400" dirty="0" smtClean="0">
              <a:solidFill>
                <a:srgbClr val="0070C0"/>
              </a:solidFill>
            </a:endParaRPr>
          </a:p>
          <a:p>
            <a:r>
              <a:rPr lang="cs-CZ" sz="1400" dirty="0" smtClean="0">
                <a:solidFill>
                  <a:srgbClr val="0070C0"/>
                </a:solidFill>
              </a:rPr>
              <a:t>Snímek 8 : Přemysl Otakar I. a Konstancie </a:t>
            </a:r>
            <a:r>
              <a:rPr lang="cs-CZ" sz="1400" dirty="0" smtClean="0">
                <a:solidFill>
                  <a:srgbClr val="0070C0"/>
                </a:solidFill>
                <a:hlinkClick r:id="rId6"/>
              </a:rPr>
              <a:t>http://upload.wikimedia.org/wikipedia/commons/thumb/a/ac/Prem_konstancie.jpg/800px-Prem_konstancie.jpg</a:t>
            </a:r>
            <a:endParaRPr lang="cs-CZ" sz="1400" dirty="0" smtClean="0">
              <a:solidFill>
                <a:srgbClr val="0070C0"/>
              </a:solidFill>
            </a:endParaRPr>
          </a:p>
          <a:p>
            <a:r>
              <a:rPr lang="cs-CZ" sz="1400" dirty="0" smtClean="0">
                <a:solidFill>
                  <a:srgbClr val="0070C0"/>
                </a:solidFill>
              </a:rPr>
              <a:t>Snímek 10 : Václav I. </a:t>
            </a:r>
            <a:r>
              <a:rPr lang="cs-CZ" sz="1400" dirty="0" smtClean="0">
                <a:solidFill>
                  <a:srgbClr val="0070C0"/>
                </a:solidFill>
                <a:hlinkClick r:id="rId7"/>
              </a:rPr>
              <a:t>http://upload.wikimedia.org/wikipedia/commons/d/d3/VaclavGelnhausenovekodexu.jpg</a:t>
            </a:r>
            <a:endParaRPr lang="cs-CZ" sz="1400" dirty="0" smtClean="0">
              <a:solidFill>
                <a:srgbClr val="0070C0"/>
              </a:solidFill>
            </a:endParaRPr>
          </a:p>
          <a:p>
            <a:r>
              <a:rPr lang="cs-CZ" sz="1400" dirty="0" smtClean="0">
                <a:solidFill>
                  <a:srgbClr val="0070C0"/>
                </a:solidFill>
              </a:rPr>
              <a:t>Snímek 12 :  Jezdecká pečeť Václava I. </a:t>
            </a:r>
            <a:r>
              <a:rPr lang="cs-CZ" sz="1400" dirty="0" smtClean="0">
                <a:solidFill>
                  <a:srgbClr val="0070C0"/>
                </a:solidFill>
                <a:hlinkClick r:id="rId8"/>
              </a:rPr>
              <a:t>http://upload.wikimedia.org/wikipedia/commons/thumb/5/57/PecetprinceVaclavaI.jpg/600px-PecetprinceVaclavaI.jpg</a:t>
            </a:r>
            <a:endParaRPr lang="cs-CZ" sz="1400" dirty="0" smtClean="0">
              <a:solidFill>
                <a:srgbClr val="0070C0"/>
              </a:solidFill>
            </a:endParaRPr>
          </a:p>
          <a:p>
            <a:r>
              <a:rPr lang="cs-CZ" sz="1400" dirty="0" smtClean="0">
                <a:solidFill>
                  <a:srgbClr val="0070C0"/>
                </a:solidFill>
              </a:rPr>
              <a:t>Snímek 13 : Václav I. </a:t>
            </a:r>
          </a:p>
          <a:p>
            <a:r>
              <a:rPr lang="cs-CZ" sz="1400" dirty="0" smtClean="0">
                <a:solidFill>
                  <a:srgbClr val="0070C0"/>
                </a:solidFill>
                <a:hlinkClick r:id="rId9"/>
              </a:rPr>
              <a:t>http://upload.wikimedia.org/wikipedia/commons/thumb/a/a7/V%C3%A1clav_I..jpg/120px-V%C3%A1clav_I..jpg</a:t>
            </a:r>
            <a:endParaRPr lang="cs-CZ" sz="1400" dirty="0" smtClean="0">
              <a:solidFill>
                <a:srgbClr val="0070C0"/>
              </a:solidFill>
            </a:endParaRPr>
          </a:p>
          <a:p>
            <a:endParaRPr lang="cs-CZ" sz="1400" dirty="0" smtClean="0">
              <a:solidFill>
                <a:srgbClr val="0070C0"/>
              </a:solidFill>
            </a:endParaRPr>
          </a:p>
          <a:p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70C0"/>
                </a:solidFill>
              </a:rPr>
              <a:t> </a:t>
            </a:r>
            <a:endParaRPr lang="cs-CZ" sz="1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523</TotalTime>
  <Words>508</Words>
  <Application>Microsoft Office PowerPoint</Application>
  <PresentationFormat>Předvádění na obrazovce (4:3)</PresentationFormat>
  <Paragraphs>109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ČESKÉ KRÁLOVSTVÍ ZA VLÁDY POSLEDNÍCH PŘEMYSLOVCŮ  Část I. </vt:lpstr>
      <vt:lpstr>Poslední Přemyslovci</vt:lpstr>
      <vt:lpstr>Poslední Přemyslovci</vt:lpstr>
      <vt:lpstr>Další znaky českého státu</vt:lpstr>
      <vt:lpstr>Přemysl Otakar I. </vt:lpstr>
      <vt:lpstr>Snímek 7</vt:lpstr>
      <vt:lpstr>Přemysl Otakar I. se svou manželkou Konstancií  Dobové zobrazení v tzv. durynském žaltáři  (13. stol.)</vt:lpstr>
      <vt:lpstr>Václav I.</vt:lpstr>
      <vt:lpstr>Snímek 10</vt:lpstr>
      <vt:lpstr>Snímek 11</vt:lpstr>
      <vt:lpstr>Snímek 12</vt:lpstr>
      <vt:lpstr>Mladší král</vt:lpstr>
      <vt:lpstr>Zopakujte si: Pro kontrolu si klikněte na šipku, po kontrole se šipkou vraťte k otázkám. </vt:lpstr>
      <vt:lpstr>Snímek 15</vt:lpstr>
      <vt:lpstr>Citováno  pod licencí Creative Commons 23.2. 2012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království za vlády posledních Přemyslovců</dc:title>
  <dc:creator>Domov</dc:creator>
  <cp:lastModifiedBy>U1</cp:lastModifiedBy>
  <cp:revision>61</cp:revision>
  <dcterms:created xsi:type="dcterms:W3CDTF">2012-02-23T20:18:53Z</dcterms:created>
  <dcterms:modified xsi:type="dcterms:W3CDTF">2013-03-30T01:24:25Z</dcterms:modified>
</cp:coreProperties>
</file>