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56" r:id="rId3"/>
    <p:sldId id="258" r:id="rId4"/>
    <p:sldId id="260" r:id="rId5"/>
    <p:sldId id="265" r:id="rId6"/>
    <p:sldId id="266" r:id="rId7"/>
    <p:sldId id="261" r:id="rId8"/>
    <p:sldId id="262" r:id="rId9"/>
    <p:sldId id="268" r:id="rId10"/>
    <p:sldId id="264" r:id="rId11"/>
    <p:sldId id="269" r:id="rId12"/>
    <p:sldId id="270" r:id="rId13"/>
    <p:sldId id="267" r:id="rId14"/>
    <p:sldId id="274" r:id="rId15"/>
    <p:sldId id="272" r:id="rId16"/>
    <p:sldId id="263" r:id="rId17"/>
    <p:sldId id="273" r:id="rId18"/>
    <p:sldId id="275" r:id="rId19"/>
    <p:sldId id="276" r:id="rId20"/>
    <p:sldId id="277" r:id="rId21"/>
    <p:sldId id="259" r:id="rId22"/>
    <p:sldId id="27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9021"/>
    <a:srgbClr val="BFFB9D"/>
    <a:srgbClr val="D2FCBA"/>
    <a:srgbClr val="FFDF9F"/>
    <a:srgbClr val="FA7F1A"/>
    <a:srgbClr val="FFCF9F"/>
    <a:srgbClr val="DEED4D"/>
    <a:srgbClr val="D4E818"/>
    <a:srgbClr val="EAFBA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B422FA-A8F7-4817-84F0-B522ADB3B473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2CFBC-CCAC-4758-95F5-6D2FC3DF3A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CFBC-CCAC-4758-95F5-6D2FC3DF3A9C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5529D-71D0-4BC9-95BC-FD666460BCC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7726-4E3F-41DD-8B77-D37D9AC633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0/Vasik2_Zbr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7.xml"/><Relationship Id="rId4" Type="http://schemas.openxmlformats.org/officeDocument/2006/relationships/slide" Target="slide1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1/Wenzel2.jpg/434px-Wenzel2.jpg" TargetMode="External"/><Relationship Id="rId3" Type="http://schemas.openxmlformats.org/officeDocument/2006/relationships/hyperlink" Target="http://upload.wikimedia.org/wikipedia/commons/thumb/a/ad/Duernkrut3.jpg/560px-Duernkrut3.jpg" TargetMode="External"/><Relationship Id="rId7" Type="http://schemas.openxmlformats.org/officeDocument/2006/relationships/hyperlink" Target="http://upload.wikimedia.org/wikipedia/commons/e/e5/Josef_Mathauser_-_V%C3%A1clav_II._p%C5%99ij%C3%AD%C5%BEd%C3%AD_roku_1282_do_Prahy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7/PO2.jpg" TargetMode="External"/><Relationship Id="rId5" Type="http://schemas.openxmlformats.org/officeDocument/2006/relationships/hyperlink" Target="http://upload.wikimedia.org/wikipedia/commons/0/08/Premyslnahrobek01.jpg" TargetMode="External"/><Relationship Id="rId4" Type="http://schemas.openxmlformats.org/officeDocument/2006/relationships/hyperlink" Target="http://upload.wikimedia.org/wikipedia/commons/thumb/b/b4/Premysl2Gelnhausen.jpg/480px-Premysl2Gelnhausen.jpg" TargetMode="External"/><Relationship Id="rId9" Type="http://schemas.openxmlformats.org/officeDocument/2006/relationships/hyperlink" Target="http://upload.wikimedia.org/wikipedia/commons/6/60/Vasik2_Zbr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0/Vasik2_Zbr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8/81/WenceslausIImap-cs.png/590px-WenceslausIImap-cs.png" TargetMode="External"/><Relationship Id="rId4" Type="http://schemas.openxmlformats.org/officeDocument/2006/relationships/hyperlink" Target="http://upload.wikimedia.org/wikipedia/commons/6/60/Premyslovci_premyslovc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/>
          <a:stretch>
            <a:fillRect/>
          </a:stretch>
        </p:blipFill>
        <p:spPr>
          <a:xfrm>
            <a:off x="1954442" y="274638"/>
            <a:ext cx="5235115" cy="1143000"/>
          </a:xfrm>
          <a:noFill/>
        </p:spPr>
      </p:pic>
      <p:sp>
        <p:nvSpPr>
          <p:cNvPr id="20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Název školy: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Základní 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Autor: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Mgr. Hana Míčová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Název: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VY_32_INOVACE_05_D7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Číslo projektu:</a:t>
            </a:r>
            <a:r>
              <a:rPr lang="cs-CZ" sz="2000" dirty="0" smtClean="0">
                <a:solidFill>
                  <a:srgbClr val="FFFF00"/>
                </a:solidFill>
              </a:rPr>
              <a:t>	</a:t>
            </a:r>
            <a:r>
              <a:rPr lang="cs-CZ" sz="1600" dirty="0" smtClean="0">
                <a:solidFill>
                  <a:srgbClr val="FFFF00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Téma:	České království za vlády posledních Přemyslovců II.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rgbClr val="FFFF00"/>
                </a:solidFill>
              </a:rPr>
              <a:t>	</a:t>
            </a:r>
            <a:r>
              <a:rPr lang="cs-CZ" sz="1800" dirty="0" smtClean="0">
                <a:solidFill>
                  <a:srgbClr val="FFFF00"/>
                </a:solidFill>
              </a:rPr>
              <a:t>	Vláda Přemysla Otakara II. a Václava II.</a:t>
            </a: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Anotace:	</a:t>
            </a:r>
            <a:r>
              <a:rPr lang="cs-CZ" sz="1600" dirty="0" smtClean="0">
                <a:solidFill>
                  <a:srgbClr val="FFFF00"/>
                </a:solidFill>
              </a:rPr>
              <a:t>Prezentace k výkladu  o vládě posledních Přemyslovců, období vlády 	Přemysla Otakara II. a Václava II.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FFFF00"/>
                </a:solidFill>
              </a:rPr>
              <a:t>Datum:</a:t>
            </a:r>
            <a:r>
              <a:rPr lang="cs-CZ" sz="2000" dirty="0" smtClean="0">
                <a:solidFill>
                  <a:srgbClr val="FFFF00"/>
                </a:solidFill>
              </a:rPr>
              <a:t>	7.2. 2013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4287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>
                <a:solidFill>
                  <a:srgbClr val="D4E818"/>
                </a:solidFill>
              </a:rPr>
              <a:t>Vláda Přemysla Otakara II.</a:t>
            </a:r>
            <a:br>
              <a:rPr lang="cs-CZ" sz="5400" b="1" u="sng" dirty="0" smtClean="0">
                <a:solidFill>
                  <a:srgbClr val="D4E818"/>
                </a:solidFill>
              </a:rPr>
            </a:br>
            <a:r>
              <a:rPr lang="cs-CZ" sz="5400" b="1" u="sng" dirty="0" smtClean="0">
                <a:solidFill>
                  <a:srgbClr val="D4E818"/>
                </a:solidFill>
              </a:rPr>
              <a:t>a Václava II.</a:t>
            </a:r>
            <a:endParaRPr lang="cs-CZ" sz="5400" b="1" u="sng" dirty="0">
              <a:solidFill>
                <a:srgbClr val="D4E818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4414" y="3500438"/>
            <a:ext cx="6915176" cy="17526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Rozkvět a upevnění českého státu 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v polovině 13. století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14488"/>
            <a:ext cx="3933853" cy="4214842"/>
          </a:xfrm>
          <a:prstGeom prst="rect">
            <a:avLst/>
          </a:prstGeom>
          <a:noFill/>
          <a:ln w="38100">
            <a:solidFill>
              <a:srgbClr val="FF9021"/>
            </a:solidFill>
            <a:miter lim="800000"/>
            <a:headEnd/>
            <a:tailEnd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6143636" y="1428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BFFB9D"/>
                </a:solidFill>
              </a:rPr>
              <a:t>Rozsah státu za Přemysla Otakara II.</a:t>
            </a:r>
            <a:endParaRPr lang="cs-CZ" sz="4000" b="1" u="sng" dirty="0">
              <a:solidFill>
                <a:srgbClr val="BFFB9D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1643050"/>
            <a:ext cx="428628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Sňatkem s </a:t>
            </a:r>
            <a:r>
              <a:rPr lang="cs-CZ" sz="3200" b="1" u="sng" dirty="0" smtClean="0">
                <a:solidFill>
                  <a:srgbClr val="FFC000"/>
                </a:solidFill>
              </a:rPr>
              <a:t>Markétou Babenberskou</a:t>
            </a:r>
            <a:r>
              <a:rPr lang="cs-CZ" sz="3200" b="1" dirty="0" smtClean="0">
                <a:solidFill>
                  <a:srgbClr val="FFC000"/>
                </a:solidFill>
              </a:rPr>
              <a:t>, dědičkou rakouských zemí a obratnou politikou získal Přemysl Otakar II. území, které sahalo </a:t>
            </a:r>
            <a:r>
              <a:rPr lang="cs-CZ" sz="3200" b="1" u="sng" dirty="0" smtClean="0">
                <a:solidFill>
                  <a:srgbClr val="FFC000"/>
                </a:solidFill>
              </a:rPr>
              <a:t>až k </a:t>
            </a:r>
            <a:r>
              <a:rPr lang="cs-CZ" sz="3200" b="1" u="sng" smtClean="0">
                <a:solidFill>
                  <a:srgbClr val="FFC000"/>
                </a:solidFill>
              </a:rPr>
              <a:t>Jaderskému </a:t>
            </a:r>
            <a:r>
              <a:rPr lang="cs-CZ" sz="3200" b="1" u="sng" smtClean="0">
                <a:solidFill>
                  <a:srgbClr val="FFC000"/>
                </a:solidFill>
              </a:rPr>
              <a:t>moři.</a:t>
            </a:r>
            <a:endParaRPr lang="cs-CZ" sz="3200" b="1" u="sng" dirty="0">
              <a:solidFill>
                <a:srgbClr val="FFC000"/>
              </a:solidFill>
            </a:endParaRPr>
          </a:p>
        </p:txBody>
      </p:sp>
      <p:sp>
        <p:nvSpPr>
          <p:cNvPr id="8" name="Šipka doprava se zářezem 7">
            <a:hlinkClick r:id="rId3" action="ppaction://hlinksldjump"/>
          </p:cNvPr>
          <p:cNvSpPr/>
          <p:nvPr/>
        </p:nvSpPr>
        <p:spPr>
          <a:xfrm>
            <a:off x="7380312" y="5517232"/>
            <a:ext cx="936104" cy="645222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7601D"/>
                </a:solidFill>
              </a:rPr>
              <a:t>Přemysl Otakar II. - král železný a zlatý</a:t>
            </a:r>
            <a:endParaRPr lang="cs-CZ" b="1" u="sng" dirty="0">
              <a:solidFill>
                <a:srgbClr val="F7601D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643998" cy="497207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99"/>
                </a:solidFill>
              </a:rPr>
              <a:t>Stal se jedním z nejmocnějších panovníků 	Evropy.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„</a:t>
            </a:r>
            <a:r>
              <a:rPr lang="cs-CZ" b="1" u="sng" dirty="0" smtClean="0">
                <a:solidFill>
                  <a:srgbClr val="FFC000"/>
                </a:solidFill>
              </a:rPr>
              <a:t>železný</a:t>
            </a:r>
            <a:r>
              <a:rPr lang="cs-CZ" b="1" dirty="0" smtClean="0">
                <a:solidFill>
                  <a:srgbClr val="FFC000"/>
                </a:solidFill>
              </a:rPr>
              <a:t>“ jako skvělý rytíř, „</a:t>
            </a:r>
            <a:r>
              <a:rPr lang="cs-CZ" b="1" u="sng" dirty="0" smtClean="0">
                <a:solidFill>
                  <a:srgbClr val="FFC000"/>
                </a:solidFill>
              </a:rPr>
              <a:t>zlatý</a:t>
            </a:r>
            <a:r>
              <a:rPr lang="cs-CZ" b="1" dirty="0" smtClean="0">
                <a:solidFill>
                  <a:srgbClr val="FFC000"/>
                </a:solidFill>
              </a:rPr>
              <a:t>“ jako vládce 	bohaté země</a:t>
            </a:r>
          </a:p>
          <a:p>
            <a:r>
              <a:rPr lang="cs-CZ" b="1" dirty="0" smtClean="0">
                <a:solidFill>
                  <a:srgbClr val="FFFF99"/>
                </a:solidFill>
              </a:rPr>
              <a:t> </a:t>
            </a:r>
            <a:r>
              <a:rPr lang="cs-CZ" b="1" u="sng" dirty="0" smtClean="0">
                <a:solidFill>
                  <a:srgbClr val="FFFF99"/>
                </a:solidFill>
              </a:rPr>
              <a:t>1260</a:t>
            </a:r>
            <a:r>
              <a:rPr lang="cs-CZ" b="1" dirty="0" smtClean="0">
                <a:solidFill>
                  <a:srgbClr val="FFFF99"/>
                </a:solidFill>
              </a:rPr>
              <a:t> – porazil </a:t>
            </a:r>
            <a:r>
              <a:rPr lang="cs-CZ" b="1" u="sng" dirty="0" smtClean="0">
                <a:solidFill>
                  <a:srgbClr val="FFFF99"/>
                </a:solidFill>
              </a:rPr>
              <a:t>v bitvě u </a:t>
            </a:r>
            <a:r>
              <a:rPr lang="cs-CZ" b="1" u="sng" dirty="0" err="1" smtClean="0">
                <a:solidFill>
                  <a:srgbClr val="FFFF99"/>
                </a:solidFill>
              </a:rPr>
              <a:t>Kressenbrunu</a:t>
            </a:r>
            <a:r>
              <a:rPr lang="cs-CZ" b="1" u="sng" dirty="0" smtClean="0">
                <a:solidFill>
                  <a:srgbClr val="FFFF99"/>
                </a:solidFill>
              </a:rPr>
              <a:t> </a:t>
            </a:r>
            <a:r>
              <a:rPr lang="cs-CZ" b="1" dirty="0" smtClean="0">
                <a:solidFill>
                  <a:srgbClr val="FFFF99"/>
                </a:solidFill>
              </a:rPr>
              <a:t>	uherského krále Bélu IV. a obhájil tak držení 	rakouských zemí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1261 se oženil podruhé s Bélovou dcerou, 	uherskou princeznou </a:t>
            </a:r>
            <a:r>
              <a:rPr lang="cs-CZ" b="1" u="sng" dirty="0" smtClean="0">
                <a:solidFill>
                  <a:srgbClr val="FFC000"/>
                </a:solidFill>
              </a:rPr>
              <a:t>Kunhutou</a:t>
            </a:r>
            <a:r>
              <a:rPr lang="cs-CZ" b="1" dirty="0" smtClean="0">
                <a:solidFill>
                  <a:srgbClr val="FFC000"/>
                </a:solidFill>
              </a:rPr>
              <a:t>. Teprve po 	několika letech se jim narodil dědic trůnu 	</a:t>
            </a:r>
            <a:r>
              <a:rPr lang="cs-CZ" b="1" u="sng" dirty="0" smtClean="0">
                <a:solidFill>
                  <a:srgbClr val="FFC000"/>
                </a:solidFill>
              </a:rPr>
              <a:t>Václav  II. </a:t>
            </a:r>
          </a:p>
          <a:p>
            <a:endParaRPr lang="cs-CZ" b="1" dirty="0" smtClean="0">
              <a:solidFill>
                <a:srgbClr val="FFFF99"/>
              </a:solidFill>
            </a:endParaRPr>
          </a:p>
          <a:p>
            <a:endParaRPr lang="cs-CZ" b="1" dirty="0">
              <a:solidFill>
                <a:srgbClr val="FFFF99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7668344" y="1556792"/>
            <a:ext cx="936104" cy="645222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714356"/>
            <a:ext cx="4286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C000"/>
                </a:solidFill>
              </a:rPr>
              <a:t>Přemysl Otakar II.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jako král železný a zlatý, na vrcholu moci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3075" name="Picture 3" descr="C:\Documents and Settings\Doma\Dokumenty\Obrázky\Přemyslovci\480px-Premysl2Gelnhause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857232"/>
            <a:ext cx="4172549" cy="521342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7158" y="3714752"/>
            <a:ext cx="392909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FF99"/>
                </a:solidFill>
              </a:rPr>
              <a:t> </a:t>
            </a:r>
            <a:r>
              <a:rPr lang="cs-CZ" sz="2400" b="1" dirty="0" smtClean="0">
                <a:solidFill>
                  <a:srgbClr val="FFFF99"/>
                </a:solidFill>
              </a:rPr>
              <a:t>Zobrazeni z rakouského </a:t>
            </a:r>
            <a:r>
              <a:rPr lang="cs-CZ" sz="2400" b="1" dirty="0" err="1" smtClean="0">
                <a:solidFill>
                  <a:srgbClr val="FFFF99"/>
                </a:solidFill>
              </a:rPr>
              <a:t>Gelhausenova</a:t>
            </a:r>
            <a:r>
              <a:rPr lang="cs-CZ" sz="2400" b="1" dirty="0" smtClean="0">
                <a:solidFill>
                  <a:srgbClr val="FFFF99"/>
                </a:solidFill>
              </a:rPr>
              <a:t> kodexu</a:t>
            </a:r>
          </a:p>
          <a:p>
            <a:pPr algn="ctr"/>
            <a:r>
              <a:rPr lang="cs-CZ" sz="2400" b="1" dirty="0" smtClean="0">
                <a:solidFill>
                  <a:srgbClr val="FFFF99"/>
                </a:solidFill>
              </a:rPr>
              <a:t>z 15. století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Doma\Dokumenty\Obrázky\Přemyslovci\PO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28"/>
            <a:ext cx="4181475" cy="4295775"/>
          </a:xfrm>
          <a:prstGeom prst="rect">
            <a:avLst/>
          </a:prstGeom>
          <a:noFill/>
        </p:spPr>
      </p:pic>
      <p:pic>
        <p:nvPicPr>
          <p:cNvPr id="4099" name="Picture 3" descr="C:\Documents and Settings\Doma\Dokumenty\Obrázky\Přemyslovci\Premyslnahrobek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2928934"/>
            <a:ext cx="4568170" cy="338044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0628" y="571480"/>
            <a:ext cx="32440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FF00"/>
                </a:solidFill>
              </a:rPr>
              <a:t>Přemysl Otakar II.</a:t>
            </a:r>
          </a:p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- zobrazení na pečeti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4857760"/>
            <a:ext cx="38501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Náhrobek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 Přemysla Otakara II.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 v katedrále sv. Víta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</a:rPr>
              <a:t>Přemysl Otakar II. na vrcholu moci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68760"/>
            <a:ext cx="8786874" cy="5328592"/>
          </a:xfrm>
        </p:spPr>
        <p:txBody>
          <a:bodyPr>
            <a:normAutofit fontScale="77500" lnSpcReduction="20000"/>
          </a:bodyPr>
          <a:lstStyle/>
          <a:p>
            <a:pPr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100" b="1" dirty="0" smtClean="0">
                <a:solidFill>
                  <a:srgbClr val="EAFBAB"/>
                </a:solidFill>
              </a:rPr>
              <a:t>P</a:t>
            </a:r>
            <a:r>
              <a:rPr lang="cs-CZ" sz="4100" b="1" dirty="0" smtClean="0">
                <a:solidFill>
                  <a:srgbClr val="EAFBAB"/>
                </a:solidFill>
              </a:rPr>
              <a:t>odnikl </a:t>
            </a:r>
            <a:r>
              <a:rPr lang="cs-CZ" sz="4100" b="1" dirty="0" smtClean="0">
                <a:solidFill>
                  <a:srgbClr val="EAFBAB"/>
                </a:solidFill>
              </a:rPr>
              <a:t>s řádem německých rytířů </a:t>
            </a:r>
            <a:r>
              <a:rPr lang="cs-CZ" sz="4100" b="1" u="sng" dirty="0" smtClean="0">
                <a:solidFill>
                  <a:srgbClr val="EAFBAB"/>
                </a:solidFill>
              </a:rPr>
              <a:t>křížovou</a:t>
            </a:r>
            <a:r>
              <a:rPr lang="cs-CZ" sz="4100" b="1" dirty="0" smtClean="0">
                <a:solidFill>
                  <a:srgbClr val="EAFBAB"/>
                </a:solidFill>
              </a:rPr>
              <a:t> 	</a:t>
            </a:r>
            <a:r>
              <a:rPr lang="cs-CZ" sz="4100" b="1" u="sng" dirty="0" smtClean="0">
                <a:solidFill>
                  <a:srgbClr val="EAFBAB"/>
                </a:solidFill>
              </a:rPr>
              <a:t>výpravu do Pruska</a:t>
            </a:r>
            <a:r>
              <a:rPr lang="cs-CZ" sz="4100" b="1" dirty="0" smtClean="0">
                <a:solidFill>
                  <a:srgbClr val="EAFBAB"/>
                </a:solidFill>
              </a:rPr>
              <a:t>, cílem mělo být šíření 	křesťanství  v </a:t>
            </a:r>
            <a:r>
              <a:rPr lang="cs-CZ" sz="4100" b="1" dirty="0" smtClean="0">
                <a:solidFill>
                  <a:srgbClr val="EAFBAB"/>
                </a:solidFill>
              </a:rPr>
              <a:t>Pobaltí.</a:t>
            </a:r>
            <a:endParaRPr lang="cs-CZ" sz="4100" b="1" dirty="0" smtClean="0">
              <a:solidFill>
                <a:srgbClr val="EAFBAB"/>
              </a:solidFill>
            </a:endParaRPr>
          </a:p>
          <a:p>
            <a:pPr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100" b="1" dirty="0" smtClean="0">
                <a:solidFill>
                  <a:srgbClr val="DEED4D"/>
                </a:solidFill>
              </a:rPr>
              <a:t>M</a:t>
            </a:r>
            <a:r>
              <a:rPr lang="cs-CZ" sz="4100" b="1" dirty="0" smtClean="0">
                <a:solidFill>
                  <a:srgbClr val="DEED4D"/>
                </a:solidFill>
              </a:rPr>
              <a:t>ěsto </a:t>
            </a:r>
            <a:r>
              <a:rPr lang="cs-CZ" sz="4100" b="1" dirty="0" smtClean="0">
                <a:solidFill>
                  <a:srgbClr val="DEED4D"/>
                </a:solidFill>
              </a:rPr>
              <a:t>založené na pobřeží Baltu bylo na jeho 	počest pojmenováno </a:t>
            </a:r>
            <a:r>
              <a:rPr lang="cs-CZ" sz="4100" b="1" u="sng" dirty="0" smtClean="0">
                <a:solidFill>
                  <a:srgbClr val="DEED4D"/>
                </a:solidFill>
              </a:rPr>
              <a:t>Královec</a:t>
            </a:r>
            <a:r>
              <a:rPr lang="cs-CZ" sz="4100" b="1" dirty="0" smtClean="0">
                <a:solidFill>
                  <a:srgbClr val="DEED4D"/>
                </a:solidFill>
              </a:rPr>
              <a:t>				(</a:t>
            </a:r>
            <a:r>
              <a:rPr lang="cs-CZ" sz="4100" dirty="0" smtClean="0">
                <a:solidFill>
                  <a:srgbClr val="DEED4D"/>
                </a:solidFill>
              </a:rPr>
              <a:t>dnes Kaliningrad</a:t>
            </a:r>
            <a:r>
              <a:rPr lang="cs-CZ" sz="4100" b="1" dirty="0" smtClean="0">
                <a:solidFill>
                  <a:srgbClr val="DEED4D"/>
                </a:solidFill>
              </a:rPr>
              <a:t>).</a:t>
            </a:r>
            <a:endParaRPr lang="cs-CZ" sz="4100" b="1" dirty="0" smtClean="0">
              <a:solidFill>
                <a:srgbClr val="DEED4D"/>
              </a:solidFill>
            </a:endParaRPr>
          </a:p>
          <a:p>
            <a:pPr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100" b="1" dirty="0" smtClean="0">
                <a:solidFill>
                  <a:srgbClr val="EAFBAB"/>
                </a:solidFill>
              </a:rPr>
              <a:t>P</a:t>
            </a:r>
            <a:r>
              <a:rPr lang="cs-CZ" sz="4100" b="1" dirty="0" smtClean="0">
                <a:solidFill>
                  <a:srgbClr val="EAFBAB"/>
                </a:solidFill>
              </a:rPr>
              <a:t>okusil </a:t>
            </a:r>
            <a:r>
              <a:rPr lang="cs-CZ" sz="4100" b="1" dirty="0" smtClean="0">
                <a:solidFill>
                  <a:srgbClr val="EAFBAB"/>
                </a:solidFill>
              </a:rPr>
              <a:t>se </a:t>
            </a:r>
            <a:r>
              <a:rPr lang="cs-CZ" sz="4100" b="1" u="sng" dirty="0" smtClean="0">
                <a:solidFill>
                  <a:srgbClr val="EAFBAB"/>
                </a:solidFill>
              </a:rPr>
              <a:t>získat korunu svaté říše římské</a:t>
            </a:r>
            <a:r>
              <a:rPr lang="cs-CZ" sz="4100" b="1" dirty="0" smtClean="0">
                <a:solidFill>
                  <a:srgbClr val="EAFBAB"/>
                </a:solidFill>
              </a:rPr>
              <a:t>, ale 	němečtí panovníci zvolili raději tehdy 	nevýznamného hraběte </a:t>
            </a:r>
            <a:r>
              <a:rPr lang="cs-CZ" sz="4100" b="1" u="sng" dirty="0" smtClean="0">
                <a:solidFill>
                  <a:srgbClr val="EAFBAB"/>
                </a:solidFill>
              </a:rPr>
              <a:t>Rudolfa </a:t>
            </a:r>
            <a:r>
              <a:rPr lang="cs-CZ" sz="4100" b="1" dirty="0" smtClean="0">
                <a:solidFill>
                  <a:srgbClr val="EAFBAB"/>
                </a:solidFill>
              </a:rPr>
              <a:t>	</a:t>
            </a:r>
            <a:r>
              <a:rPr lang="cs-CZ" sz="4100" b="1" u="sng" dirty="0" smtClean="0">
                <a:solidFill>
                  <a:srgbClr val="EAFBAB"/>
                </a:solidFill>
              </a:rPr>
              <a:t>Habsburského. </a:t>
            </a:r>
            <a:endParaRPr lang="cs-CZ" sz="4100" b="1" u="sng" dirty="0" smtClean="0">
              <a:solidFill>
                <a:srgbClr val="EAFBAB"/>
              </a:solidFill>
            </a:endParaRPr>
          </a:p>
          <a:p>
            <a:pPr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100" b="1" dirty="0" smtClean="0">
                <a:solidFill>
                  <a:srgbClr val="DEED4D"/>
                </a:solidFill>
              </a:rPr>
              <a:t>Přemysl Otakar II. volbu neuznal, několikrát 		s Rudolfem Habsburským  </a:t>
            </a:r>
            <a:r>
              <a:rPr lang="cs-CZ" sz="4100" b="1" dirty="0" smtClean="0">
                <a:solidFill>
                  <a:srgbClr val="DEED4D"/>
                </a:solidFill>
              </a:rPr>
              <a:t>bojoval.</a:t>
            </a:r>
            <a:r>
              <a:rPr lang="cs-CZ" sz="3300" b="1" dirty="0" smtClean="0">
                <a:solidFill>
                  <a:srgbClr val="FFFF99"/>
                </a:solidFill>
              </a:rPr>
              <a:t> </a:t>
            </a:r>
            <a:endParaRPr lang="cs-CZ" sz="3300" b="1" dirty="0" smtClean="0">
              <a:solidFill>
                <a:srgbClr val="FFFF99"/>
              </a:solidFill>
            </a:endParaRPr>
          </a:p>
          <a:p>
            <a:pPr>
              <a:buClr>
                <a:srgbClr val="FFFF00"/>
              </a:buClr>
              <a:buFont typeface="Wingdings" pitchFamily="2" charset="2"/>
              <a:buChar char="v"/>
            </a:pPr>
            <a:endParaRPr lang="cs-CZ" b="1" dirty="0">
              <a:solidFill>
                <a:srgbClr val="EAFBAB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7596336" y="2996952"/>
            <a:ext cx="936104" cy="645222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2211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9021"/>
                </a:solidFill>
              </a:rPr>
              <a:t>Přemyslův pád</a:t>
            </a:r>
            <a:endParaRPr lang="cs-CZ" b="1" u="sng" dirty="0">
              <a:solidFill>
                <a:srgbClr val="FF902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96752"/>
            <a:ext cx="8401080" cy="540060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99"/>
                </a:solidFill>
              </a:rPr>
              <a:t>1278 byl Přemysl Otakar II. poražen Rudolfem 	Habsburským </a:t>
            </a:r>
            <a:r>
              <a:rPr lang="cs-CZ" b="1" u="sng" dirty="0" smtClean="0">
                <a:solidFill>
                  <a:srgbClr val="FFFF99"/>
                </a:solidFill>
              </a:rPr>
              <a:t>v bitvě na Moravském </a:t>
            </a:r>
            <a:r>
              <a:rPr lang="cs-CZ" b="1" u="sng" dirty="0" smtClean="0">
                <a:solidFill>
                  <a:srgbClr val="FFFF99"/>
                </a:solidFill>
              </a:rPr>
              <a:t>poli.</a:t>
            </a:r>
            <a:endParaRPr lang="cs-CZ" b="1" u="sng" dirty="0" smtClean="0">
              <a:solidFill>
                <a:srgbClr val="FFFF99"/>
              </a:solidFill>
            </a:endParaRP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F9F"/>
                </a:solidFill>
              </a:rPr>
              <a:t>Prohrál a </a:t>
            </a:r>
            <a:r>
              <a:rPr lang="cs-CZ" b="1" u="sng" dirty="0" smtClean="0">
                <a:solidFill>
                  <a:srgbClr val="FFCF9F"/>
                </a:solidFill>
              </a:rPr>
              <a:t>v bitvě padl</a:t>
            </a:r>
            <a:r>
              <a:rPr lang="cs-CZ" b="1" dirty="0" smtClean="0">
                <a:solidFill>
                  <a:srgbClr val="FFCF9F"/>
                </a:solidFill>
              </a:rPr>
              <a:t>, protože ho zradila část 	šlechty, vedená rodem </a:t>
            </a:r>
            <a:r>
              <a:rPr lang="cs-CZ" b="1" dirty="0" err="1" smtClean="0">
                <a:solidFill>
                  <a:srgbClr val="FFCF9F"/>
                </a:solidFill>
              </a:rPr>
              <a:t>Vítkovců</a:t>
            </a:r>
            <a:r>
              <a:rPr lang="cs-CZ" b="1" dirty="0" smtClean="0">
                <a:solidFill>
                  <a:srgbClr val="FFCF9F"/>
                </a:solidFill>
              </a:rPr>
              <a:t>.</a:t>
            </a:r>
            <a:endParaRPr lang="cs-CZ" b="1" dirty="0" smtClean="0">
              <a:solidFill>
                <a:srgbClr val="FFCF9F"/>
              </a:solidFill>
            </a:endParaRP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99"/>
                </a:solidFill>
              </a:rPr>
              <a:t>Kralevic Václav, teprve sedmiletý, byl uvězněn na 	hradu Bezděz, později byl převezen do říše.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F9F"/>
                </a:solidFill>
              </a:rPr>
              <a:t>Královna Kunhuta pozvala do Čech svého strýce 	</a:t>
            </a:r>
            <a:r>
              <a:rPr lang="cs-CZ" b="1" u="sng" dirty="0" smtClean="0">
                <a:solidFill>
                  <a:srgbClr val="FFCF9F"/>
                </a:solidFill>
              </a:rPr>
              <a:t>Otu Braniborského</a:t>
            </a:r>
            <a:r>
              <a:rPr lang="cs-CZ" b="1" dirty="0" smtClean="0">
                <a:solidFill>
                  <a:srgbClr val="FFCF9F"/>
                </a:solidFill>
              </a:rPr>
              <a:t>, aby zemi chránil. 	Braniboři však pět let loupili a plenili zemi.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99"/>
                </a:solidFill>
              </a:rPr>
              <a:t>Na trůn usedl Václav II. teprve ve dvanácti letech, 	když ho roku 1283 šlechta vykoupila ze zajetí.</a:t>
            </a:r>
            <a:endParaRPr lang="cs-CZ" dirty="0">
              <a:solidFill>
                <a:srgbClr val="FFFF99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7452320" y="620688"/>
            <a:ext cx="936104" cy="645222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Doma\Dokumenty\Obrázky\Přemyslovci\Josef_Mathauser_-_Václav_II._přijíždí_roku_1282_do_Prahy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643050"/>
            <a:ext cx="7500990" cy="485358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714480" y="214290"/>
            <a:ext cx="60076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Romantická představa o příjezdu 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mladého krále Václava II. do Prahy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A7F1A"/>
                </a:solidFill>
              </a:rPr>
              <a:t>Vláda Václava I.</a:t>
            </a:r>
            <a:endParaRPr lang="cs-CZ" b="1" u="sng" dirty="0">
              <a:solidFill>
                <a:srgbClr val="FA7F1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02942"/>
          </a:xfrm>
        </p:spPr>
        <p:txBody>
          <a:bodyPr>
            <a:normAutofit/>
          </a:bodyPr>
          <a:lstStyle/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99"/>
                </a:solidFill>
              </a:rPr>
              <a:t>Nebyl válečník, ale byl vzdělaný, moudrý, byl 	vynikající diplomat.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F9F"/>
                </a:solidFill>
              </a:rPr>
              <a:t>Upevnil královskou moc vůči šlechtě i církvi.</a:t>
            </a:r>
            <a:endParaRPr lang="cs-CZ" b="1" dirty="0" smtClean="0">
              <a:solidFill>
                <a:srgbClr val="FFFF99"/>
              </a:solidFill>
            </a:endParaRP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99"/>
                </a:solidFill>
              </a:rPr>
              <a:t>Zakládal města, hrady, pečoval o rozvoj 	řemesel a obchodu udělováním četných 	výsad královským městům. 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F9F"/>
                </a:solidFill>
              </a:rPr>
              <a:t>Založil zbraslavský klášter.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99"/>
                </a:solidFill>
              </a:rPr>
              <a:t>Přivedl zemi k hospodářskému rozkvětu.  </a:t>
            </a:r>
          </a:p>
          <a:p>
            <a:endParaRPr lang="cs-CZ" b="1" dirty="0">
              <a:solidFill>
                <a:srgbClr val="FFFF99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7668344" y="620688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Doma\Dokumenty\Obrázky\Přemyslovci\434px-Wenzel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42918"/>
            <a:ext cx="4133850" cy="5715000"/>
          </a:xfrm>
          <a:prstGeom prst="rect">
            <a:avLst/>
          </a:prstGeom>
          <a:noFill/>
          <a:ln w="57150">
            <a:solidFill>
              <a:srgbClr val="FA7F1A"/>
            </a:solidFill>
          </a:ln>
        </p:spPr>
      </p:pic>
      <p:sp>
        <p:nvSpPr>
          <p:cNvPr id="4" name="Obdélník 3"/>
          <p:cNvSpPr/>
          <p:nvPr/>
        </p:nvSpPr>
        <p:spPr>
          <a:xfrm>
            <a:off x="428596" y="1571612"/>
            <a:ext cx="35719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3200" b="1" u="sng" dirty="0" smtClean="0">
                <a:solidFill>
                  <a:srgbClr val="FF9021"/>
                </a:solidFill>
              </a:rPr>
              <a:t>Václav II. s básníky  </a:t>
            </a:r>
            <a:r>
              <a:rPr lang="cs-CZ" sz="3200" dirty="0" smtClean="0">
                <a:solidFill>
                  <a:srgbClr val="FF9021"/>
                </a:solidFill>
              </a:rPr>
              <a:t>(</a:t>
            </a:r>
            <a:r>
              <a:rPr lang="cs-CZ" sz="2800" dirty="0" smtClean="0">
                <a:solidFill>
                  <a:srgbClr val="FF9021"/>
                </a:solidFill>
              </a:rPr>
              <a:t>dobové zobrazení)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068960"/>
            <a:ext cx="450610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99"/>
                </a:solidFill>
              </a:rPr>
              <a:t>Za Václavovy vlády</a:t>
            </a:r>
          </a:p>
          <a:p>
            <a:r>
              <a:rPr lang="cs-CZ" sz="2800" b="1" dirty="0" smtClean="0">
                <a:solidFill>
                  <a:srgbClr val="FFFF99"/>
                </a:solidFill>
              </a:rPr>
              <a:t>rozkvétala u dvora</a:t>
            </a:r>
          </a:p>
          <a:p>
            <a:r>
              <a:rPr lang="cs-CZ" sz="2800" b="1" dirty="0" smtClean="0">
                <a:solidFill>
                  <a:srgbClr val="FFFF99"/>
                </a:solidFill>
              </a:rPr>
              <a:t>rytířská kultura, konaly se</a:t>
            </a:r>
          </a:p>
          <a:p>
            <a:r>
              <a:rPr lang="cs-CZ" sz="2800" b="1" dirty="0" smtClean="0">
                <a:solidFill>
                  <a:srgbClr val="FFFF99"/>
                </a:solidFill>
              </a:rPr>
              <a:t>slavnosti, turnaje, i sám</a:t>
            </a:r>
          </a:p>
          <a:p>
            <a:r>
              <a:rPr lang="cs-CZ" sz="2800" b="1" dirty="0" smtClean="0">
                <a:solidFill>
                  <a:srgbClr val="FFFF99"/>
                </a:solidFill>
              </a:rPr>
              <a:t>Václav II.  prý skládal básně.</a:t>
            </a:r>
            <a:endParaRPr lang="cs-CZ" sz="2800" b="1" dirty="0">
              <a:solidFill>
                <a:srgbClr val="FF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Vasik2 Zb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071546"/>
            <a:ext cx="4096255" cy="4572032"/>
          </a:xfrm>
          <a:prstGeom prst="rect">
            <a:avLst/>
          </a:prstGeom>
          <a:noFill/>
          <a:ln w="19050">
            <a:solidFill>
              <a:srgbClr val="FFFF00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285720" y="1214422"/>
            <a:ext cx="398936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Zobrazení Václava II. 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ve Zbraslavské kronice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1000108"/>
            <a:ext cx="857256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BFFB9D"/>
                </a:solidFill>
              </a:rPr>
              <a:t>Za Václava II. začalo dolování </a:t>
            </a:r>
            <a:r>
              <a:rPr lang="cs-CZ" sz="3200" b="1" u="sng" dirty="0" smtClean="0">
                <a:solidFill>
                  <a:srgbClr val="BFFB9D"/>
                </a:solidFill>
              </a:rPr>
              <a:t>stříbra v Kutné</a:t>
            </a:r>
            <a:r>
              <a:rPr lang="cs-CZ" sz="3200" b="1" dirty="0" smtClean="0">
                <a:solidFill>
                  <a:srgbClr val="BFFB9D"/>
                </a:solidFill>
              </a:rPr>
              <a:t>		</a:t>
            </a:r>
            <a:r>
              <a:rPr lang="cs-CZ" sz="3200" b="1" u="sng" dirty="0" smtClean="0">
                <a:solidFill>
                  <a:srgbClr val="BFFB9D"/>
                </a:solidFill>
              </a:rPr>
              <a:t>Hoře</a:t>
            </a:r>
            <a:r>
              <a:rPr lang="cs-CZ" sz="3200" b="1" dirty="0" smtClean="0">
                <a:solidFill>
                  <a:srgbClr val="BFFB9D"/>
                </a:solidFill>
              </a:rPr>
              <a:t>.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99"/>
                </a:solidFill>
              </a:rPr>
              <a:t>Král </a:t>
            </a:r>
            <a:r>
              <a:rPr lang="cs-CZ" sz="3200" b="1" u="sng" dirty="0" smtClean="0">
                <a:solidFill>
                  <a:srgbClr val="FFFF99"/>
                </a:solidFill>
              </a:rPr>
              <a:t>vydal roku 1300 horní zákoník</a:t>
            </a:r>
            <a:r>
              <a:rPr lang="cs-CZ" sz="3200" b="1" dirty="0" smtClean="0">
                <a:solidFill>
                  <a:srgbClr val="FFFF99"/>
                </a:solidFill>
              </a:rPr>
              <a:t>, který 	upravoval 	práva na dolování a zvýhodnil 	panovníka	 ve vztahu	k majitelům dolů. 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BFFB9D"/>
                </a:solidFill>
              </a:rPr>
              <a:t>Současně dal razit </a:t>
            </a:r>
            <a:r>
              <a:rPr lang="cs-CZ" sz="3200" b="1" u="sng" dirty="0" smtClean="0">
                <a:solidFill>
                  <a:srgbClr val="BFFB9D"/>
                </a:solidFill>
              </a:rPr>
              <a:t>pražské groše</a:t>
            </a:r>
            <a:r>
              <a:rPr lang="cs-CZ" sz="3200" b="1" dirty="0" smtClean="0">
                <a:solidFill>
                  <a:srgbClr val="BFFB9D"/>
                </a:solidFill>
              </a:rPr>
              <a:t>, velmi kvalitní 	stříbrné mince ražené v Kutné Hoře.</a:t>
            </a:r>
          </a:p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99"/>
                </a:solidFill>
              </a:rPr>
              <a:t>Zval do země řemeslníky a obchodníky 	především z německých zemí, aby posílil 	řemeslo a obchod.</a:t>
            </a:r>
          </a:p>
        </p:txBody>
      </p:sp>
      <p:sp>
        <p:nvSpPr>
          <p:cNvPr id="3" name="Šipka doprava se zářezem 2">
            <a:hlinkClick r:id="rId2" action="ppaction://hlinksldjump"/>
          </p:cNvPr>
          <p:cNvSpPr/>
          <p:nvPr/>
        </p:nvSpPr>
        <p:spPr>
          <a:xfrm>
            <a:off x="7596336" y="476672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Království na vrcholu moci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/>
          <a:lstStyle/>
          <a:p>
            <a:pPr>
              <a:buClr>
                <a:srgbClr val="FFFF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D2FCBA"/>
                </a:solidFill>
              </a:rPr>
              <a:t>Po vymření polského rodu </a:t>
            </a:r>
            <a:r>
              <a:rPr lang="cs-CZ" b="1" u="sng" dirty="0" err="1" smtClean="0">
                <a:solidFill>
                  <a:srgbClr val="D2FCBA"/>
                </a:solidFill>
              </a:rPr>
              <a:t>Piastovců</a:t>
            </a:r>
            <a:r>
              <a:rPr lang="cs-CZ" b="1" dirty="0" smtClean="0">
                <a:solidFill>
                  <a:srgbClr val="D2FCBA"/>
                </a:solidFill>
              </a:rPr>
              <a:t> </a:t>
            </a:r>
          </a:p>
          <a:p>
            <a:pPr marL="0" indent="0">
              <a:buClr>
                <a:srgbClr val="FFFF00"/>
              </a:buClr>
              <a:buNone/>
            </a:pPr>
            <a:r>
              <a:rPr lang="cs-CZ" b="1" dirty="0" smtClean="0">
                <a:solidFill>
                  <a:srgbClr val="D2FCBA"/>
                </a:solidFill>
              </a:rPr>
              <a:t>	v roce 1300 získal Václav II. </a:t>
            </a:r>
            <a:r>
              <a:rPr lang="cs-CZ" b="1" u="sng" dirty="0" smtClean="0">
                <a:solidFill>
                  <a:srgbClr val="D2FCBA"/>
                </a:solidFill>
              </a:rPr>
              <a:t>polskou</a:t>
            </a:r>
            <a:r>
              <a:rPr lang="cs-CZ" b="1" dirty="0" smtClean="0">
                <a:solidFill>
                  <a:srgbClr val="D2FCBA"/>
                </a:solidFill>
              </a:rPr>
              <a:t> 	</a:t>
            </a:r>
            <a:r>
              <a:rPr lang="cs-CZ" b="1" u="sng" dirty="0" smtClean="0">
                <a:solidFill>
                  <a:srgbClr val="D2FCBA"/>
                </a:solidFill>
              </a:rPr>
              <a:t>královskou korunu</a:t>
            </a:r>
            <a:r>
              <a:rPr lang="cs-CZ" b="1" dirty="0" smtClean="0">
                <a:solidFill>
                  <a:srgbClr val="D2FCBA"/>
                </a:solidFill>
              </a:rPr>
              <a:t>.</a:t>
            </a:r>
          </a:p>
          <a:p>
            <a:pPr marL="0" indent="0">
              <a:buClr>
                <a:srgbClr val="FFFF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D2FCBA"/>
                </a:solidFill>
              </a:rPr>
              <a:t>V roce 1301 po vymření </a:t>
            </a:r>
            <a:r>
              <a:rPr lang="cs-CZ" b="1" u="sng" dirty="0" err="1" smtClean="0">
                <a:solidFill>
                  <a:srgbClr val="D2FCBA"/>
                </a:solidFill>
              </a:rPr>
              <a:t>arpádovského</a:t>
            </a:r>
            <a:r>
              <a:rPr lang="cs-CZ" b="1" u="sng" dirty="0" smtClean="0">
                <a:solidFill>
                  <a:srgbClr val="D2FCBA"/>
                </a:solidFill>
              </a:rPr>
              <a:t> rodu</a:t>
            </a:r>
            <a:r>
              <a:rPr lang="cs-CZ" b="1" dirty="0" smtClean="0">
                <a:solidFill>
                  <a:srgbClr val="D2FCBA"/>
                </a:solidFill>
              </a:rPr>
              <a:t> 	v Uhrách mu byla nabídnuta </a:t>
            </a:r>
            <a:r>
              <a:rPr lang="cs-CZ" b="1" u="sng" dirty="0" smtClean="0">
                <a:solidFill>
                  <a:srgbClr val="D2FCBA"/>
                </a:solidFill>
              </a:rPr>
              <a:t>koruna </a:t>
            </a:r>
            <a:r>
              <a:rPr lang="cs-CZ" b="1" dirty="0" smtClean="0">
                <a:solidFill>
                  <a:srgbClr val="D2FCBA"/>
                </a:solidFill>
              </a:rPr>
              <a:t>	</a:t>
            </a:r>
            <a:r>
              <a:rPr lang="cs-CZ" b="1" u="sng" dirty="0" smtClean="0">
                <a:solidFill>
                  <a:srgbClr val="D2FCBA"/>
                </a:solidFill>
              </a:rPr>
              <a:t>uherská</a:t>
            </a:r>
            <a:r>
              <a:rPr lang="cs-CZ" b="1" dirty="0" smtClean="0">
                <a:solidFill>
                  <a:srgbClr val="D2FCBA"/>
                </a:solidFill>
              </a:rPr>
              <a:t>, kterou přijal pro syna </a:t>
            </a:r>
            <a:r>
              <a:rPr lang="cs-CZ" b="1" u="sng" dirty="0" smtClean="0">
                <a:solidFill>
                  <a:srgbClr val="D2FCBA"/>
                </a:solidFill>
              </a:rPr>
              <a:t>Václava III.</a:t>
            </a:r>
          </a:p>
          <a:p>
            <a:pPr marL="0" indent="0">
              <a:buClr>
                <a:srgbClr val="FFFF00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D2FCBA"/>
                </a:solidFill>
              </a:rPr>
              <a:t>Přemyslovci tak vládli třem zemím, vytvořili</a:t>
            </a:r>
          </a:p>
          <a:p>
            <a:pPr marL="0" indent="0">
              <a:buClr>
                <a:srgbClr val="FFFF00"/>
              </a:buClr>
              <a:buNone/>
            </a:pPr>
            <a:r>
              <a:rPr lang="cs-CZ" b="1" dirty="0" smtClean="0">
                <a:solidFill>
                  <a:srgbClr val="D2FCBA"/>
                </a:solidFill>
              </a:rPr>
              <a:t>	</a:t>
            </a:r>
            <a:r>
              <a:rPr lang="cs-CZ" b="1" u="sng" dirty="0" smtClean="0">
                <a:solidFill>
                  <a:srgbClr val="D2FCBA"/>
                </a:solidFill>
              </a:rPr>
              <a:t>personální unii.</a:t>
            </a:r>
          </a:p>
          <a:p>
            <a:pPr>
              <a:buNone/>
            </a:pPr>
            <a:endParaRPr lang="cs-CZ" b="1" dirty="0">
              <a:solidFill>
                <a:srgbClr val="D2FCBA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7812360" y="1628800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ile:Premyslovci premyslovci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420888"/>
            <a:ext cx="5200650" cy="39052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</p:pic>
      <p:sp>
        <p:nvSpPr>
          <p:cNvPr id="5" name="TextovéPole 4"/>
          <p:cNvSpPr txBox="1"/>
          <p:nvPr/>
        </p:nvSpPr>
        <p:spPr>
          <a:xfrm>
            <a:off x="971600" y="188640"/>
            <a:ext cx="7433253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A7F1A"/>
                </a:solidFill>
              </a:rPr>
              <a:t>Zobrazení posledních přemyslovských králů </a:t>
            </a:r>
          </a:p>
          <a:p>
            <a:r>
              <a:rPr lang="cs-CZ" sz="2800" b="1" u="sng" dirty="0" smtClean="0">
                <a:solidFill>
                  <a:srgbClr val="FA7F1A"/>
                </a:solidFill>
              </a:rPr>
              <a:t>ve Zbraslavské kronice: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Přemysl Otakar II. s královskou korunou českou,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Václav II. s korunou českou a polskou a Václav III.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 s korunou českou, polskou a uherskou.</a:t>
            </a:r>
          </a:p>
          <a:p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6" name="Šipka doprava se zářezem 5">
            <a:hlinkClick r:id="rId3" action="ppaction://hlinksldjump"/>
          </p:cNvPr>
          <p:cNvSpPr/>
          <p:nvPr/>
        </p:nvSpPr>
        <p:spPr>
          <a:xfrm>
            <a:off x="7524328" y="3717032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251200" cy="2941638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rgbClr val="BFFB9D"/>
                </a:solidFill>
              </a:rPr>
              <a:t>Území ovládané Přemyslovci roku 1301</a:t>
            </a:r>
            <a:endParaRPr lang="cs-CZ" sz="3200" b="1" u="sng" dirty="0">
              <a:solidFill>
                <a:srgbClr val="BFFB9D"/>
              </a:solidFill>
            </a:endParaRPr>
          </a:p>
        </p:txBody>
      </p:sp>
      <p:pic>
        <p:nvPicPr>
          <p:cNvPr id="2050" name="Picture 2" descr="C:\Documents and Settings\Doma\Dokumenty\Obrázky\Přemyslovci\290px-WenceslausIImap-cs[1].pn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642918"/>
            <a:ext cx="5268912" cy="5359400"/>
          </a:xfrm>
          <a:prstGeom prst="rect">
            <a:avLst/>
          </a:prstGeom>
          <a:solidFill>
            <a:srgbClr val="FFDF9F"/>
          </a:solidFill>
          <a:ln>
            <a:solidFill>
              <a:srgbClr val="BFFB9D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</a:rPr>
              <a:t>Václav III.</a:t>
            </a:r>
            <a:endParaRPr lang="cs-CZ" b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9021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D2FCBA"/>
                </a:solidFill>
              </a:rPr>
              <a:t>Nebyl schopen udržet vše, co jeho otec získal.</a:t>
            </a:r>
          </a:p>
          <a:p>
            <a:pPr marL="0" lvl="1" indent="0">
              <a:buClr>
                <a:srgbClr val="FF9021"/>
              </a:buClr>
              <a:buNone/>
            </a:pPr>
            <a:r>
              <a:rPr lang="cs-CZ" sz="3200" b="1" dirty="0" smtClean="0">
                <a:solidFill>
                  <a:srgbClr val="D2FCBA"/>
                </a:solidFill>
              </a:rPr>
              <a:t>	Po otcově smrti ztratil korunu uherskou.</a:t>
            </a:r>
          </a:p>
          <a:p>
            <a:pPr marL="0" lvl="1" indent="0">
              <a:buClr>
                <a:srgbClr val="FF9021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D2FCBA"/>
                </a:solidFill>
              </a:rPr>
              <a:t>Hrozila i ztráta koruny polské. Svou pozici		v Polsku chtěl Václav III. upevnit vojensky.</a:t>
            </a:r>
          </a:p>
          <a:p>
            <a:pPr marL="0" lvl="1" indent="0">
              <a:buClr>
                <a:srgbClr val="FF9021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D2FCBA"/>
                </a:solidFill>
              </a:rPr>
              <a:t>Během válečné výpravy do Polska roku 1306 	byl neznámým vrahem zavražděn 		v Olomouci.</a:t>
            </a:r>
          </a:p>
          <a:p>
            <a:pPr marL="0" lvl="1" indent="0">
              <a:buClr>
                <a:srgbClr val="FF9021"/>
              </a:buClr>
              <a:buFont typeface="Wingdings" pitchFamily="2" charset="2"/>
              <a:buChar char="v"/>
            </a:pPr>
            <a:r>
              <a:rPr lang="cs-CZ" sz="3200" b="1" u="sng" dirty="0" smtClean="0">
                <a:solidFill>
                  <a:srgbClr val="FF9021"/>
                </a:solidFill>
              </a:rPr>
              <a:t>Přemyslovci vymřeli roku 1306 po meči</a:t>
            </a:r>
            <a:r>
              <a:rPr lang="cs-CZ" sz="3200" b="1" dirty="0" smtClean="0">
                <a:solidFill>
                  <a:srgbClr val="FF9021"/>
                </a:solidFill>
              </a:rPr>
              <a:t>.</a:t>
            </a:r>
          </a:p>
          <a:p>
            <a:pPr marL="0" lvl="1" indent="0">
              <a:buFont typeface="Wingdings" pitchFamily="2" charset="2"/>
              <a:buChar char="v"/>
            </a:pPr>
            <a:endParaRPr lang="cs-CZ" sz="3200" b="1" dirty="0" smtClean="0">
              <a:solidFill>
                <a:srgbClr val="D2FCBA"/>
              </a:solidFill>
            </a:endParaRPr>
          </a:p>
          <a:p>
            <a:pPr lvl="1">
              <a:buFont typeface="Wingdings" pitchFamily="2" charset="2"/>
              <a:buChar char="v"/>
            </a:pPr>
            <a:endParaRPr lang="cs-CZ" b="1" dirty="0" smtClean="0">
              <a:solidFill>
                <a:srgbClr val="D2FCBA"/>
              </a:solidFill>
            </a:endParaRPr>
          </a:p>
          <a:p>
            <a:pPr lvl="1"/>
            <a:endParaRPr lang="cs-CZ" b="1" dirty="0" smtClean="0">
              <a:solidFill>
                <a:srgbClr val="D2FCBA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7452320" y="620688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9021"/>
                </a:solidFill>
              </a:rPr>
              <a:t>Opakujeme si:</a:t>
            </a:r>
            <a:r>
              <a:rPr lang="cs-CZ" sz="3600" b="1" u="sng" dirty="0" smtClean="0">
                <a:solidFill>
                  <a:srgbClr val="D2FCBA"/>
                </a:solidFill>
              </a:rPr>
              <a:t/>
            </a:r>
            <a:br>
              <a:rPr lang="cs-CZ" sz="3600" b="1" u="sng" dirty="0" smtClean="0">
                <a:solidFill>
                  <a:srgbClr val="D2FCBA"/>
                </a:solidFill>
              </a:rPr>
            </a:br>
            <a:r>
              <a:rPr lang="cs-CZ" sz="2800" b="1" i="1" dirty="0" smtClean="0">
                <a:solidFill>
                  <a:srgbClr val="D2FCBA"/>
                </a:solidFill>
              </a:rPr>
              <a:t>Pokud nevíte, klikněte na šipku, zpět na otázky se vrátíte opět šipkou.</a:t>
            </a:r>
            <a:endParaRPr lang="cs-CZ" sz="2800" b="1" i="1" dirty="0">
              <a:solidFill>
                <a:srgbClr val="D2FCBA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1. Kterým zemím vládl Přemysl Otakar II.?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2. Jak  je označovaný Přemysl Otakar II.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		 a proč?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3. S kým a proč bojoval Přemysl Otakar II. 	roku 1260 v bitvě u </a:t>
            </a:r>
            <a:r>
              <a:rPr lang="cs-CZ" b="1" dirty="0" err="1" smtClean="0">
                <a:solidFill>
                  <a:srgbClr val="FFFF00"/>
                </a:solidFill>
              </a:rPr>
              <a:t>Kressenbrunu</a:t>
            </a:r>
            <a:r>
              <a:rPr lang="cs-CZ" b="1" dirty="0" smtClean="0">
                <a:solidFill>
                  <a:srgbClr val="FFFF00"/>
                </a:solidFill>
              </a:rPr>
              <a:t>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4. Jaký byl cíl Přemyslovy válečné výpravy 		do Polska?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5. O který trůn Přemysl Otakar II. usiloval?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Šipka doprava se zářezem 6">
            <a:hlinkClick r:id="rId3" action="ppaction://hlinksldjump"/>
          </p:cNvPr>
          <p:cNvSpPr/>
          <p:nvPr/>
        </p:nvSpPr>
        <p:spPr>
          <a:xfrm>
            <a:off x="7740352" y="1988840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Šipka doprava se zářezem 7">
            <a:hlinkClick r:id="rId4" action="ppaction://hlinksldjump"/>
          </p:cNvPr>
          <p:cNvSpPr/>
          <p:nvPr/>
        </p:nvSpPr>
        <p:spPr>
          <a:xfrm>
            <a:off x="3563888" y="3140968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Šipka doprava se zářezem 8">
            <a:hlinkClick r:id="rId4" action="ppaction://hlinksldjump"/>
          </p:cNvPr>
          <p:cNvSpPr/>
          <p:nvPr/>
        </p:nvSpPr>
        <p:spPr>
          <a:xfrm>
            <a:off x="7740352" y="4149080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Šipka doprava se zářezem 9">
            <a:hlinkClick r:id="rId5" action="ppaction://hlinksldjump"/>
          </p:cNvPr>
          <p:cNvSpPr/>
          <p:nvPr/>
        </p:nvSpPr>
        <p:spPr>
          <a:xfrm>
            <a:off x="3563888" y="5301208"/>
            <a:ext cx="864096" cy="57321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Šipka doprava se zářezem 10">
            <a:hlinkClick r:id="rId5" action="ppaction://hlinksldjump"/>
          </p:cNvPr>
          <p:cNvSpPr/>
          <p:nvPr/>
        </p:nvSpPr>
        <p:spPr>
          <a:xfrm>
            <a:off x="7740352" y="5877272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9021"/>
                </a:solidFill>
              </a:rPr>
              <a:t>Opakujeme si:</a:t>
            </a:r>
            <a:endParaRPr lang="cs-CZ" sz="3600" b="1" u="sng" dirty="0">
              <a:solidFill>
                <a:srgbClr val="FF902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492941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6. Jaká událost se odehrála v roce 1278 a jaké důsledky měla pro český stát?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7. Kdo byl dědicem Přemyslova trůnu? Proč bylo 	v Čechách v následujících letech prakticky	 bezvládí?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8. Které období inspirovalo B. Smetanu			 k napsání Opery Braniboři v Čechách?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9. Proč je Václav II. považován za nejschopnějšího 	z přemyslovských králů? Co víš o jeho 	vládě?		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Šipka doprava se zářezem 4">
            <a:hlinkClick r:id="rId2" action="ppaction://hlinksldjump"/>
          </p:cNvPr>
          <p:cNvSpPr/>
          <p:nvPr/>
        </p:nvSpPr>
        <p:spPr>
          <a:xfrm>
            <a:off x="8028384" y="1628800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Šipka doprava se zářezem 5">
            <a:hlinkClick r:id="rId2" action="ppaction://hlinksldjump"/>
          </p:cNvPr>
          <p:cNvSpPr/>
          <p:nvPr/>
        </p:nvSpPr>
        <p:spPr>
          <a:xfrm>
            <a:off x="3707904" y="2996952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Šipka doprava se zářezem 6">
            <a:hlinkClick r:id="rId2" action="ppaction://hlinksldjump"/>
          </p:cNvPr>
          <p:cNvSpPr/>
          <p:nvPr/>
        </p:nvSpPr>
        <p:spPr>
          <a:xfrm>
            <a:off x="8028384" y="4005064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Šipka doprava se zářezem 7">
            <a:hlinkClick r:id="rId3" action="ppaction://hlinksldjump"/>
          </p:cNvPr>
          <p:cNvSpPr/>
          <p:nvPr/>
        </p:nvSpPr>
        <p:spPr>
          <a:xfrm>
            <a:off x="3779912" y="5445224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u="sng" dirty="0" smtClean="0">
                <a:solidFill>
                  <a:srgbClr val="FF9021"/>
                </a:solidFill>
              </a:rPr>
              <a:t>Opakujeme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10. Co víte o dolování stříbra a ražbě nových 	mincí za vlády Václava II.?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11. Kterým zemím vládl Václav III.?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12. Vysvětlete zobrazení posledních 	přemyslovských králů ve Zbraslavské 	kronice.	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13. Kdy a jak vymřeli Přemyslovci po meči?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u="sng" dirty="0" smtClean="0">
                <a:solidFill>
                  <a:srgbClr val="FF9021"/>
                </a:solidFill>
              </a:rPr>
              <a:t>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Šipka doprava se zářezem 3">
            <a:hlinkClick r:id="rId2" action="ppaction://hlinksldjump"/>
          </p:cNvPr>
          <p:cNvSpPr/>
          <p:nvPr/>
        </p:nvSpPr>
        <p:spPr>
          <a:xfrm>
            <a:off x="6804248" y="2132856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Šipka doprava se zářezem 4">
            <a:hlinkClick r:id="rId3" action="ppaction://hlinksldjump"/>
          </p:cNvPr>
          <p:cNvSpPr/>
          <p:nvPr/>
        </p:nvSpPr>
        <p:spPr>
          <a:xfrm>
            <a:off x="6804248" y="2708920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Šipka doprava se zářezem 5">
            <a:hlinkClick r:id="rId4" action="ppaction://hlinksldjump"/>
          </p:cNvPr>
          <p:cNvSpPr/>
          <p:nvPr/>
        </p:nvSpPr>
        <p:spPr>
          <a:xfrm>
            <a:off x="6876256" y="4221088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Šipka doprava se zářezem 6">
            <a:hlinkClick r:id="rId5" action="ppaction://hlinksldjump"/>
          </p:cNvPr>
          <p:cNvSpPr/>
          <p:nvPr/>
        </p:nvSpPr>
        <p:spPr>
          <a:xfrm>
            <a:off x="6876256" y="5373216"/>
            <a:ext cx="864096" cy="576064"/>
          </a:xfrm>
          <a:prstGeom prst="notchedRightArrow">
            <a:avLst/>
          </a:prstGeom>
          <a:solidFill>
            <a:srgbClr val="BFFB9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u="sng" dirty="0" smtClean="0"/>
              <a:t>Citováno v licenci </a:t>
            </a:r>
            <a:r>
              <a:rPr lang="cs-CZ" sz="3600" u="sng" dirty="0" err="1" smtClean="0"/>
              <a:t>Wikimedia</a:t>
            </a:r>
            <a:r>
              <a:rPr lang="cs-CZ" sz="3600" u="sng" dirty="0" smtClean="0"/>
              <a:t> </a:t>
            </a:r>
            <a:r>
              <a:rPr lang="cs-CZ" sz="3600" u="sng" dirty="0" err="1" smtClean="0"/>
              <a:t>Commons</a:t>
            </a:r>
            <a:r>
              <a:rPr lang="cs-CZ" sz="3600" u="sng" dirty="0" smtClean="0"/>
              <a:t/>
            </a:r>
            <a:br>
              <a:rPr lang="cs-CZ" sz="3600" u="sng" dirty="0" smtClean="0"/>
            </a:br>
            <a:r>
              <a:rPr lang="cs-CZ" sz="3600" u="sng" dirty="0" smtClean="0"/>
              <a:t> 7. 2. 2013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Snímek3:  Mapa </a:t>
            </a:r>
          </a:p>
          <a:p>
            <a:pPr>
              <a:buNone/>
            </a:pPr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	</a:t>
            </a:r>
            <a:r>
              <a:rPr lang="cs-CZ" sz="1600" u="sng" dirty="0" smtClean="0">
                <a:solidFill>
                  <a:srgbClr val="0070C0"/>
                </a:solidFill>
                <a:hlinkClick r:id="rId3"/>
              </a:rPr>
              <a:t> </a:t>
            </a:r>
            <a:r>
              <a:rPr lang="cs-CZ" sz="1600" dirty="0" smtClean="0">
                <a:solidFill>
                  <a:srgbClr val="0070C0"/>
                </a:solidFill>
                <a:hlinkClick r:id="rId3"/>
              </a:rPr>
              <a:t>http://upload.wikimedia.org/wikipedia/commons/thumb/a/ad/Duernkrut3.jpg/560px-Duernkrut3.jpg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Snímek 5: Přemysl Otakar II. </a:t>
            </a:r>
            <a:r>
              <a:rPr lang="cs-CZ" sz="1600" dirty="0" smtClean="0">
                <a:solidFill>
                  <a:srgbClr val="0070C0"/>
                </a:solidFill>
                <a:hlinkClick r:id="rId4"/>
              </a:rPr>
              <a:t>http://upload.wikimedia.org/wikipedia/commons/thumb/b/b4/Premysl2Gelnhausen.jpg/480px-Premysl2Gelnhausen.jpg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Snímek 6: Náhrobek Přemysla Otakara II.; Zobrazení  Přemysla Otakara na pečeti</a:t>
            </a:r>
          </a:p>
          <a:p>
            <a:pPr>
              <a:buNone/>
            </a:pPr>
            <a:r>
              <a:rPr lang="cs-CZ" sz="1600" dirty="0" smtClean="0">
                <a:solidFill>
                  <a:srgbClr val="0070C0"/>
                </a:solidFill>
              </a:rPr>
              <a:t>	</a:t>
            </a:r>
            <a:r>
              <a:rPr lang="cs-CZ" sz="1600" dirty="0" smtClean="0">
                <a:solidFill>
                  <a:srgbClr val="0070C0"/>
                </a:solidFill>
                <a:hlinkClick r:id="rId5"/>
              </a:rPr>
              <a:t>http://upload.wikimedia.org/wikipedia/commons/0/08/Premyslnahrobek01.jpg</a:t>
            </a:r>
            <a:r>
              <a:rPr lang="cs-CZ" sz="1600" dirty="0" smtClean="0">
                <a:solidFill>
                  <a:srgbClr val="0070C0"/>
                </a:solidFill>
              </a:rPr>
              <a:t> </a:t>
            </a:r>
            <a:r>
              <a:rPr lang="cs-CZ" sz="1600" dirty="0" smtClean="0">
                <a:solidFill>
                  <a:srgbClr val="0070C0"/>
                </a:solidFill>
                <a:hlinkClick r:id="rId6"/>
              </a:rPr>
              <a:t>http://upload.wikimedia.org/wikipedia/commons/6/67/PO2.jpg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Snímek 9: </a:t>
            </a:r>
            <a:r>
              <a:rPr lang="cs-CZ" sz="160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J</a:t>
            </a:r>
            <a:r>
              <a:rPr lang="cs-CZ" sz="160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 Mathauser</a:t>
            </a:r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Václav II. </a:t>
            </a:r>
            <a:r>
              <a:rPr lang="cs-CZ" sz="1600" dirty="0" smtClean="0">
                <a:solidFill>
                  <a:srgbClr val="0070C0"/>
                </a:solidFill>
                <a:hlinkClick r:id="rId7"/>
              </a:rPr>
              <a:t>http://upload.wikimedia.org/wikipedia/commons/e/e5/Josef_Mathauser_-_V%C3%A1clav_II._p%C5%99ij%C3%AD%C5%BEd%C3%AD_roku_1282_do_Prahy.jpg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Snímek 11: Václav  II. </a:t>
            </a:r>
          </a:p>
          <a:p>
            <a:pPr>
              <a:buNone/>
            </a:pPr>
            <a:r>
              <a:rPr lang="cs-CZ" sz="1600" dirty="0" smtClean="0">
                <a:solidFill>
                  <a:srgbClr val="0070C0"/>
                </a:solidFill>
              </a:rPr>
              <a:t>         </a:t>
            </a:r>
            <a:r>
              <a:rPr lang="cs-CZ" sz="1600" dirty="0" smtClean="0">
                <a:solidFill>
                  <a:srgbClr val="0070C0"/>
                </a:solidFill>
                <a:hlinkClick r:id="rId8"/>
              </a:rPr>
              <a:t>http://upload.wikimedia.org/wikipedia/commons/thumb/a/a1/Wenzel2.jpg/434px-Wenzel2.jpg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/>
              <a:t>Snímek 12: Václav II., Zbraslavská kronika</a:t>
            </a:r>
            <a:r>
              <a:rPr lang="cs-CZ" sz="1600" dirty="0" smtClean="0">
                <a:hlinkClick r:id="rId9"/>
              </a:rPr>
              <a:t>      http://upload.wikimedia.org/wikipedia/commons/6/60/Vasik2_Zbr.jpg</a:t>
            </a:r>
            <a:endParaRPr lang="cs-CZ" sz="1600" dirty="0" smtClean="0">
              <a:solidFill>
                <a:srgbClr val="0070C0"/>
              </a:solidFill>
            </a:endParaRPr>
          </a:p>
          <a:p>
            <a:endParaRPr lang="cs-CZ" sz="1600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1538" y="2549128"/>
            <a:ext cx="778674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dirty="0" smtClean="0"/>
              <a:t>   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034" y="642918"/>
            <a:ext cx="8072494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  <a:tabLst>
                <a:tab pos="87313" algn="l"/>
              </a:tabLst>
            </a:pPr>
            <a:r>
              <a:rPr lang="cs-CZ" sz="1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Snímek 12: Václav II., Zbraslavská kronika 	</a:t>
            </a:r>
            <a:r>
              <a:rPr lang="cs-CZ" sz="1600" dirty="0" smtClean="0">
                <a:hlinkClick r:id="rId3"/>
              </a:rPr>
              <a:t>http://upload.wikimedia.org/wikipedia/commons/6/60/Vasik2_Zbr.jpg</a:t>
            </a:r>
            <a:endParaRPr lang="cs-CZ" sz="1600" dirty="0" smtClean="0"/>
          </a:p>
          <a:p>
            <a:pPr>
              <a:buFont typeface="Arial" pitchFamily="34" charset="0"/>
              <a:buChar char="•"/>
              <a:tabLst>
                <a:tab pos="87313" algn="l"/>
              </a:tabLst>
            </a:pPr>
            <a:r>
              <a:rPr lang="cs-CZ" sz="1600" dirty="0" smtClean="0"/>
              <a:t>Snímek 15: Zbraslavská kronika 	</a:t>
            </a:r>
            <a:r>
              <a:rPr lang="cs-CZ" sz="1600" dirty="0" smtClean="0">
                <a:hlinkClick r:id="rId4"/>
              </a:rPr>
              <a:t>http://upload.wikimedia.org/wikipedia/commons/6/60/Premyslovci_premyslovci.jpg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772816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87313" algn="l"/>
                <a:tab pos="182563" algn="l"/>
              </a:tabLst>
            </a:pPr>
            <a:r>
              <a:rPr lang="cs-CZ" sz="1600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Snímek 16: Mapa přemyslovských držav k roku 1301  	</a:t>
            </a:r>
            <a:r>
              <a:rPr lang="cs-CZ" sz="1600" dirty="0" smtClean="0">
                <a:solidFill>
                  <a:srgbClr val="0070C0"/>
                </a:solidFill>
                <a:hlinkClick r:id="rId5"/>
              </a:rPr>
              <a:t>http://upload.wikimedia.org/wikipedia/commons/thumb/8/81/WenceslausIImap-		s.</a:t>
            </a:r>
            <a:r>
              <a:rPr lang="cs-CZ" sz="1600" dirty="0" err="1" smtClean="0">
                <a:solidFill>
                  <a:srgbClr val="0070C0"/>
                </a:solidFill>
                <a:hlinkClick r:id="rId5"/>
              </a:rPr>
              <a:t>png</a:t>
            </a:r>
            <a:r>
              <a:rPr lang="cs-CZ" sz="1600" dirty="0" smtClean="0">
                <a:solidFill>
                  <a:srgbClr val="0070C0"/>
                </a:solidFill>
                <a:hlinkClick r:id="rId5"/>
              </a:rPr>
              <a:t>/590px-</a:t>
            </a:r>
            <a:r>
              <a:rPr lang="cs-CZ" sz="1600" dirty="0" err="1" smtClean="0">
                <a:solidFill>
                  <a:srgbClr val="0070C0"/>
                </a:solidFill>
                <a:hlinkClick r:id="rId5"/>
              </a:rPr>
              <a:t>WenceslausIImap</a:t>
            </a:r>
            <a:r>
              <a:rPr lang="cs-CZ" sz="1600" dirty="0" smtClean="0">
                <a:solidFill>
                  <a:srgbClr val="0070C0"/>
                </a:solidFill>
                <a:hlinkClick r:id="rId5"/>
              </a:rPr>
              <a:t>-</a:t>
            </a:r>
            <a:r>
              <a:rPr lang="cs-CZ" sz="1600" dirty="0" err="1" smtClean="0">
                <a:solidFill>
                  <a:srgbClr val="0070C0"/>
                </a:solidFill>
                <a:hlinkClick r:id="rId5"/>
              </a:rPr>
              <a:t>cs.png</a:t>
            </a:r>
            <a:endParaRPr lang="cs-CZ" sz="1600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498</TotalTime>
  <Words>362</Words>
  <Application>Microsoft Office PowerPoint</Application>
  <PresentationFormat>Předvádění na obrazovce (4:3)</PresentationFormat>
  <Paragraphs>135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Vláda Přemysla Otakara II. a Václava II.</vt:lpstr>
      <vt:lpstr>Rozsah státu za Přemysla Otakara II.</vt:lpstr>
      <vt:lpstr>Přemysl Otakar II. - král železný a zlatý</vt:lpstr>
      <vt:lpstr>Snímek 5</vt:lpstr>
      <vt:lpstr>Snímek 6</vt:lpstr>
      <vt:lpstr>Přemysl Otakar II. na vrcholu moci</vt:lpstr>
      <vt:lpstr>Přemyslův pád</vt:lpstr>
      <vt:lpstr>Snímek 9</vt:lpstr>
      <vt:lpstr>Vláda Václava I.</vt:lpstr>
      <vt:lpstr>Snímek 11</vt:lpstr>
      <vt:lpstr>Snímek 12</vt:lpstr>
      <vt:lpstr>Snímek 13</vt:lpstr>
      <vt:lpstr>Království na vrcholu moci</vt:lpstr>
      <vt:lpstr>Snímek 15</vt:lpstr>
      <vt:lpstr>Území ovládané Přemyslovci roku 1301</vt:lpstr>
      <vt:lpstr>Václav III.</vt:lpstr>
      <vt:lpstr>Opakujeme si: Pokud nevíte, klikněte na šipku, zpět na otázky se vrátíte opět šipkou.</vt:lpstr>
      <vt:lpstr>Opakujeme si:</vt:lpstr>
      <vt:lpstr>Opakujeme si:</vt:lpstr>
      <vt:lpstr>Citováno v licenci Wikimedia Commons  7. 2. 2013</vt:lpstr>
      <vt:lpstr>Snímek 22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U1</cp:lastModifiedBy>
  <cp:revision>59</cp:revision>
  <dcterms:created xsi:type="dcterms:W3CDTF">2012-03-06T21:21:06Z</dcterms:created>
  <dcterms:modified xsi:type="dcterms:W3CDTF">2013-03-30T01:21:49Z</dcterms:modified>
</cp:coreProperties>
</file>