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64" r:id="rId4"/>
    <p:sldId id="263" r:id="rId5"/>
    <p:sldId id="268" r:id="rId6"/>
    <p:sldId id="269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60" r:id="rId17"/>
    <p:sldId id="266" r:id="rId18"/>
    <p:sldId id="271" r:id="rId19"/>
    <p:sldId id="282" r:id="rId20"/>
    <p:sldId id="272" r:id="rId21"/>
    <p:sldId id="283" r:id="rId22"/>
    <p:sldId id="284" r:id="rId23"/>
    <p:sldId id="285" r:id="rId24"/>
    <p:sldId id="286" r:id="rId25"/>
    <p:sldId id="287" r:id="rId26"/>
    <p:sldId id="288" r:id="rId27"/>
    <p:sldId id="257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34"/>
    <a:srgbClr val="1F6689"/>
    <a:srgbClr val="F86320"/>
    <a:srgbClr val="F6D8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42" autoAdjust="0"/>
    <p:restoredTop sz="94660"/>
  </p:normalViewPr>
  <p:slideViewPr>
    <p:cSldViewPr>
      <p:cViewPr varScale="1">
        <p:scale>
          <a:sx n="67" d="100"/>
          <a:sy n="67" d="100"/>
        </p:scale>
        <p:origin x="-3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BF2800-C66A-4A56-8AFC-047DE6A547E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090FE-B910-4C33-9DBE-6B07A39209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2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2090FE-B910-4C33-9DBE-6B07A39209D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126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12" Type="http://schemas.microsoft.com/office/2007/relationships/hdphoto" Target="../media/hdphoto15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18.png"/><Relationship Id="rId5" Type="http://schemas.openxmlformats.org/officeDocument/2006/relationships/image" Target="../media/image15.png"/><Relationship Id="rId10" Type="http://schemas.microsoft.com/office/2007/relationships/hdphoto" Target="../media/hdphoto14.wdp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15.wdp"/><Relationship Id="rId5" Type="http://schemas.microsoft.com/office/2007/relationships/hdphoto" Target="../media/hdphoto12.wdp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microsoft.com/office/2007/relationships/hdphoto" Target="../media/hdphoto16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1.wdp"/><Relationship Id="rId7" Type="http://schemas.microsoft.com/office/2007/relationships/hdphoto" Target="../media/hdphoto15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microsoft.com/office/2007/relationships/hdphoto" Target="../media/hdphoto18.wdp"/><Relationship Id="rId5" Type="http://schemas.microsoft.com/office/2007/relationships/hdphoto" Target="../media/hdphoto13.wdp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microsoft.com/office/2007/relationships/hdphoto" Target="../media/hdphoto17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15.wdp"/><Relationship Id="rId5" Type="http://schemas.microsoft.com/office/2007/relationships/hdphoto" Target="../media/hdphoto12.wdp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microsoft.com/office/2007/relationships/hdphoto" Target="../media/hdphoto19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20.wdp"/><Relationship Id="rId5" Type="http://schemas.microsoft.com/office/2007/relationships/hdphoto" Target="../media/hdphoto12.wdp"/><Relationship Id="rId10" Type="http://schemas.openxmlformats.org/officeDocument/2006/relationships/image" Target="../media/image23.png"/><Relationship Id="rId4" Type="http://schemas.openxmlformats.org/officeDocument/2006/relationships/image" Target="../media/image15.png"/><Relationship Id="rId9" Type="http://schemas.microsoft.com/office/2007/relationships/hdphoto" Target="../media/hdphoto15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22.wdp"/><Relationship Id="rId5" Type="http://schemas.microsoft.com/office/2007/relationships/hdphoto" Target="../media/hdphoto21.wdp"/><Relationship Id="rId10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microsoft.com/office/2007/relationships/hdphoto" Target="../media/hdphoto15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23.wdp"/><Relationship Id="rId5" Type="http://schemas.microsoft.com/office/2007/relationships/hdphoto" Target="../media/hdphoto12.wdp"/><Relationship Id="rId10" Type="http://schemas.openxmlformats.org/officeDocument/2006/relationships/image" Target="../media/image26.png"/><Relationship Id="rId4" Type="http://schemas.openxmlformats.org/officeDocument/2006/relationships/image" Target="../media/image15.png"/><Relationship Id="rId9" Type="http://schemas.microsoft.com/office/2007/relationships/hdphoto" Target="../media/hdphoto15.wd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15.wdp"/><Relationship Id="rId5" Type="http://schemas.microsoft.com/office/2007/relationships/hdphoto" Target="../media/hdphoto12.wdp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microsoft.com/office/2007/relationships/hdphoto" Target="../media/hdphoto24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25.wdp"/><Relationship Id="rId5" Type="http://schemas.microsoft.com/office/2007/relationships/hdphoto" Target="../media/hdphoto12.wdp"/><Relationship Id="rId10" Type="http://schemas.openxmlformats.org/officeDocument/2006/relationships/image" Target="../media/image28.png"/><Relationship Id="rId4" Type="http://schemas.openxmlformats.org/officeDocument/2006/relationships/image" Target="../media/image15.png"/><Relationship Id="rId9" Type="http://schemas.microsoft.com/office/2007/relationships/hdphoto" Target="../media/hdphoto15.wd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26.wdp"/><Relationship Id="rId5" Type="http://schemas.microsoft.com/office/2007/relationships/hdphoto" Target="../media/hdphoto12.wdp"/><Relationship Id="rId10" Type="http://schemas.openxmlformats.org/officeDocument/2006/relationships/image" Target="../media/image29.png"/><Relationship Id="rId4" Type="http://schemas.openxmlformats.org/officeDocument/2006/relationships/image" Target="../media/image15.png"/><Relationship Id="rId9" Type="http://schemas.microsoft.com/office/2007/relationships/hdphoto" Target="../media/hdphoto15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8901028"/>
              </p:ext>
            </p:extLst>
          </p:nvPr>
        </p:nvGraphicFramePr>
        <p:xfrm>
          <a:off x="1075743" y="1818556"/>
          <a:ext cx="7470799" cy="5004732"/>
        </p:xfrm>
        <a:graphic>
          <a:graphicData uri="http://schemas.openxmlformats.org/drawingml/2006/table">
            <a:tbl>
              <a:tblPr/>
              <a:tblGrid>
                <a:gridCol w="2683915"/>
                <a:gridCol w="4786884"/>
              </a:tblGrid>
              <a:tr h="324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1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 VY_12_INOVACE_s1_20</a:t>
                      </a:r>
                      <a:endParaRPr lang="cs-CZ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2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Jak dobře znáš česká přísloví a rčení 2.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1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676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Čtení s porozuměním, rozšiřování slovní zásoby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Pro 3 – 5 ročník ZŠ.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se seznamují se známými i méně známými příslovími, odhalují jejich smysl a podstatu, odhadují, jak přísloví mohla vzniknout.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Pozorným čtením odhadují správný a výstižný smysl přísloví. Práce probíhá nejdříve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pomocí kvízu, který si děti mohou později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kontrolovat interaktivním doplňováním,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které zároveň slouží k zapamatování nových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slov a k podnícení diskuze nad jednotlivými příslovími.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1087749" y="332656"/>
            <a:ext cx="6968502" cy="1485900"/>
            <a:chOff x="846154" y="500042"/>
            <a:chExt cx="6968502" cy="14859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332656"/>
            <a:ext cx="8229600" cy="633670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u="sng" dirty="0" smtClean="0">
                <a:solidFill>
                  <a:schemeClr val="accent4">
                    <a:lumMod val="50000"/>
                  </a:schemeClr>
                </a:solidFill>
              </a:rPr>
              <a:t>Stránky 1, 2: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Úvodní stránka, anotace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Popis prezentace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Přechody a animace fungují na klikání myší.</a:t>
            </a:r>
          </a:p>
          <a:p>
            <a:r>
              <a:rPr lang="cs-CZ" sz="1800" b="1" u="sng" dirty="0" smtClean="0">
                <a:solidFill>
                  <a:schemeClr val="accent4">
                    <a:lumMod val="50000"/>
                  </a:schemeClr>
                </a:solidFill>
              </a:rPr>
              <a:t>Stránky 3,4: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Psané pokyny pro děti a návod k samostatné práci.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Přechody a animace fungují na klikání myší.</a:t>
            </a:r>
          </a:p>
          <a:p>
            <a:r>
              <a:rPr lang="cs-CZ" sz="1800" b="1" u="sng" dirty="0" smtClean="0">
                <a:solidFill>
                  <a:schemeClr val="accent4">
                    <a:lumMod val="50000"/>
                  </a:schemeClr>
                </a:solidFill>
              </a:rPr>
              <a:t>Stránky  5 - 14: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Kvíz – děti vybírají ze tří možností a zapisují si – samostatná práce</a:t>
            </a:r>
            <a:endParaRPr lang="cs-CZ" sz="1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1800" b="1" dirty="0" smtClean="0">
                <a:solidFill>
                  <a:schemeClr val="accent4">
                    <a:lumMod val="50000"/>
                  </a:schemeClr>
                </a:solidFill>
              </a:rPr>
              <a:t>10 přísloví</a:t>
            </a:r>
          </a:p>
          <a:p>
            <a:r>
              <a:rPr lang="cs-CZ" sz="1800" u="sng" dirty="0" smtClean="0">
                <a:solidFill>
                  <a:schemeClr val="accent4">
                    <a:lumMod val="50000"/>
                  </a:schemeClr>
                </a:solidFill>
              </a:rPr>
              <a:t>Přechody a animace fungují automaticky </a:t>
            </a:r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– děti mají dostatek času na přečtení i zapisování – tato část trvá 5 minut</a:t>
            </a:r>
          </a:p>
          <a:p>
            <a:r>
              <a:rPr lang="cs-CZ" sz="1800" b="1" u="sng" dirty="0" smtClean="0">
                <a:solidFill>
                  <a:schemeClr val="accent4">
                    <a:lumMod val="50000"/>
                  </a:schemeClr>
                </a:solidFill>
              </a:rPr>
              <a:t>Stránky 16 – 25: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Stránky fungují na klikání myší – interaktivní procvičování a kontrola samostatné práce – okamžitá kontrola patřičnou animací 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Tuto část je také možné využít samostatně, bez předešlého kvízu, pro společnou práci na interaktivní tabuli nebo na PC</a:t>
            </a:r>
          </a:p>
          <a:p>
            <a:r>
              <a:rPr lang="cs-CZ" sz="1800" b="1" u="sng" dirty="0" smtClean="0">
                <a:solidFill>
                  <a:schemeClr val="accent4">
                    <a:lumMod val="50000"/>
                  </a:schemeClr>
                </a:solidFill>
              </a:rPr>
              <a:t>Stránka 26:</a:t>
            </a:r>
          </a:p>
          <a:p>
            <a:r>
              <a:rPr lang="cs-CZ" sz="1800" dirty="0" smtClean="0">
                <a:solidFill>
                  <a:schemeClr val="accent4">
                    <a:lumMod val="50000"/>
                  </a:schemeClr>
                </a:solidFill>
              </a:rPr>
              <a:t>Použité zdroje</a:t>
            </a:r>
          </a:p>
          <a:p>
            <a:endParaRPr lang="cs-CZ" sz="1800" b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8282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818844"/>
            <a:ext cx="7056784" cy="5040560"/>
          </a:xfrm>
          <a:prstGeom prst="round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Vezmi tužku, </a:t>
            </a:r>
            <a:b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papír a vyzkoušej, </a:t>
            </a:r>
            <a:b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jak </a:t>
            </a:r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rozumíš dalším </a:t>
            </a:r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pořekadlům. </a:t>
            </a:r>
            <a:endParaRPr lang="cs-CZ" sz="4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35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871527" y="476672"/>
            <a:ext cx="7560840" cy="6048672"/>
            <a:chOff x="899592" y="188640"/>
            <a:chExt cx="7560840" cy="6048672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Zaoblený obdélník 2"/>
            <p:cNvSpPr/>
            <p:nvPr/>
          </p:nvSpPr>
          <p:spPr>
            <a:xfrm>
              <a:off x="899592" y="188640"/>
              <a:ext cx="7560840" cy="6048672"/>
            </a:xfrm>
            <a:prstGeom prst="round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angle"/>
            </a:sp3d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1351703" y="581486"/>
              <a:ext cx="6624736" cy="526297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angle"/>
            </a:sp3d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</a:rPr>
                <a:t>Na papír zapiš pod sebe čísla od jedné do patnácti.</a:t>
              </a:r>
            </a:p>
            <a:p>
              <a:endParaRPr lang="cs-CZ" sz="28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endParaRPr>
            </a:p>
            <a:p>
              <a:r>
                <a:rPr lang="cs-CZ" sz="2800" dirty="0" smtClean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</a:rPr>
                <a:t>Vždy si pečlivě přečti přísloví a nabízené možnosti. </a:t>
              </a:r>
            </a:p>
            <a:p>
              <a:endParaRPr lang="cs-CZ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endParaRPr>
            </a:p>
            <a:p>
              <a:r>
                <a:rPr lang="cs-CZ" sz="2800" dirty="0" smtClean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</a:rPr>
                <a:t>Pokus se vybrat tu odpověď, která dané přísloví nejvíc vystihuje.</a:t>
              </a:r>
            </a:p>
            <a:p>
              <a:endParaRPr lang="cs-CZ" sz="28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endParaRPr>
            </a:p>
            <a:p>
              <a:r>
                <a:rPr lang="cs-CZ" sz="2800" dirty="0" smtClean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</a:rPr>
                <a:t>Potom ke každému číslu postupně zapisuj písmeno A, B nebo C. Podle toho, jakou možnost jsi vybral/a.</a:t>
              </a:r>
              <a:endParaRPr lang="cs-CZ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235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Volný tvar 14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dostaneš nějaký dárek, tak jím neopovrhuj.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Darovanému </a:t>
            </a:r>
            <a:r>
              <a:rPr lang="cs-CZ" sz="4000" b="1" dirty="0">
                <a:latin typeface="Comic Sans MS" pitchFamily="66" charset="0"/>
              </a:rPr>
              <a:t>koni </a:t>
            </a:r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na </a:t>
            </a:r>
            <a:r>
              <a:rPr lang="cs-CZ" sz="4000" b="1" dirty="0">
                <a:latin typeface="Comic Sans MS" pitchFamily="66" charset="0"/>
              </a:rPr>
              <a:t>zuby nehleď.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1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rgbClr val="002060"/>
                </a:solidFill>
                <a:latin typeface="Comic Sans MS" pitchFamily="66" charset="0"/>
              </a:rPr>
              <a:t>Koni se nemá koukat na zuby, aby nás nepokousal.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nám někdo daruje koně, nemáme  mu koukat na zuby, bylo by to neuctivé.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7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5" y="3644960"/>
            <a:ext cx="1894707" cy="189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076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7" grpId="0" animBg="1"/>
      <p:bldP spid="60" grpId="0" animBg="1"/>
      <p:bldP spid="63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Dobré slovo i železná</a:t>
            </a: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 vrata otvírá.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2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rgbClr val="FFFF00"/>
                </a:solidFill>
                <a:latin typeface="Comic Sans MS" pitchFamily="66" charset="0"/>
              </a:rPr>
              <a:t>Na každý zámek by měl být správný klíč.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Pokud s někým mluvím slušně, většinou mi vyhoví.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385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839" y="2957927"/>
            <a:ext cx="2305949" cy="2792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Volný tvar 14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V pohádkách existují kouzla na otevírání všech dveří k pokladům.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424579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 animBg="1"/>
      <p:bldP spid="60" grpId="0" animBg="1"/>
      <p:bldP spid="63" grpId="0" animBg="1"/>
      <p:bldP spid="15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Jde o název dětské hry.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Chodí kolem horké kaše.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3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Někoho dráždí, provokuje, nedá mu pokoj.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Dlouho mu trvá, než začne mluvit o problému.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46" b="89846" l="9846" r="996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852936"/>
            <a:ext cx="3413269" cy="341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79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2" grpId="0" animBg="1"/>
      <p:bldP spid="60" grpId="0" animBg="1"/>
      <p:bldP spid="63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Kdo chce psa bít, </a:t>
            </a: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hůl si vždy najde.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4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chce někdo někomu uškodit, tak si vždy najde nějaký způsob.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462" b="81231" l="0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3099" flipH="1">
            <a:off x="-395420" y="3103291"/>
            <a:ext cx="2562294" cy="2562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někdo chce zbít psa, vždy by to měl dělat jenom holí.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Volný tvar 17"/>
          <p:cNvSpPr/>
          <p:nvPr/>
        </p:nvSpPr>
        <p:spPr>
          <a:xfrm>
            <a:off x="1844142" y="2628961"/>
            <a:ext cx="696171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Kdo chce psa bít, dělá to holí, protože jinak je to nebezpečné, hlavně u velkých psů.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77038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63" grpId="0" animBg="1"/>
      <p:bldP spid="16" grpId="0" animBg="1"/>
      <p:bldP spid="60" grpId="0" animBg="1"/>
      <p:bldP spid="18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Jeden o voze,</a:t>
            </a:r>
          </a:p>
          <a:p>
            <a:pPr algn="ctr"/>
            <a:r>
              <a:rPr lang="cs-CZ" sz="4000" b="1" dirty="0">
                <a:latin typeface="Comic Sans MS" pitchFamily="66" charset="0"/>
              </a:rPr>
              <a:t>d</a:t>
            </a:r>
            <a:r>
              <a:rPr lang="cs-CZ" sz="4000" b="1" dirty="0" smtClean="0">
                <a:latin typeface="Comic Sans MS" pitchFamily="66" charset="0"/>
              </a:rPr>
              <a:t>ruhý o koze.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5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Nerozumí si spolu, protože každý mluví o něčem jiném.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2" b="89691" l="2400" r="94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09" y="2780928"/>
            <a:ext cx="2173777" cy="2530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To se říká, když spolu vede rozhovor  hodně lidí. 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1" name="Volný tvar 20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Znamená to, že spolu dva lidé stačí probrat hodně témat při hovoru.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77038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60" grpId="0" animBg="1"/>
      <p:bldP spid="18" grpId="0" animBg="1"/>
      <p:bldP spid="63" grpId="0" animBg="1"/>
      <p:bldP spid="21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Kdo seje vítr, sklízí bouři.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6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je někdo na někoho zlý, většinou se mu to vrátí.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na jaře  fouká  hodně  vítr,  budou  v létě silné bouře.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15" b="89846" l="9846" r="89846">
                        <a14:foregroundMark x1="24000" y1="66769" x2="24000" y2="66769"/>
                        <a14:foregroundMark x1="22154" y1="58154" x2="22154" y2="58154"/>
                        <a14:foregroundMark x1="30769" y1="64000" x2="30769" y2="64000"/>
                        <a14:foregroundMark x1="25846" y1="73846" x2="25846" y2="73846"/>
                        <a14:foregroundMark x1="53231" y1="78769" x2="53231" y2="78769"/>
                        <a14:foregroundMark x1="67077" y1="69846" x2="67077" y2="69846"/>
                        <a14:foregroundMark x1="69846" y1="58154" x2="69846" y2="58154"/>
                        <a14:foregroundMark x1="77846" y1="64615" x2="77846" y2="64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39154" y="3212976"/>
            <a:ext cx="2434019" cy="2434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Kdo hodně nadává a zlobí se, přivolává špatné počasí.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5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7" grpId="0" animBg="1"/>
      <p:bldP spid="27" grpId="1" animBg="1"/>
      <p:bldP spid="63" grpId="0" animBg="1"/>
      <p:bldP spid="23" grpId="0" animBg="1"/>
      <p:bldP spid="16" grpId="0" animBg="1"/>
      <p:bldP spid="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Někdo rád holky, </a:t>
            </a:r>
          </a:p>
          <a:p>
            <a:pPr algn="ctr"/>
            <a:r>
              <a:rPr lang="cs-CZ" sz="4000" b="1" dirty="0" err="1" smtClean="0">
                <a:latin typeface="Comic Sans MS" pitchFamily="66" charset="0"/>
              </a:rPr>
              <a:t>jinej</a:t>
            </a:r>
            <a:r>
              <a:rPr lang="cs-CZ" sz="4000" b="1" dirty="0" smtClean="0">
                <a:latin typeface="Comic Sans MS" pitchFamily="66" charset="0"/>
              </a:rPr>
              <a:t> zas vdolky.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7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Jinými slovy řečeno,  že  každý má rád něco jiného 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Někdo rád chodí s </a:t>
            </a:r>
            <a:r>
              <a:rPr lang="cs-CZ" sz="2400" kern="1200" dirty="0" err="1" smtClean="0">
                <a:solidFill>
                  <a:srgbClr val="002060"/>
                </a:solidFill>
                <a:latin typeface="Comic Sans MS" pitchFamily="66" charset="0"/>
              </a:rPr>
              <a:t>holkama</a:t>
            </a: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 a </a:t>
            </a:r>
            <a:r>
              <a:rPr lang="cs-CZ" sz="2400" kern="1200" dirty="0" err="1" smtClean="0">
                <a:solidFill>
                  <a:srgbClr val="002060"/>
                </a:solidFill>
                <a:latin typeface="Comic Sans MS" pitchFamily="66" charset="0"/>
              </a:rPr>
              <a:t>jinej</a:t>
            </a: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 se raději láduje </a:t>
            </a:r>
            <a:r>
              <a:rPr lang="cs-CZ" sz="2400" kern="1200" dirty="0" err="1" smtClean="0">
                <a:solidFill>
                  <a:srgbClr val="002060"/>
                </a:solidFill>
                <a:latin typeface="Comic Sans MS" pitchFamily="66" charset="0"/>
              </a:rPr>
              <a:t>vdolkama</a:t>
            </a: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31" b="99385" l="4000" r="93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" y="3387026"/>
            <a:ext cx="1934201" cy="193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Všechny holky mají rády, když jsou kluci na sladký.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5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7" grpId="0" animBg="1"/>
      <p:bldP spid="63" grpId="0" animBg="1"/>
      <p:bldP spid="23" grpId="0" animBg="1"/>
      <p:bldP spid="16" grpId="0" animBg="1"/>
      <p:bldP spid="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Nesuď knihu podle obalu.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8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Nedej se ovlivnit prvním dojmem.</a:t>
            </a:r>
            <a:r>
              <a:rPr lang="cs-CZ" sz="4200" kern="1200" dirty="0" smtClean="0"/>
              <a:t> </a:t>
            </a:r>
            <a:endParaRPr lang="cs-CZ" sz="4200" kern="1200" dirty="0"/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122" name="Picture 2" descr="http://officeimg.vo.msecnd.net/en-us/images/MH90028120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4308" r="95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1" y="3280552"/>
            <a:ext cx="2147150" cy="214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549681" y="3808363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Podle obalu se dá vždy soudit, o čem bude v knize psáno.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24768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Volný tvar 17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Soudce u soudu nesmí soudit jenom podle knih, ale i podle svého rozumu.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7345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63" grpId="0" animBg="1"/>
      <p:bldP spid="16" grpId="0" animBg="1"/>
      <p:bldP spid="60" grpId="0" animBg="1"/>
      <p:bldP spid="18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Po bitvě je každý generál.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9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je po všem, tak každý dává rady, jak se co mělo udělat.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někdo něco dokáže, myslí si, že by mohl velet ostatním.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846" l="9846" r="89846">
                        <a14:foregroundMark x1="71385" y1="27692" x2="71385" y2="27692"/>
                        <a14:foregroundMark x1="70154" y1="22769" x2="70154" y2="22769"/>
                        <a14:foregroundMark x1="67385" y1="17846" x2="67385" y2="17846"/>
                        <a14:foregroundMark x1="64615" y1="14462" x2="64615" y2="14462"/>
                        <a14:foregroundMark x1="62154" y1="10462" x2="62154" y2="10462"/>
                        <a14:foregroundMark x1="59692" y1="8923" x2="59692" y2="8923"/>
                        <a14:foregroundMark x1="57538" y1="6462" x2="57538" y2="6462"/>
                        <a14:foregroundMark x1="54462" y1="4923" x2="54462" y2="4923"/>
                        <a14:foregroundMark x1="53231" y1="3077" x2="53231" y2="3077"/>
                        <a14:foregroundMark x1="50769" y1="2462" x2="50769" y2="2462"/>
                        <a14:foregroundMark x1="47692" y1="1846" x2="47692" y2="1846"/>
                        <a14:foregroundMark x1="75385" y1="27385" x2="75385" y2="27385"/>
                        <a14:foregroundMark x1="70154" y1="30462" x2="70154" y2="304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737" y="3103815"/>
            <a:ext cx="2911672" cy="2911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je po bitvě, rozdává generál vysoká vyznamenání.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7345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 animBg="1"/>
      <p:bldP spid="60" grpId="0" animBg="1"/>
      <p:bldP spid="63" grpId="0" animBg="1"/>
      <p:bldP spid="16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Práce kvapná, málo platná.</a:t>
            </a:r>
            <a:endParaRPr lang="cs-CZ" sz="4000" b="1" dirty="0" smtClean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660559"/>
              <a:ext cx="648072" cy="646331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 smtClean="0">
                  <a:solidFill>
                    <a:schemeClr val="tx2">
                      <a:lumMod val="75000"/>
                    </a:schemeClr>
                  </a:solidFill>
                </a:rPr>
                <a:t>10</a:t>
              </a:r>
              <a:endParaRPr lang="cs-CZ" sz="36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je práce kvapná, pak je málo plátna.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se něco dělá ukvapeně, často je to na škodu.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7170" name="Picture 2" descr="domácnost,d&amp;zcaron;bánky,d&amp;zcaron;bány,keramika,nádoby,&amp;Rcaron;ecko,&amp;Rcaron;ekové,sv&amp;ecaron;t starov&amp;ecaron;ku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78014" flipV="1">
            <a:off x="-72406" y="3175715"/>
            <a:ext cx="2356824" cy="235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Volný tvar 15"/>
          <p:cNvSpPr/>
          <p:nvPr/>
        </p:nvSpPr>
        <p:spPr>
          <a:xfrm>
            <a:off x="2517749" y="3838665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někdo něco dělá kvapně, dostane za to méně zaplaceno.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5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7" grpId="0" animBg="1"/>
      <p:bldP spid="63" grpId="0" animBg="1"/>
      <p:bldP spid="23" grpId="0" animBg="1"/>
      <p:bldP spid="16" grpId="0" animBg="1"/>
      <p:bldP spid="6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26876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400" b="1" u="sng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Kontrolujte svou práci</a:t>
            </a:r>
            <a:endParaRPr lang="cs-CZ" sz="5400" b="1" u="sng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3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nám někdo daruje koně, nemáme  mu koukat na zuby, bylo by to neuctivé.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Darovanému </a:t>
            </a:r>
            <a:r>
              <a:rPr lang="cs-CZ" sz="4000" b="1" dirty="0">
                <a:latin typeface="Comic Sans MS" pitchFamily="66" charset="0"/>
              </a:rPr>
              <a:t>koni </a:t>
            </a:r>
          </a:p>
          <a:p>
            <a:pPr algn="ctr"/>
            <a:r>
              <a:rPr lang="cs-CZ" sz="4000" b="1" dirty="0">
                <a:latin typeface="Comic Sans MS" pitchFamily="66" charset="0"/>
              </a:rPr>
              <a:t>na zuby nehleď.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1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rgbClr val="002060"/>
                </a:solidFill>
                <a:latin typeface="Comic Sans MS" pitchFamily="66" charset="0"/>
              </a:rPr>
              <a:t>Koni se nemá koukat na zuby, aby nás nepokousal.</a:t>
            </a:r>
            <a:endParaRPr lang="cs-CZ" sz="44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dostaneš nějaký dárek, tak jím neopovrhuj.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59" y="3111342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68664" y1="16176" x2="68664" y2="16176"/>
                        <a14:foregroundMark x1="74194" y1="11029" x2="74194" y2="11029"/>
                        <a14:foregroundMark x1="74194" y1="11029" x2="74194" y2="11029"/>
                        <a14:foregroundMark x1="75115" y1="8088" x2="75115" y2="8088"/>
                        <a14:foregroundMark x1="47926" y1="71324" x2="47926" y2="71324"/>
                        <a14:foregroundMark x1="47005" y1="77206" x2="47005" y2="77206"/>
                        <a14:foregroundMark x1="47926" y1="82353" x2="47926" y2="82353"/>
                        <a14:foregroundMark x1="79263" y1="71324" x2="79263" y2="71324"/>
                        <a14:foregroundMark x1="83410" y1="61765" x2="83410" y2="61765"/>
                        <a14:foregroundMark x1="82488" y1="65441" x2="82488" y2="65441"/>
                        <a14:foregroundMark x1="12442" y1="91176" x2="12442" y2="91176"/>
                        <a14:foregroundMark x1="14286" y1="87500" x2="14286" y2="87500"/>
                        <a14:foregroundMark x1="16129" y1="79412" x2="16129" y2="79412"/>
                        <a14:foregroundMark x1="92166" y1="47059" x2="92166" y2="47059"/>
                        <a14:foregroundMark x1="93088" y1="43382" x2="93088" y2="43382"/>
                        <a14:foregroundMark x1="94009" y1="40441" x2="94009" y2="40441"/>
                        <a14:foregroundMark x1="96313" y1="42647" x2="96313" y2="42647"/>
                        <a14:foregroundMark x1="90783" y1="47794" x2="90783" y2="47794"/>
                        <a14:foregroundMark x1="87558" y1="40441" x2="87558" y2="40441"/>
                        <a14:foregroundMark x1="87097" y1="38235" x2="87097" y2="38235"/>
                        <a14:foregroundMark x1="84793" y1="36029" x2="84793" y2="36029"/>
                        <a14:foregroundMark x1="81567" y1="33824" x2="81567" y2="33824"/>
                        <a14:foregroundMark x1="27650" y1="11029" x2="27650" y2="11029"/>
                        <a14:foregroundMark x1="23963" y1="11765" x2="22581" y2="13971"/>
                        <a14:foregroundMark x1="19816" y1="15441" x2="19816" y2="15441"/>
                        <a14:foregroundMark x1="15207" y1="21324" x2="15207" y2="21324"/>
                        <a14:foregroundMark x1="39631" y1="10294" x2="39631" y2="10294"/>
                        <a14:foregroundMark x1="37327" y1="8088" x2="37327" y2="8088"/>
                        <a14:foregroundMark x1="14747" y1="47794" x2="14747" y2="47794"/>
                        <a14:foregroundMark x1="11521" y1="45588" x2="11521" y2="45588"/>
                        <a14:foregroundMark x1="85253" y1="69853" x2="85253" y2="69853"/>
                        <a14:foregroundMark x1="21659" y1="77941" x2="21659" y2="77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39" y="2780927"/>
            <a:ext cx="2164353" cy="245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701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Volný tvar 24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Pokud s někým mluvím slušně, většinou mi vyhoví.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4" name="Volný tvar 23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rgbClr val="FFFF00"/>
                </a:solidFill>
                <a:latin typeface="Comic Sans MS" pitchFamily="66" charset="0"/>
              </a:rPr>
              <a:t>Na každý zámek by měl být správný klíč.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Dobré </a:t>
            </a:r>
            <a:r>
              <a:rPr lang="cs-CZ" sz="4000" b="1" dirty="0">
                <a:latin typeface="Comic Sans MS" pitchFamily="66" charset="0"/>
              </a:rPr>
              <a:t>slovo i železná</a:t>
            </a:r>
          </a:p>
          <a:p>
            <a:pPr algn="ctr"/>
            <a:r>
              <a:rPr lang="cs-CZ" sz="4000" b="1" dirty="0">
                <a:latin typeface="Comic Sans MS" pitchFamily="66" charset="0"/>
              </a:rPr>
              <a:t> vrata otvírá.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2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V pohádkách existují kouzla na otevírání všech dveří k pokladům.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971" y="3263858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59" y="3148068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286" l="0" r="100000">
                        <a14:foregroundMark x1="94271" y1="14857" x2="94271" y2="14857"/>
                        <a14:foregroundMark x1="94792" y1="13714" x2="94792" y2="13714"/>
                        <a14:foregroundMark x1="86979" y1="8571" x2="86979" y2="8571"/>
                        <a14:foregroundMark x1="94271" y1="6286" x2="94271" y2="6286"/>
                        <a14:foregroundMark x1="15104" y1="61143" x2="15104" y2="61143"/>
                        <a14:foregroundMark x1="13021" y1="69143" x2="14063" y2="68000"/>
                        <a14:foregroundMark x1="18229" y1="73714" x2="18750" y2="72571"/>
                        <a14:foregroundMark x1="32813" y1="70857" x2="32813" y2="70857"/>
                        <a14:foregroundMark x1="30208" y1="62286" x2="30208" y2="62286"/>
                        <a14:foregroundMark x1="21354" y1="61143" x2="21354" y2="61143"/>
                        <a14:foregroundMark x1="18750" y1="55429" x2="18750" y2="55429"/>
                        <a14:foregroundMark x1="23438" y1="77143" x2="23438" y2="77143"/>
                        <a14:foregroundMark x1="21875" y1="82857" x2="21875" y2="82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6249" y="3222295"/>
            <a:ext cx="2301926" cy="2098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31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Chodí kolem horké kaše.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3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Jde o název dětské hry.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Volný tvar 17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Dlouho mu trvá, než začne mluvit o problému.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3" y="3381697"/>
            <a:ext cx="1953344" cy="2050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1" name="Volný tvar 20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Někoho dráždí, provokuje, nedá mu pokoj.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7312" l="0" r="100000">
                        <a14:foregroundMark x1="64384" y1="3226" x2="64384" y2="3226"/>
                        <a14:foregroundMark x1="34247" y1="3226" x2="34247" y2="3226"/>
                        <a14:foregroundMark x1="9589" y1="15054" x2="9589" y2="15054"/>
                        <a14:foregroundMark x1="13699" y1="18280" x2="13699" y2="18280"/>
                        <a14:foregroundMark x1="8904" y1="18817" x2="8904" y2="18817"/>
                        <a14:foregroundMark x1="84932" y1="9140" x2="84932" y2="9140"/>
                        <a14:foregroundMark x1="82192" y1="17204" x2="82192" y2="17204"/>
                        <a14:foregroundMark x1="92466" y1="15591" x2="92466" y2="15591"/>
                        <a14:foregroundMark x1="34932" y1="13441" x2="34932" y2="13441"/>
                        <a14:foregroundMark x1="30822" y1="15054" x2="30822" y2="15054"/>
                        <a14:foregroundMark x1="30822" y1="15054" x2="30822" y2="15054"/>
                        <a14:foregroundMark x1="36986" y1="15054" x2="36986" y2="15054"/>
                        <a14:foregroundMark x1="41096" y1="17742" x2="41096" y2="17742"/>
                        <a14:foregroundMark x1="30822" y1="31720" x2="30822" y2="31720"/>
                        <a14:foregroundMark x1="68493" y1="16129" x2="68493" y2="16129"/>
                        <a14:foregroundMark x1="63014" y1="13978" x2="63014" y2="13978"/>
                        <a14:foregroundMark x1="64384" y1="13441" x2="64384" y2="13441"/>
                        <a14:foregroundMark x1="71233" y1="16667" x2="71233" y2="16667"/>
                        <a14:foregroundMark x1="67808" y1="32258" x2="67808" y2="322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1998" y="3440398"/>
            <a:ext cx="1942859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18293" y1="82412" x2="18293" y2="82412"/>
                        <a14:foregroundMark x1="12805" y1="73367" x2="12805" y2="73367"/>
                        <a14:foregroundMark x1="10976" y1="69849" x2="10976" y2="69849"/>
                        <a14:foregroundMark x1="21341" y1="85427" x2="21341" y2="85427"/>
                        <a14:foregroundMark x1="10976" y1="89950" x2="10976" y2="89950"/>
                        <a14:foregroundMark x1="5488" y1="92462" x2="5488" y2="92462"/>
                        <a14:foregroundMark x1="17073" y1="91960" x2="17073" y2="91960"/>
                        <a14:foregroundMark x1="73780" y1="84925" x2="73780" y2="84925"/>
                        <a14:foregroundMark x1="51829" y1="60302" x2="51829" y2="60302"/>
                        <a14:foregroundMark x1="54878" y1="57286" x2="54878" y2="57286"/>
                        <a14:foregroundMark x1="93293" y1="79397" x2="91463" y2="79397"/>
                        <a14:foregroundMark x1="46951" y1="58291" x2="46951" y2="582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518" y="3486821"/>
            <a:ext cx="1891448" cy="22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16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Kdo chce psa bít,</a:t>
            </a:r>
          </a:p>
          <a:p>
            <a:pPr algn="ctr"/>
            <a:r>
              <a:rPr lang="cs-CZ" sz="4000" b="1" dirty="0">
                <a:latin typeface="Comic Sans MS" pitchFamily="66" charset="0"/>
              </a:rPr>
              <a:t>h</a:t>
            </a:r>
            <a:r>
              <a:rPr lang="cs-CZ" sz="4000" b="1" dirty="0" smtClean="0">
                <a:latin typeface="Comic Sans MS" pitchFamily="66" charset="0"/>
              </a:rPr>
              <a:t>ůl si vždy najde. 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4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1844142" y="2628961"/>
            <a:ext cx="696171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Kdo chce psa bít, dělá to holí, protože jinak je to nebezpečné, hlavně u velkých psů.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někdo chce zbít psa, vždy by to měl dělat jenom holí.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9" y="3234817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55882" y1="78673" x2="55882" y2="78673"/>
                        <a14:foregroundMark x1="50490" y1="78199" x2="50490" y2="78199"/>
                        <a14:foregroundMark x1="73529" y1="55924" x2="73529" y2="55924"/>
                        <a14:foregroundMark x1="45098" y1="76777" x2="45098" y2="767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9554" y="3234817"/>
            <a:ext cx="2164353" cy="2238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chce někdo někomu uškodit, tak si vždy najde nějaký způsob.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"/>
                            </p:stCondLst>
                            <p:childTnLst>
                              <p:par>
                                <p:cTn id="49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Jeden </a:t>
            </a:r>
            <a:r>
              <a:rPr lang="cs-CZ" sz="4000" b="1" dirty="0">
                <a:latin typeface="Comic Sans MS" pitchFamily="66" charset="0"/>
              </a:rPr>
              <a:t>o voze,</a:t>
            </a:r>
          </a:p>
          <a:p>
            <a:pPr algn="ctr"/>
            <a:r>
              <a:rPr lang="cs-CZ" sz="4000" b="1" dirty="0">
                <a:latin typeface="Comic Sans MS" pitchFamily="66" charset="0"/>
              </a:rPr>
              <a:t>druhý o koze.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5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Znamená to, že spolu dva lidé stačí probrat hodně témat při hovoru.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7" name="Volný tvar 26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To se říká, když spolu vede rozhovor  hodně lidí. 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535" y="3177708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884939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Nerozumí si spolu, protože každý mluví o něčem jiném.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34211" y1="3061" x2="34211" y2="3061"/>
                        <a14:foregroundMark x1="73158" y1="9694" x2="73158" y2="9694"/>
                        <a14:foregroundMark x1="38947" y1="20918" x2="38947" y2="20918"/>
                        <a14:foregroundMark x1="35789" y1="29082" x2="35789" y2="29082"/>
                        <a14:foregroundMark x1="34211" y1="20918" x2="34211" y2="20918"/>
                        <a14:foregroundMark x1="31053" y1="25000" x2="31053" y2="25000"/>
                        <a14:foregroundMark x1="43684" y1="36735" x2="43684" y2="36735"/>
                        <a14:foregroundMark x1="40526" y1="25000" x2="40526" y2="25000"/>
                        <a14:foregroundMark x1="69474" y1="18367" x2="69474" y2="18367"/>
                        <a14:foregroundMark x1="72632" y1="24490" x2="72632" y2="24490"/>
                        <a14:foregroundMark x1="72105" y1="28061" x2="72105" y2="28061"/>
                        <a14:foregroundMark x1="66842" y1="31633" x2="66842" y2="31633"/>
                        <a14:foregroundMark x1="62632" y1="33673" x2="62632" y2="33673"/>
                        <a14:foregroundMark x1="69474" y1="38776" x2="69474" y2="38776"/>
                        <a14:foregroundMark x1="64737" y1="20408" x2="64737" y2="20408"/>
                        <a14:foregroundMark x1="60000" y1="36224" x2="60000" y2="36224"/>
                        <a14:foregroundMark x1="55789" y1="62755" x2="55789" y2="62755"/>
                        <a14:foregroundMark x1="57368" y1="63776" x2="57368" y2="63776"/>
                        <a14:foregroundMark x1="62632" y1="63776" x2="62632" y2="63776"/>
                        <a14:foregroundMark x1="68421" y1="59694" x2="68421" y2="59694"/>
                        <a14:foregroundMark x1="64737" y1="60204" x2="64737" y2="60204"/>
                        <a14:foregroundMark x1="64211" y1="72959" x2="64211" y2="72959"/>
                        <a14:foregroundMark x1="58947" y1="72959" x2="58947" y2="72959"/>
                        <a14:foregroundMark x1="55263" y1="73980" x2="55263" y2="73980"/>
                        <a14:foregroundMark x1="50526" y1="72959" x2="50526" y2="72959"/>
                        <a14:foregroundMark x1="43684" y1="72959" x2="43684" y2="72959"/>
                        <a14:foregroundMark x1="38947" y1="62755" x2="38947" y2="62755"/>
                        <a14:foregroundMark x1="35789" y1="59184" x2="35789" y2="59184"/>
                        <a14:foregroundMark x1="29474" y1="56122" x2="29474" y2="56122"/>
                        <a14:foregroundMark x1="72632" y1="56122" x2="72632" y2="56122"/>
                        <a14:foregroundMark x1="96842" y1="7653" x2="96842" y2="7653"/>
                        <a14:foregroundMark x1="92632" y1="12245" x2="92632" y2="12245"/>
                        <a14:foregroundMark x1="86842" y1="15816" x2="90526" y2="15816"/>
                        <a14:foregroundMark x1="62632" y1="25000" x2="62632" y2="25000"/>
                        <a14:foregroundMark x1="31053" y1="37755" x2="31053" y2="37755"/>
                        <a14:foregroundMark x1="30000" y1="31633" x2="30000" y2="31633"/>
                        <a14:foregroundMark x1="42632" y1="29082" x2="42632" y2="29082"/>
                        <a14:foregroundMark x1="38421" y1="36735" x2="38421" y2="36735"/>
                        <a14:foregroundMark x1="74211" y1="33163" x2="74211" y2="33163"/>
                        <a14:foregroundMark x1="73684" y1="38776" x2="73684" y2="38776"/>
                        <a14:foregroundMark x1="59474" y1="29082" x2="59474" y2="29082"/>
                        <a14:foregroundMark x1="60526" y1="38776" x2="60526" y2="38776"/>
                        <a14:foregroundMark x1="33684" y1="39286" x2="33684" y2="39286"/>
                        <a14:foregroundMark x1="7895" y1="5612" x2="7895" y2="5612"/>
                        <a14:foregroundMark x1="12105" y1="8673" x2="12105" y2="8673"/>
                        <a14:foregroundMark x1="14737" y1="11735" x2="14737" y2="11735"/>
                        <a14:foregroundMark x1="65263" y1="38776" x2="65263" y2="38776"/>
                        <a14:foregroundMark x1="41579" y1="33163" x2="41579" y2="3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158876"/>
            <a:ext cx="1958720" cy="2020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16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Kdo seje vítr, sklízí bouři.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6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Kdo hodně nadává a zlobí se, přivolává špatné počasí.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85106" y1="31351" x2="85106" y2="31351"/>
                        <a14:foregroundMark x1="81383" y1="28649" x2="79255" y2="27027"/>
                        <a14:foregroundMark x1="32979" y1="36757" x2="30851" y2="36216"/>
                        <a14:foregroundMark x1="27660" y1="65405" x2="27660" y2="65405"/>
                        <a14:foregroundMark x1="63298" y1="51351" x2="63298" y2="51351"/>
                        <a14:foregroundMark x1="36702" y1="69189" x2="34574" y2="691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3349912"/>
            <a:ext cx="1898705" cy="1868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5" y="3235407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je někdo na někoho zlý, většinou se mu to vrátí.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40704" y1="26829" x2="42714" y2="24878"/>
                        <a14:foregroundMark x1="26131" y1="31707" x2="26131" y2="31707"/>
                        <a14:foregroundMark x1="78894" y1="32195" x2="78894" y2="32195"/>
                        <a14:foregroundMark x1="64322" y1="23902" x2="64322" y2="22439"/>
                        <a14:foregroundMark x1="54774" y1="60976" x2="54774" y2="60976"/>
                        <a14:foregroundMark x1="60302" y1="61463" x2="60302" y2="61463"/>
                        <a14:foregroundMark x1="59296" y1="69268" x2="55276" y2="67805"/>
                        <a14:foregroundMark x1="44724" y1="67317" x2="44724" y2="64878"/>
                        <a14:foregroundMark x1="41206" y1="61951" x2="41206" y2="57561"/>
                        <a14:foregroundMark x1="38693" y1="54634" x2="37186" y2="53171"/>
                        <a14:foregroundMark x1="58291" y1="63902" x2="58291" y2="63902"/>
                        <a14:foregroundMark x1="71859" y1="62439" x2="71859" y2="62439"/>
                        <a14:foregroundMark x1="77889" y1="55610" x2="77889" y2="55610"/>
                        <a14:foregroundMark x1="79899" y1="52195" x2="79899" y2="521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2050" y="3291628"/>
            <a:ext cx="2062803" cy="2124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1" name="Volný tvar 20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na jaře  fouká  hodně  vítr,  budou  v létě silné bouře.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Někdo  rád holky, </a:t>
            </a:r>
          </a:p>
          <a:p>
            <a:pPr algn="ctr"/>
            <a:r>
              <a:rPr lang="cs-CZ" sz="4000" b="1" dirty="0" err="1" smtClean="0">
                <a:latin typeface="Comic Sans MS" pitchFamily="66" charset="0"/>
              </a:rPr>
              <a:t>jinej</a:t>
            </a:r>
            <a:r>
              <a:rPr lang="cs-CZ" sz="4000" b="1" dirty="0" smtClean="0">
                <a:latin typeface="Comic Sans MS" pitchFamily="66" charset="0"/>
              </a:rPr>
              <a:t> zas vdolky.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7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Všechny holky mají rády, když jsou kluci na sladký.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59" y="3111342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Jinými slovy řečeno,  že  každý má rád něco jiného 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47317" y1="29688" x2="47317" y2="29688"/>
                        <a14:foregroundMark x1="47317" y1="29688" x2="47317" y2="29688"/>
                        <a14:foregroundMark x1="58537" y1="26563" x2="58537" y2="26563"/>
                        <a14:foregroundMark x1="58537" y1="26563" x2="58537" y2="26563"/>
                        <a14:foregroundMark x1="46829" y1="3125" x2="46829" y2="3125"/>
                        <a14:foregroundMark x1="46829" y1="3646" x2="46829" y2="3646"/>
                        <a14:foregroundMark x1="29756" y1="2604" x2="29756" y2="2604"/>
                        <a14:foregroundMark x1="30732" y1="1563" x2="30732" y2="1563"/>
                        <a14:foregroundMark x1="32683" y1="31250" x2="32683" y2="31250"/>
                        <a14:foregroundMark x1="32683" y1="31250" x2="32683" y2="31250"/>
                        <a14:foregroundMark x1="22439" y1="27604" x2="22439" y2="26563"/>
                        <a14:foregroundMark x1="22439" y1="26563" x2="22439" y2="26563"/>
                        <a14:foregroundMark x1="45366" y1="55208" x2="45366" y2="55208"/>
                        <a14:foregroundMark x1="45366" y1="55208" x2="45366" y2="55208"/>
                        <a14:foregroundMark x1="38537" y1="67188" x2="38537" y2="67188"/>
                        <a14:foregroundMark x1="39512" y1="66667" x2="39512" y2="66667"/>
                        <a14:foregroundMark x1="83415" y1="66146" x2="83415" y2="66146"/>
                        <a14:foregroundMark x1="78537" y1="64063" x2="78537" y2="64063"/>
                        <a14:foregroundMark x1="78537" y1="64063" x2="78537" y2="64063"/>
                        <a14:foregroundMark x1="78537" y1="74479" x2="79024" y2="72917"/>
                        <a14:foregroundMark x1="80976" y1="43750" x2="84390" y2="43750"/>
                        <a14:foregroundMark x1="84390" y1="46875" x2="84390" y2="46875"/>
                        <a14:foregroundMark x1="77073" y1="52604" x2="77073" y2="52604"/>
                        <a14:foregroundMark x1="77073" y1="52604" x2="77073" y2="52604"/>
                        <a14:foregroundMark x1="92683" y1="57292" x2="92683" y2="57292"/>
                        <a14:foregroundMark x1="92683" y1="64063" x2="94634" y2="64583"/>
                        <a14:foregroundMark x1="78049" y1="84896" x2="78049" y2="84896"/>
                        <a14:foregroundMark x1="38049" y1="56771" x2="38049" y2="567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39" y="2906503"/>
            <a:ext cx="2554587" cy="239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Volný tvar 20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Někdo rád chodí s </a:t>
            </a:r>
            <a:r>
              <a:rPr lang="cs-CZ" sz="2400" kern="1200" dirty="0" err="1" smtClean="0">
                <a:solidFill>
                  <a:srgbClr val="002060"/>
                </a:solidFill>
                <a:latin typeface="Comic Sans MS" pitchFamily="66" charset="0"/>
              </a:rPr>
              <a:t>holkama</a:t>
            </a: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 a </a:t>
            </a:r>
            <a:r>
              <a:rPr lang="cs-CZ" sz="2400" kern="1200" dirty="0" err="1" smtClean="0">
                <a:solidFill>
                  <a:srgbClr val="002060"/>
                </a:solidFill>
                <a:latin typeface="Comic Sans MS" pitchFamily="66" charset="0"/>
              </a:rPr>
              <a:t>jinej</a:t>
            </a: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 se raději láduje </a:t>
            </a:r>
            <a:r>
              <a:rPr lang="cs-CZ" sz="2400" kern="1200" dirty="0" err="1" smtClean="0">
                <a:solidFill>
                  <a:srgbClr val="002060"/>
                </a:solidFill>
                <a:latin typeface="Comic Sans MS" pitchFamily="66" charset="0"/>
              </a:rPr>
              <a:t>vdolkama</a:t>
            </a: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Nesuď knihu podle obalu.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8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Soudce u soudu nesmí soudit jenom podle knih, ale i podle svého rozumu.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2" name="Volný tvar 21"/>
          <p:cNvSpPr/>
          <p:nvPr/>
        </p:nvSpPr>
        <p:spPr>
          <a:xfrm>
            <a:off x="2487839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Podle obalu se dá vždy soudit, o čem bude v knize psáno.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59" y="3111342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8" b="100000" l="0" r="100000">
                        <a14:foregroundMark x1="48619" y1="57711" x2="48619" y2="577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14" y="3019711"/>
            <a:ext cx="2099371" cy="2331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Volný tvar 23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Nedej se ovlivnit prvním dojmem.</a:t>
            </a:r>
            <a:r>
              <a:rPr lang="cs-CZ" sz="4200" kern="1200" dirty="0" smtClean="0"/>
              <a:t> </a:t>
            </a:r>
            <a:endParaRPr lang="cs-CZ" sz="4200" kern="1200" dirty="0"/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Po bitvě je každý generál.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568226"/>
              <a:ext cx="648072" cy="830997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4800" b="1" dirty="0" smtClean="0">
                  <a:solidFill>
                    <a:schemeClr val="tx2">
                      <a:lumMod val="75000"/>
                    </a:schemeClr>
                  </a:solidFill>
                </a:rPr>
                <a:t>9</a:t>
              </a:r>
              <a:endParaRPr lang="cs-CZ" sz="48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Volný tvar 19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je po bitvě, rozdává generál vysoká vyznamenání.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59" y="3111342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Volný tvar 20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je po všem, tak každý dává rady, jak se co mělo udělat.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4" name="Volný tvar 23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někdo něco dokáže, myslí si, že by mohl velet ostatním.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00" l="0" r="100000">
                        <a14:foregroundMark x1="29570" y1="29500" x2="29570" y2="29500"/>
                        <a14:foregroundMark x1="31720" y1="33000" x2="31720" y2="33000"/>
                        <a14:foregroundMark x1="31720" y1="35500" x2="33333" y2="35500"/>
                        <a14:foregroundMark x1="43011" y1="35500" x2="43011" y2="35500"/>
                        <a14:foregroundMark x1="67742" y1="38500" x2="67742" y2="38500"/>
                        <a14:foregroundMark x1="55914" y1="29000" x2="55914" y2="29000"/>
                        <a14:foregroundMark x1="67742" y1="2500" x2="67742" y2="2500"/>
                        <a14:foregroundMark x1="56989" y1="57500" x2="56989" y2="57500"/>
                        <a14:foregroundMark x1="41935" y1="58000" x2="41935" y2="58000"/>
                        <a14:foregroundMark x1="36022" y1="56000" x2="36022" y2="56000"/>
                        <a14:foregroundMark x1="30108" y1="53500" x2="30108" y2="53500"/>
                        <a14:foregroundMark x1="26882" y1="52000" x2="26882" y2="52000"/>
                        <a14:foregroundMark x1="37634" y1="55500" x2="37634" y2="55500"/>
                        <a14:foregroundMark x1="47849" y1="57000" x2="47849" y2="57000"/>
                        <a14:foregroundMark x1="60753" y1="57500" x2="60753" y2="57500"/>
                        <a14:foregroundMark x1="72581" y1="54500" x2="73656" y2="55000"/>
                        <a14:foregroundMark x1="47312" y1="72000" x2="47312" y2="72000"/>
                        <a14:foregroundMark x1="51613" y1="72500" x2="51613" y2="7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3044" y="2963300"/>
            <a:ext cx="1942010" cy="2088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04" l="3607" r="8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0"/>
            <a:ext cx="2905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824536" cy="6480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557275" y="332656"/>
            <a:ext cx="8248581" cy="1800200"/>
          </a:xfrm>
          <a:prstGeom prst="foldedCorner">
            <a:avLst>
              <a:gd name="adj" fmla="val 50000"/>
            </a:avLst>
          </a:prstGeom>
          <a:solidFill>
            <a:srgbClr val="F0F034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latin typeface="Comic Sans MS" pitchFamily="66" charset="0"/>
              </a:rPr>
              <a:t>Práce kvapná, málo platná.</a:t>
            </a:r>
            <a:endParaRPr lang="cs-CZ" sz="4000" b="1" dirty="0">
              <a:latin typeface="Comic Sans MS" pitchFamily="66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9512" y="1349308"/>
            <a:ext cx="1440160" cy="1254322"/>
            <a:chOff x="7616088" y="1426403"/>
            <a:chExt cx="1440160" cy="1254322"/>
          </a:xfrm>
          <a:solidFill>
            <a:srgbClr val="F8632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grpSpPr>
        <p:sp>
          <p:nvSpPr>
            <p:cNvPr id="8" name="Ovál 7"/>
            <p:cNvSpPr/>
            <p:nvPr/>
          </p:nvSpPr>
          <p:spPr>
            <a:xfrm>
              <a:off x="7616088" y="1426403"/>
              <a:ext cx="1440160" cy="1254322"/>
            </a:xfrm>
            <a:prstGeom prst="ellipse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ovéPole 9"/>
            <p:cNvSpPr txBox="1"/>
            <p:nvPr/>
          </p:nvSpPr>
          <p:spPr>
            <a:xfrm>
              <a:off x="8012132" y="1660559"/>
              <a:ext cx="648072" cy="646331"/>
            </a:xfrm>
            <a:prstGeom prst="rect">
              <a:avLst/>
            </a:prstGeom>
            <a:grpFill/>
            <a:ln>
              <a:noFill/>
            </a:ln>
            <a:sp3d>
              <a:bevelT w="139700" h="139700" prst="divot"/>
            </a:sp3d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 smtClean="0">
                  <a:solidFill>
                    <a:schemeClr val="tx2">
                      <a:lumMod val="75000"/>
                    </a:schemeClr>
                  </a:solidFill>
                </a:rPr>
                <a:t>10</a:t>
              </a:r>
              <a:endParaRPr lang="cs-CZ" sz="36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2" name="Volný tvar 21"/>
          <p:cNvSpPr/>
          <p:nvPr/>
        </p:nvSpPr>
        <p:spPr>
          <a:xfrm>
            <a:off x="2517750" y="3846127"/>
            <a:ext cx="6288107" cy="1016000"/>
          </a:xfrm>
          <a:custGeom>
            <a:avLst/>
            <a:gdLst>
              <a:gd name="connsiteX0" fmla="*/ 0 w 5180380"/>
              <a:gd name="connsiteY0" fmla="*/ 0 h 812800"/>
              <a:gd name="connsiteX1" fmla="*/ 5180380 w 5180380"/>
              <a:gd name="connsiteY1" fmla="*/ 0 h 812800"/>
              <a:gd name="connsiteX2" fmla="*/ 5180380 w 5180380"/>
              <a:gd name="connsiteY2" fmla="*/ 812800 h 812800"/>
              <a:gd name="connsiteX3" fmla="*/ 0 w 5180380"/>
              <a:gd name="connsiteY3" fmla="*/ 812800 h 812800"/>
              <a:gd name="connsiteX4" fmla="*/ 0 w 5180380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0380" h="812800">
                <a:moveTo>
                  <a:pt x="0" y="0"/>
                </a:moveTo>
                <a:lnTo>
                  <a:pt x="5180380" y="0"/>
                </a:lnTo>
                <a:lnTo>
                  <a:pt x="5180380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rgbClr val="F8632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FFFF00"/>
                </a:solidFill>
                <a:latin typeface="Comic Sans MS" pitchFamily="66" charset="0"/>
              </a:rPr>
              <a:t>Když někdo něco dělá kvapně, dostane za to méně zaplaceno.</a:t>
            </a:r>
            <a:endParaRPr lang="cs-CZ" sz="2400" kern="1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0" name="Ovál 59"/>
          <p:cNvSpPr/>
          <p:nvPr/>
        </p:nvSpPr>
        <p:spPr>
          <a:xfrm>
            <a:off x="1918966" y="3846127"/>
            <a:ext cx="1016000" cy="1016000"/>
          </a:xfrm>
          <a:prstGeom prst="ellipse">
            <a:avLst/>
          </a:prstGeom>
          <a:gradFill flip="none" rotWithShape="1">
            <a:gsLst>
              <a:gs pos="0">
                <a:srgbClr val="F86320">
                  <a:shade val="30000"/>
                  <a:satMod val="115000"/>
                </a:srgbClr>
              </a:gs>
              <a:gs pos="50000">
                <a:srgbClr val="F86320">
                  <a:shade val="67500"/>
                  <a:satMod val="115000"/>
                </a:srgbClr>
              </a:gs>
              <a:gs pos="100000">
                <a:srgbClr val="F8632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739" y="3135699"/>
            <a:ext cx="2099371" cy="209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7231" y1="48923" x2="3077" y2="62154"/>
                        <a14:foregroundMark x1="14769" y1="48923" x2="308" y2="54462"/>
                        <a14:foregroundMark x1="82462" y1="57846" x2="99385" y2="80308"/>
                        <a14:foregroundMark x1="82462" y1="56615" x2="99385" y2="6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59" y="3111342"/>
            <a:ext cx="1889101" cy="198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908721"/>
            <a:ext cx="1694910" cy="169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Volný tvar 17"/>
          <p:cNvSpPr/>
          <p:nvPr/>
        </p:nvSpPr>
        <p:spPr>
          <a:xfrm>
            <a:off x="2167111" y="5065328"/>
            <a:ext cx="6638746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rgbClr val="002060"/>
                </a:solidFill>
                <a:latin typeface="Comic Sans MS" pitchFamily="66" charset="0"/>
              </a:rPr>
              <a:t>Když se něco dělá ukvapeně, často je to na škodu.</a:t>
            </a:r>
            <a:endParaRPr lang="cs-CZ" sz="2400" kern="1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576799" y="5062980"/>
            <a:ext cx="1016000" cy="10160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</a:t>
            </a:r>
            <a:endParaRPr lang="cs-CZ" sz="4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1" name="Volný tvar 20"/>
          <p:cNvSpPr/>
          <p:nvPr/>
        </p:nvSpPr>
        <p:spPr>
          <a:xfrm>
            <a:off x="2113785" y="2628961"/>
            <a:ext cx="6692071" cy="1016000"/>
          </a:xfrm>
          <a:custGeom>
            <a:avLst/>
            <a:gdLst>
              <a:gd name="connsiteX0" fmla="*/ 0 w 5475833"/>
              <a:gd name="connsiteY0" fmla="*/ 0 h 812800"/>
              <a:gd name="connsiteX1" fmla="*/ 5475833 w 5475833"/>
              <a:gd name="connsiteY1" fmla="*/ 0 h 812800"/>
              <a:gd name="connsiteX2" fmla="*/ 5475833 w 5475833"/>
              <a:gd name="connsiteY2" fmla="*/ 812800 h 812800"/>
              <a:gd name="connsiteX3" fmla="*/ 0 w 5475833"/>
              <a:gd name="connsiteY3" fmla="*/ 812800 h 812800"/>
              <a:gd name="connsiteX4" fmla="*/ 0 w 5475833"/>
              <a:gd name="connsiteY4" fmla="*/ 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5833" h="812800">
                <a:moveTo>
                  <a:pt x="0" y="0"/>
                </a:moveTo>
                <a:lnTo>
                  <a:pt x="5475833" y="0"/>
                </a:lnTo>
                <a:lnTo>
                  <a:pt x="5475833" y="812800"/>
                </a:lnTo>
                <a:lnTo>
                  <a:pt x="0" y="8128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5160" tIns="106680" rIns="106680" bIns="106680" numCol="1" spcCol="1270" anchor="ctr" anchorCtr="0">
            <a:noAutofit/>
          </a:bodyPr>
          <a:lstStyle/>
          <a:p>
            <a:pPr lvl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400" kern="12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Když je práce kvapná, pak je málo plátna.</a:t>
            </a:r>
            <a:endParaRPr lang="cs-CZ" sz="2400" kern="12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01750" y="2628961"/>
            <a:ext cx="1016000" cy="1016000"/>
          </a:xfrm>
          <a:prstGeom prst="ellipse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86364" y1="87681" x2="86364" y2="87681"/>
                        <a14:foregroundMark x1="88384" y1="83333" x2="88384" y2="83333"/>
                        <a14:foregroundMark x1="92424" y1="81159" x2="92424" y2="81159"/>
                        <a14:foregroundMark x1="94444" y1="77536" x2="94444" y2="77536"/>
                        <a14:foregroundMark x1="82323" y1="18841" x2="82323" y2="18841"/>
                        <a14:foregroundMark x1="79293" y1="21739" x2="79293" y2="21739"/>
                        <a14:foregroundMark x1="74242" y1="27536" x2="74242" y2="27536"/>
                        <a14:foregroundMark x1="71717" y1="29710" x2="71717" y2="29710"/>
                        <a14:foregroundMark x1="76768" y1="25362" x2="76768" y2="25362"/>
                        <a14:foregroundMark x1="79293" y1="23188" x2="79293" y2="23188"/>
                        <a14:foregroundMark x1="75758" y1="23188" x2="75758" y2="23188"/>
                        <a14:foregroundMark x1="84848" y1="17391" x2="84848" y2="17391"/>
                        <a14:foregroundMark x1="87879" y1="17391" x2="87879" y2="17391"/>
                        <a14:foregroundMark x1="87374" y1="15217" x2="87374" y2="15217"/>
                        <a14:foregroundMark x1="90909" y1="12319" x2="90909" y2="12319"/>
                        <a14:foregroundMark x1="90909" y1="7971" x2="90909" y2="7971"/>
                        <a14:foregroundMark x1="88889" y1="3623" x2="88889" y2="3623"/>
                        <a14:foregroundMark x1="87374" y1="3623" x2="87374" y2="3623"/>
                        <a14:foregroundMark x1="84848" y1="3623" x2="84343" y2="3623"/>
                        <a14:foregroundMark x1="79798" y1="6522" x2="79798" y2="6522"/>
                        <a14:foregroundMark x1="91414" y1="71739" x2="91414" y2="71739"/>
                        <a14:foregroundMark x1="92929" y1="68116" x2="92929" y2="68116"/>
                        <a14:foregroundMark x1="2525" y1="21739" x2="3535" y2="21014"/>
                        <a14:foregroundMark x1="6566" y1="18841" x2="6566" y2="18841"/>
                        <a14:foregroundMark x1="8586" y1="20290" x2="8586" y2="20290"/>
                        <a14:foregroundMark x1="9091" y1="18841" x2="9091" y2="18841"/>
                        <a14:foregroundMark x1="7576" y1="13768" x2="7576" y2="13768"/>
                        <a14:foregroundMark x1="2525" y1="11594" x2="2525" y2="11594"/>
                        <a14:backgroundMark x1="82828" y1="9420" x2="82828" y2="9420"/>
                        <a14:backgroundMark x1="85859" y1="9420" x2="85859" y2="9420"/>
                        <a14:backgroundMark x1="91414" y1="2899" x2="91414" y2="28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29037" y="1453409"/>
            <a:ext cx="4792293" cy="438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619" y1="14634" x2="72619" y2="14634"/>
                        <a14:foregroundMark x1="68452" y1="7805" x2="68452" y2="7805"/>
                        <a14:foregroundMark x1="66667" y1="3415" x2="66667" y2="3415"/>
                        <a14:foregroundMark x1="60119" y1="2927" x2="58929" y2="2927"/>
                        <a14:foregroundMark x1="57143" y1="3902" x2="54762" y2="4878"/>
                        <a14:foregroundMark x1="32738" y1="9756" x2="32738" y2="9756"/>
                        <a14:foregroundMark x1="29167" y1="15610" x2="29167" y2="15610"/>
                        <a14:foregroundMark x1="29762" y1="11220" x2="29762" y2="11220"/>
                        <a14:foregroundMark x1="30357" y1="20976" x2="30357" y2="20976"/>
                        <a14:foregroundMark x1="90476" y1="21951" x2="90476" y2="21951"/>
                        <a14:foregroundMark x1="91667" y1="16098" x2="91667" y2="16098"/>
                        <a14:foregroundMark x1="88690" y1="9756" x2="89286" y2="11220"/>
                        <a14:foregroundMark x1="72619" y1="56585" x2="72619" y2="56585"/>
                        <a14:foregroundMark x1="49405" y1="56098" x2="49405" y2="56098"/>
                        <a14:foregroundMark x1="63095" y1="78537" x2="63095" y2="78537"/>
                        <a14:foregroundMark x1="97619" y1="43902" x2="97619" y2="43902"/>
                        <a14:foregroundMark x1="92857" y1="39512" x2="92857" y2="39512"/>
                        <a14:foregroundMark x1="89286" y1="42439" x2="89286" y2="42439"/>
                        <a14:foregroundMark x1="86905" y1="44878" x2="86905" y2="44878"/>
                        <a14:foregroundMark x1="88095" y1="47805" x2="88095" y2="47805"/>
                        <a14:foregroundMark x1="92262" y1="46829" x2="92262" y2="46829"/>
                        <a14:foregroundMark x1="62500" y1="36098" x2="62500" y2="36098"/>
                        <a14:foregroundMark x1="59524" y1="34146" x2="59524" y2="34146"/>
                        <a14:foregroundMark x1="23214" y1="34146" x2="23214" y2="34146"/>
                        <a14:foregroundMark x1="29167" y1="29756" x2="29167" y2="29756"/>
                        <a14:foregroundMark x1="23810" y1="35122" x2="23810" y2="35122"/>
                        <a14:foregroundMark x1="19048" y1="43415" x2="19048" y2="43415"/>
                        <a14:foregroundMark x1="11905" y1="52195" x2="13690" y2="51220"/>
                        <a14:foregroundMark x1="19643" y1="48780" x2="19643" y2="48780"/>
                        <a14:foregroundMark x1="11310" y1="40976" x2="11310" y2="40976"/>
                        <a14:foregroundMark x1="2976" y1="43415" x2="2976" y2="43415"/>
                        <a14:foregroundMark x1="7738" y1="51220" x2="7738" y2="51220"/>
                        <a14:foregroundMark x1="8333" y1="57561" x2="8333" y2="57561"/>
                        <a14:foregroundMark x1="68452" y1="20976" x2="68452" y2="20976"/>
                        <a14:foregroundMark x1="63095" y1="34146" x2="63095" y2="34146"/>
                        <a14:foregroundMark x1="14881" y1="36585" x2="14881" y2="365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6560"/>
            <a:ext cx="3456384" cy="4217611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827583" y="3212976"/>
            <a:ext cx="7210767" cy="17241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21245809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Ahoj na příští schůzce s příslovími.</a:t>
            </a:r>
            <a:endParaRPr lang="cs-CZ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2073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Použité zdroje:</a:t>
            </a:r>
            <a:endParaRPr lang="cs-CZ" sz="20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482981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50000"/>
                  </a:schemeClr>
                </a:solidFill>
              </a:rPr>
              <a:t>Všechny obrázky čerpány z http://office.microsoft.com</a:t>
            </a:r>
          </a:p>
          <a:p>
            <a:endParaRPr lang="cs-CZ" sz="2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1087749" y="500042"/>
            <a:ext cx="6968502" cy="1485900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  <p:sp>
        <p:nvSpPr>
          <p:cNvPr id="9" name="Zástupný symbol pro obsah 2"/>
          <p:cNvSpPr txBox="1">
            <a:spLocks/>
          </p:cNvSpPr>
          <p:nvPr/>
        </p:nvSpPr>
        <p:spPr>
          <a:xfrm>
            <a:off x="539552" y="3047796"/>
            <a:ext cx="8229600" cy="6418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1">
      <a:dk1>
        <a:srgbClr val="8DB3E2"/>
      </a:dk1>
      <a:lt1>
        <a:srgbClr val="0070C0"/>
      </a:lt1>
      <a:dk2>
        <a:srgbClr val="00007F"/>
      </a:dk2>
      <a:lt2>
        <a:srgbClr val="00B0F0"/>
      </a:lt2>
      <a:accent1>
        <a:srgbClr val="76923C"/>
      </a:accent1>
      <a:accent2>
        <a:srgbClr val="C00000"/>
      </a:accent2>
      <a:accent3>
        <a:srgbClr val="5F0060"/>
      </a:accent3>
      <a:accent4>
        <a:srgbClr val="205867"/>
      </a:accent4>
      <a:accent5>
        <a:srgbClr val="3F0040"/>
      </a:accent5>
      <a:accent6>
        <a:srgbClr val="31859B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Motiv7</Template>
  <TotalTime>527</TotalTime>
  <Words>1259</Words>
  <Application>Microsoft Office PowerPoint</Application>
  <PresentationFormat>Předvádění na obrazovce (4:3)</PresentationFormat>
  <Paragraphs>238</Paragraphs>
  <Slides>27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68</cp:revision>
  <dcterms:created xsi:type="dcterms:W3CDTF">2012-11-26T19:09:11Z</dcterms:created>
  <dcterms:modified xsi:type="dcterms:W3CDTF">2013-03-24T19:45:12Z</dcterms:modified>
</cp:coreProperties>
</file>