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6" r:id="rId7"/>
    <p:sldId id="262" r:id="rId8"/>
    <p:sldId id="264" r:id="rId9"/>
    <p:sldId id="263" r:id="rId10"/>
    <p:sldId id="265" r:id="rId11"/>
    <p:sldId id="268" r:id="rId12"/>
    <p:sldId id="267" r:id="rId13"/>
    <p:sldId id="269" r:id="rId14"/>
    <p:sldId id="271" r:id="rId15"/>
    <p:sldId id="26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5F08"/>
    <a:srgbClr val="FFFFD9"/>
    <a:srgbClr val="0066FF"/>
    <a:srgbClr val="8E3432"/>
    <a:srgbClr val="0033CC"/>
    <a:srgbClr val="F8FDBB"/>
    <a:srgbClr val="F3FB8D"/>
    <a:srgbClr val="006600"/>
    <a:srgbClr val="D74E17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9E3AC-592D-46D2-9ED1-F6686B0ECFD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2173F-FCF7-4E58-B7B4-BD364AC132D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Zbraslavsk%C3%A1_kronika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Zbraslavsk%C3%A1_kronik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Jan_Lucembursk%C3%BD" TargetMode="External"/><Relationship Id="rId2" Type="http://schemas.openxmlformats.org/officeDocument/2006/relationships/hyperlink" Target="http://cs.wikipedia.org/wiki/Jean_Froissart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Honzikovatumba.jpg" TargetMode="External"/><Relationship Id="rId3" Type="http://schemas.openxmlformats.org/officeDocument/2006/relationships/hyperlink" Target="http://cs.wikipedia.org/wiki/Zbraslavsk%C3%A1_kronika" TargetMode="External"/><Relationship Id="rId7" Type="http://schemas.openxmlformats.org/officeDocument/2006/relationships/hyperlink" Target="http://upload.wikimedia.org/wikipedia/commons/thumb/d/da/JenikLucvGelnhausenu.jpg/400px-JenikLucvGelnhausenu.jpg" TargetMode="External"/><Relationship Id="rId2" Type="http://schemas.openxmlformats.org/officeDocument/2006/relationships/hyperlink" Target="http://img.panovnici.cz/foto/jan-lucembursky/jan-lucembursky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d/d9/John_I,_Count_of_Luxemburg.jpg/170px-John_I,_Count_of_Luxemburg.jpg" TargetMode="External"/><Relationship Id="rId5" Type="http://schemas.openxmlformats.org/officeDocument/2006/relationships/hyperlink" Target="http://upload.wikimedia.org/wikipedia/commons/thumb/e/e0/Eliska.jpg/236px-Eliska.jpg" TargetMode="External"/><Relationship Id="rId4" Type="http://schemas.openxmlformats.org/officeDocument/2006/relationships/hyperlink" Target="http://cs.wikipedia.org/wiki/Jan_Lucembursk%C3%B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/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 školy: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Autor: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Hana Míčová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VY_32_INOVACE_06_D</a:t>
            </a:r>
            <a:r>
              <a:rPr lang="cs-CZ" sz="1600" dirty="0" smtClean="0">
                <a:solidFill>
                  <a:schemeClr val="tx2"/>
                </a:solidFill>
                <a:latin typeface="Arial" charset="0"/>
              </a:rPr>
              <a:t>7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Číslo projektu: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Téma:	Jan Lucemburský </a:t>
            </a: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 Výkladová prezentace k tématu Lucemburkové na českém trůnu.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Datum: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13. 3. 2012</a:t>
            </a:r>
          </a:p>
        </p:txBody>
      </p:sp>
      <p:pic>
        <p:nvPicPr>
          <p:cNvPr id="14338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74638"/>
            <a:ext cx="7489825" cy="1143000"/>
          </a:xfrm>
        </p:spPr>
      </p:pic>
      <p:sp>
        <p:nvSpPr>
          <p:cNvPr id="14339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4F4C02-0B0B-4FC8-BB05-73616F78B22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85786" y="1857364"/>
            <a:ext cx="7772400" cy="1470025"/>
          </a:xfrm>
          <a:ln cap="rnd">
            <a:noFill/>
            <a:prstDash val="lgDash"/>
            <a:beve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8000" b="1" u="sng" dirty="0" smtClean="0">
                <a:solidFill>
                  <a:srgbClr val="00CCFF"/>
                </a:solidFill>
              </a:rPr>
              <a:t>Jan Lucemburský</a:t>
            </a:r>
            <a:endParaRPr lang="cs-CZ" sz="8000" b="1" u="sng" dirty="0">
              <a:solidFill>
                <a:srgbClr val="00CCFF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71736" y="5072074"/>
            <a:ext cx="3786214" cy="1357322"/>
          </a:xfrm>
        </p:spPr>
        <p:txBody>
          <a:bodyPr/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Král český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1310-1346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-357214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643182"/>
            <a:ext cx="62865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u="sng" dirty="0" smtClean="0">
                <a:solidFill>
                  <a:srgbClr val="0070C0"/>
                </a:solidFill>
              </a:rPr>
              <a:t>Boje o český trůn</a:t>
            </a:r>
            <a:endParaRPr lang="cs-CZ" sz="4800" b="1" u="sng" dirty="0">
              <a:solidFill>
                <a:srgbClr val="0070C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5143536"/>
          </a:xfrm>
        </p:spPr>
        <p:txBody>
          <a:bodyPr>
            <a:noAutofit/>
          </a:bodyPr>
          <a:lstStyle/>
          <a:p>
            <a:r>
              <a:rPr lang="cs-CZ" sz="2800" b="1" smtClean="0">
                <a:solidFill>
                  <a:srgbClr val="FF0000"/>
                </a:solidFill>
              </a:rPr>
              <a:t>1306 </a:t>
            </a:r>
            <a:r>
              <a:rPr lang="cs-CZ" sz="2800" b="1" smtClean="0">
                <a:solidFill>
                  <a:srgbClr val="FF0000"/>
                </a:solidFill>
              </a:rPr>
              <a:t>– </a:t>
            </a:r>
            <a:r>
              <a:rPr lang="cs-CZ" sz="2800" b="1" dirty="0" smtClean="0">
                <a:solidFill>
                  <a:srgbClr val="FF0000"/>
                </a:solidFill>
              </a:rPr>
              <a:t>vymření Přemyslovců po meči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1306 – 1310 – boje o český trůn</a:t>
            </a:r>
          </a:p>
          <a:p>
            <a:r>
              <a:rPr lang="cs-CZ" sz="2800" b="1" u="sng" dirty="0" smtClean="0">
                <a:solidFill>
                  <a:srgbClr val="C00000"/>
                </a:solidFill>
              </a:rPr>
              <a:t>Krátce se jako vládci vystřídali: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		- </a:t>
            </a:r>
            <a:r>
              <a:rPr lang="cs-CZ" sz="2800" b="1" dirty="0" smtClean="0">
                <a:solidFill>
                  <a:srgbClr val="FF0000"/>
                </a:solidFill>
              </a:rPr>
              <a:t>Jindřich Korutanský</a:t>
            </a:r>
            <a:r>
              <a:rPr lang="cs-CZ" sz="2800" b="1" dirty="0" smtClean="0">
                <a:solidFill>
                  <a:srgbClr val="C00000"/>
                </a:solidFill>
              </a:rPr>
              <a:t>, manžel Anny	 			Přemyslovny, uprchnul před Habsburky	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		</a:t>
            </a:r>
            <a:r>
              <a:rPr lang="cs-CZ" sz="2800" b="1" dirty="0" smtClean="0">
                <a:solidFill>
                  <a:srgbClr val="FF0000"/>
                </a:solidFill>
              </a:rPr>
              <a:t>-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Rudolf Habsburský – </a:t>
            </a:r>
            <a:r>
              <a:rPr lang="cs-CZ" sz="2800" b="1" dirty="0" smtClean="0">
                <a:solidFill>
                  <a:srgbClr val="C00000"/>
                </a:solidFill>
              </a:rPr>
              <a:t>z rodu rakouských 		Habsburků, zemřel do roka ještě 			před korunovací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Nebyli schopni upevnit vládu, v zemi byly nepokoje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2054" name="Picture 6" descr="C:\Documents and Settings\Doma\Local Settings\Temporary Internet Files\Content.IE5\H3CXQMT9\MC9001493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285728"/>
            <a:ext cx="2229132" cy="290722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929223"/>
          </a:xfrm>
        </p:spPr>
        <p:txBody>
          <a:bodyPr/>
          <a:lstStyle/>
          <a:p>
            <a:r>
              <a:rPr lang="cs-CZ" b="1" dirty="0" smtClean="0">
                <a:solidFill>
                  <a:srgbClr val="D62E56"/>
                </a:solidFill>
              </a:rPr>
              <a:t>česká šlechta byla nespokojená s bezvládím	a boji o korunu</a:t>
            </a:r>
          </a:p>
          <a:p>
            <a:r>
              <a:rPr lang="cs-CZ" b="1" dirty="0" smtClean="0">
                <a:solidFill>
                  <a:srgbClr val="D62E56"/>
                </a:solidFill>
              </a:rPr>
              <a:t>obrátili se s žádostí o pomoc na nového císaře 	Jindřicha Lucemburského</a:t>
            </a:r>
          </a:p>
          <a:p>
            <a:r>
              <a:rPr lang="cs-CZ" b="1" dirty="0" smtClean="0">
                <a:solidFill>
                  <a:srgbClr val="D62E56"/>
                </a:solidFill>
              </a:rPr>
              <a:t>novým králem byl zvolen Jindřichův syn 	</a:t>
            </a:r>
            <a:r>
              <a:rPr lang="cs-CZ" b="1" dirty="0" smtClean="0">
                <a:solidFill>
                  <a:srgbClr val="FC5F08"/>
                </a:solidFill>
              </a:rPr>
              <a:t>	</a:t>
            </a:r>
            <a:r>
              <a:rPr lang="cs-CZ" b="1" dirty="0" smtClean="0">
                <a:solidFill>
                  <a:srgbClr val="A622BC"/>
                </a:solidFill>
              </a:rPr>
              <a:t>Jan Lucemburský</a:t>
            </a:r>
          </a:p>
          <a:p>
            <a:r>
              <a:rPr lang="cs-CZ" b="1" dirty="0" smtClean="0">
                <a:solidFill>
                  <a:srgbClr val="D62E56"/>
                </a:solidFill>
              </a:rPr>
              <a:t>své nároky na trůn potvrdil </a:t>
            </a:r>
          </a:p>
          <a:p>
            <a:pPr>
              <a:buNone/>
            </a:pPr>
            <a:r>
              <a:rPr lang="cs-CZ" b="1" dirty="0" smtClean="0">
                <a:solidFill>
                  <a:srgbClr val="D62E56"/>
                </a:solidFill>
              </a:rPr>
              <a:t>		</a:t>
            </a:r>
            <a:r>
              <a:rPr lang="cs-CZ" b="1" dirty="0" smtClean="0">
                <a:solidFill>
                  <a:srgbClr val="A622BC"/>
                </a:solidFill>
              </a:rPr>
              <a:t>sňatkem s Eliškou Přemyslovnou, 		</a:t>
            </a:r>
            <a:r>
              <a:rPr lang="cs-CZ" b="1" dirty="0" smtClean="0">
                <a:solidFill>
                  <a:srgbClr val="D62E56"/>
                </a:solidFill>
              </a:rPr>
              <a:t>dcerou Václava II.</a:t>
            </a:r>
            <a:endParaRPr lang="cs-CZ" b="1" dirty="0">
              <a:solidFill>
                <a:srgbClr val="D62E56"/>
              </a:solidFill>
            </a:endParaRPr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4500570"/>
            <a:ext cx="1838325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14290"/>
            <a:ext cx="6786610" cy="114300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rgbClr val="1B0CE2"/>
                </a:solidFill>
              </a:rPr>
              <a:t>Volba Jana Lucemburského českým králem</a:t>
            </a:r>
            <a:endParaRPr lang="cs-CZ" b="1" dirty="0">
              <a:solidFill>
                <a:srgbClr val="1B0CE2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0"/>
            <a:ext cx="133350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9" name="Picture 15" descr="C:\Program Files\Microsoft Office\MEDIA\OFFICE12\Lines\BD21313_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491405"/>
            <a:ext cx="8143932" cy="19993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142976" y="285728"/>
            <a:ext cx="3714776" cy="1143000"/>
          </a:xfrm>
        </p:spPr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Král Jan</a:t>
            </a:r>
            <a:endParaRPr lang="cs-CZ" b="1" u="sng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00100" y="3143248"/>
            <a:ext cx="2095500" cy="307185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sp>
        <p:nvSpPr>
          <p:cNvPr id="6" name="TextovéPole 5"/>
          <p:cNvSpPr txBox="1"/>
          <p:nvPr/>
        </p:nvSpPr>
        <p:spPr>
          <a:xfrm>
            <a:off x="428596" y="1214422"/>
            <a:ext cx="8286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200" b="1" dirty="0" smtClean="0">
                <a:solidFill>
                  <a:srgbClr val="FF0000"/>
                </a:solidFill>
              </a:rPr>
              <a:t>Jan nastoupil na trůn ve čtrnácti letech </a:t>
            </a:r>
          </a:p>
          <a:p>
            <a:pPr>
              <a:buFont typeface="Wingdings" pitchFamily="2" charset="2"/>
              <a:buChar char="v"/>
            </a:pPr>
            <a:r>
              <a:rPr lang="cs-CZ" sz="3200" b="1" dirty="0" smtClean="0">
                <a:solidFill>
                  <a:srgbClr val="FF0000"/>
                </a:solidFill>
              </a:rPr>
              <a:t>jen těžko se učil vládě v neznámé a pro něho	barbarské zemi</a:t>
            </a:r>
          </a:p>
          <a:p>
            <a:pPr>
              <a:buFont typeface="Wingdings" pitchFamily="2" charset="2"/>
              <a:buChar char="v"/>
            </a:pPr>
            <a:endParaRPr lang="cs-CZ" sz="3200" b="1" dirty="0">
              <a:solidFill>
                <a:srgbClr val="D62E56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714744" y="2643182"/>
          <a:ext cx="5429256" cy="3808098"/>
        </p:xfrm>
        <a:graphic>
          <a:graphicData uri="http://schemas.openxmlformats.org/drawingml/2006/table">
            <a:tbl>
              <a:tblPr/>
              <a:tblGrid>
                <a:gridCol w="5137018"/>
                <a:gridCol w="292238"/>
              </a:tblGrid>
              <a:tr h="1943114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>
                          <a:solidFill>
                            <a:srgbClr val="FC5F08"/>
                          </a:solidFill>
                        </a:rPr>
                        <a:t>Na</a:t>
                      </a:r>
                      <a:r>
                        <a:rPr lang="cs-CZ" sz="2400" b="1" i="1" baseline="0" dirty="0" smtClean="0">
                          <a:solidFill>
                            <a:srgbClr val="FC5F08"/>
                          </a:solidFill>
                        </a:rPr>
                        <a:t> žádost českých vyslanců Jindřich Lucemburský, který uvažoval spíše o svém bratru </a:t>
                      </a:r>
                      <a:r>
                        <a:rPr lang="cs-CZ" sz="2400" b="1" i="1" baseline="0" dirty="0" err="1" smtClean="0">
                          <a:solidFill>
                            <a:srgbClr val="FC5F08"/>
                          </a:solidFill>
                        </a:rPr>
                        <a:t>Walramovi</a:t>
                      </a:r>
                      <a:r>
                        <a:rPr lang="cs-CZ" sz="2400" b="1" i="1" baseline="0" dirty="0" smtClean="0">
                          <a:solidFill>
                            <a:srgbClr val="FC5F08"/>
                          </a:solidFill>
                        </a:rPr>
                        <a:t>, odpověděl:</a:t>
                      </a:r>
                      <a:endParaRPr lang="cs-CZ" sz="2800" b="1" i="1" dirty="0" smtClean="0">
                        <a:solidFill>
                          <a:srgbClr val="FC5F08"/>
                        </a:solidFill>
                      </a:endParaRPr>
                    </a:p>
                    <a:p>
                      <a:pPr algn="l"/>
                      <a:r>
                        <a:rPr lang="cs-CZ" sz="2800" b="1" i="1" dirty="0" smtClean="0">
                          <a:solidFill>
                            <a:srgbClr val="D74E17"/>
                          </a:solidFill>
                        </a:rPr>
                        <a:t>„</a:t>
                      </a:r>
                      <a:r>
                        <a:rPr lang="cs-CZ" sz="2800" b="1" i="0" dirty="0" smtClean="0">
                          <a:solidFill>
                            <a:srgbClr val="D74E17"/>
                          </a:solidFill>
                        </a:rPr>
                        <a:t>Můj </a:t>
                      </a:r>
                      <a:r>
                        <a:rPr lang="cs-CZ" sz="2800" b="1" i="0" dirty="0">
                          <a:solidFill>
                            <a:srgbClr val="D74E17"/>
                          </a:solidFill>
                        </a:rPr>
                        <a:t>bratr má věk, jest s to za sebe mluviti a </a:t>
                      </a:r>
                      <a:r>
                        <a:rPr lang="cs-CZ" sz="2800" b="1" i="0" dirty="0" err="1">
                          <a:solidFill>
                            <a:srgbClr val="D74E17"/>
                          </a:solidFill>
                        </a:rPr>
                        <a:t>bojovati</a:t>
                      </a:r>
                      <a:r>
                        <a:rPr lang="cs-CZ" sz="2800" b="1" i="0" dirty="0">
                          <a:solidFill>
                            <a:srgbClr val="D74E17"/>
                          </a:solidFill>
                        </a:rPr>
                        <a:t>, Jan však, můj </a:t>
                      </a:r>
                      <a:r>
                        <a:rPr lang="cs-CZ" sz="2800" b="1" i="0" dirty="0" smtClean="0">
                          <a:solidFill>
                            <a:srgbClr val="D74E17"/>
                          </a:solidFill>
                        </a:rPr>
                        <a:t>syn,</a:t>
                      </a:r>
                      <a:r>
                        <a:rPr lang="cs-CZ" sz="2800" b="1" i="0" baseline="0" dirty="0" smtClean="0">
                          <a:solidFill>
                            <a:srgbClr val="D74E17"/>
                          </a:solidFill>
                        </a:rPr>
                        <a:t> </a:t>
                      </a:r>
                      <a:r>
                        <a:rPr lang="cs-CZ" sz="2800" b="1" i="0" dirty="0" smtClean="0">
                          <a:solidFill>
                            <a:srgbClr val="D74E17"/>
                          </a:solidFill>
                        </a:rPr>
                        <a:t>je </a:t>
                      </a:r>
                      <a:r>
                        <a:rPr lang="cs-CZ" sz="2800" b="1" i="0" dirty="0">
                          <a:solidFill>
                            <a:srgbClr val="D74E17"/>
                          </a:solidFill>
                        </a:rPr>
                        <a:t>velmi útlý chlapec a maličký chlapec. Běda pak zemi, když </a:t>
                      </a:r>
                      <a:r>
                        <a:rPr lang="cs-CZ" sz="2800" b="1" i="1" dirty="0">
                          <a:solidFill>
                            <a:srgbClr val="D74E17"/>
                          </a:solidFill>
                        </a:rPr>
                        <a:t>král její dítě jest</a:t>
                      </a:r>
                      <a:r>
                        <a:rPr lang="cs-CZ" sz="2800" b="1" i="1" dirty="0" smtClean="0">
                          <a:solidFill>
                            <a:srgbClr val="D74E17"/>
                          </a:solidFill>
                        </a:rPr>
                        <a:t>.“</a:t>
                      </a:r>
                      <a:endParaRPr lang="cs-CZ" sz="2800" b="1" i="1" dirty="0">
                        <a:solidFill>
                          <a:srgbClr val="D74E17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b="1" dirty="0">
                          <a:solidFill>
                            <a:srgbClr val="AAAADD"/>
                          </a:solidFill>
                        </a:rPr>
                        <a:t>“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5778">
                <a:tc gridSpan="2">
                  <a:txBody>
                    <a:bodyPr/>
                    <a:lstStyle/>
                    <a:p>
                      <a:pPr algn="r"/>
                      <a:r>
                        <a:rPr lang="cs-CZ" sz="1600" i="0" dirty="0" smtClean="0">
                          <a:solidFill>
                            <a:srgbClr val="1B0CE2"/>
                          </a:solidFill>
                        </a:rPr>
                        <a:t> </a:t>
                      </a:r>
                      <a:r>
                        <a:rPr lang="cs-CZ" sz="1600" i="0" dirty="0">
                          <a:solidFill>
                            <a:srgbClr val="1B0CE2"/>
                          </a:solidFill>
                          <a:hlinkClick r:id="rId3" action="ppaction://hlinkfile" tooltip="Zbraslavská kronika"/>
                        </a:rPr>
                        <a:t>Zbraslavská kronika</a:t>
                      </a:r>
                      <a:r>
                        <a:rPr lang="cs-CZ" sz="1600" i="0" baseline="30000" dirty="0">
                          <a:solidFill>
                            <a:srgbClr val="1B0CE2"/>
                          </a:solidFill>
                          <a:hlinkClick r:id="" action="ppaction://hlinkfile"/>
                        </a:rPr>
                        <a:t>[4]</a:t>
                      </a:r>
                      <a:endParaRPr lang="cs-CZ" sz="1600" dirty="0">
                        <a:solidFill>
                          <a:srgbClr val="1B0CE2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2" name="Picture 4" descr="C:\Documents and Settings\Doma\Local Settings\Temporary Internet Files\Content.IE5\E11AND2Z\MC9004159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0"/>
            <a:ext cx="1800225" cy="18351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C5F08"/>
                </a:solidFill>
              </a:rPr>
              <a:t>Královská svatba</a:t>
            </a:r>
            <a:endParaRPr lang="cs-CZ" b="1" u="sng" dirty="0">
              <a:solidFill>
                <a:srgbClr val="FC5F08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>
              <a:buNone/>
            </a:pPr>
            <a:r>
              <a:rPr lang="cs-CZ" b="1" i="1" dirty="0" smtClean="0">
                <a:solidFill>
                  <a:srgbClr val="D74E17"/>
                </a:solidFill>
              </a:rPr>
              <a:t>	Neboť byl tehdy a je dodnes mladík překrásný, zjevem </a:t>
            </a:r>
            <a:r>
              <a:rPr lang="cs-CZ" b="1" i="1" dirty="0" err="1" smtClean="0">
                <a:solidFill>
                  <a:srgbClr val="D74E17"/>
                </a:solidFill>
              </a:rPr>
              <a:t>spanilý</a:t>
            </a:r>
            <a:r>
              <a:rPr lang="cs-CZ" b="1" i="1" dirty="0" smtClean="0">
                <a:solidFill>
                  <a:srgbClr val="D74E17"/>
                </a:solidFill>
              </a:rPr>
              <a:t>, v tváři "bílý a červený, vybraný z tisíců", sličný krásou nad syny skoro všech lidí, které v těch dobách zrodila </a:t>
            </a:r>
            <a:r>
              <a:rPr lang="cs-CZ" b="1" i="1" dirty="0" err="1" smtClean="0">
                <a:solidFill>
                  <a:srgbClr val="D74E17"/>
                </a:solidFill>
              </a:rPr>
              <a:t>spanilá</a:t>
            </a:r>
            <a:r>
              <a:rPr lang="cs-CZ" b="1" i="1" dirty="0" smtClean="0">
                <a:solidFill>
                  <a:srgbClr val="D74E17"/>
                </a:solidFill>
              </a:rPr>
              <a:t> ztepilost vybrané přirozené krásy Čechů... “  		 </a:t>
            </a:r>
            <a:r>
              <a:rPr lang="cs-CZ" sz="2400" dirty="0" smtClean="0">
                <a:hlinkClick r:id="rId2" action="ppaction://hlinkfile" tooltip="Zbraslavská kronika"/>
              </a:rPr>
              <a:t>Zbraslavská kronika</a:t>
            </a:r>
            <a:r>
              <a:rPr lang="cs-CZ" sz="2400" baseline="30000" dirty="0" smtClean="0"/>
              <a:t> </a:t>
            </a:r>
          </a:p>
          <a:p>
            <a:pPr>
              <a:buNone/>
            </a:pPr>
            <a:r>
              <a:rPr lang="cs-CZ" sz="2400" baseline="30000" dirty="0" smtClean="0"/>
              <a:t>	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</a:rPr>
              <a:t>Jaký </a:t>
            </a:r>
            <a:r>
              <a:rPr lang="cs-CZ" sz="2800" b="1" baseline="30000" dirty="0" smtClean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vztah měl autor kroniky k Janovi a Lucemburkům podle těchto slov? 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472" y="428604"/>
            <a:ext cx="8286808" cy="6124754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006600"/>
                </a:solidFill>
              </a:rPr>
              <a:t>Janovo manželství s Eliškou nebylo od počátku   	příliš šťastné.</a:t>
            </a:r>
          </a:p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00B050"/>
                </a:solidFill>
              </a:rPr>
              <a:t>Eliška byla starší a dávala Janovi najevo, že 		za českou korunu vděčí právě jí.</a:t>
            </a:r>
          </a:p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006600"/>
                </a:solidFill>
              </a:rPr>
              <a:t>Shodě manželů bránila i Eliščina hrdá a 	nevyrovnaná povaha.</a:t>
            </a:r>
          </a:p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339933"/>
                </a:solidFill>
              </a:rPr>
              <a:t>K rozpadu manželství přispěla rovněž Janova 	nechuť pobývat v zemi, která podle něho byla 	stranou dění v západní Evropě a připadala mu 	barbarská a 	</a:t>
            </a:r>
            <a:r>
              <a:rPr lang="cs-CZ" sz="2800" b="1" dirty="0" smtClean="0">
                <a:solidFill>
                  <a:srgbClr val="339933"/>
                </a:solidFill>
              </a:rPr>
              <a:t>nevzdělaná</a:t>
            </a:r>
            <a:r>
              <a:rPr lang="cs-CZ" sz="2800" b="1" dirty="0" smtClean="0">
                <a:solidFill>
                  <a:srgbClr val="339933"/>
                </a:solidFill>
              </a:rPr>
              <a:t>.</a:t>
            </a:r>
            <a:endParaRPr lang="cs-CZ" sz="2800" b="1" dirty="0" smtClean="0">
              <a:solidFill>
                <a:srgbClr val="339933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006600"/>
                </a:solidFill>
              </a:rPr>
              <a:t>Manželství vydrželo jen necelých deset let, pak 	došlo k roztržce.</a:t>
            </a:r>
          </a:p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339933"/>
                </a:solidFill>
              </a:rPr>
              <a:t>Z manželství se narodilo šest dětí, po dvou dcerách,  	jako třetí v pořadí, následník trůnu Václav.</a:t>
            </a:r>
            <a:endParaRPr lang="cs-CZ" sz="2800" b="1" dirty="0">
              <a:solidFill>
                <a:srgbClr val="33993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357166"/>
            <a:ext cx="2247900" cy="570547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3" name="TextovéPole 2"/>
          <p:cNvSpPr txBox="1"/>
          <p:nvPr/>
        </p:nvSpPr>
        <p:spPr>
          <a:xfrm>
            <a:off x="3929058" y="1071546"/>
            <a:ext cx="4931158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C00000"/>
                </a:solidFill>
              </a:rPr>
              <a:t>Eliška Přemyslovna</a:t>
            </a:r>
          </a:p>
          <a:p>
            <a:pPr algn="ctr"/>
            <a:r>
              <a:rPr lang="cs-CZ" sz="3200" b="1" u="sng" dirty="0" smtClean="0">
                <a:solidFill>
                  <a:srgbClr val="C00000"/>
                </a:solidFill>
              </a:rPr>
              <a:t>česká královna</a:t>
            </a:r>
          </a:p>
          <a:p>
            <a:endParaRPr lang="cs-CZ" sz="4000" b="1" dirty="0" smtClean="0">
              <a:solidFill>
                <a:srgbClr val="C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dcera Václava II. a Elišky </a:t>
            </a:r>
            <a:r>
              <a:rPr lang="cs-CZ" sz="2800" b="1" dirty="0" err="1" smtClean="0">
                <a:solidFill>
                  <a:srgbClr val="FF0000"/>
                </a:solidFill>
              </a:rPr>
              <a:t>Rejčky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manželka Jana Lucemburského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</a:rPr>
              <a:t>matka Karla IV.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0493" name="Picture 13" descr="C:\Documents and Settings\Doma\Local Settings\Temporary Internet Files\Content.IE5\KB57MI0K\MC90044135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36" y="3857628"/>
            <a:ext cx="5215006" cy="2743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Vláda Jana Lucemburského</a:t>
            </a:r>
            <a:endParaRPr lang="cs-CZ" b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9050">
            <a:solidFill>
              <a:srgbClr val="8E3432"/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D74E17"/>
                </a:solidFill>
              </a:rPr>
              <a:t>Čas vlády, čas rozvoje země:  1310 - 1319:</a:t>
            </a:r>
          </a:p>
          <a:p>
            <a:pPr>
              <a:buClr>
                <a:srgbClr val="FFC000"/>
              </a:buClr>
              <a:buNone/>
            </a:pPr>
            <a:endParaRPr lang="cs-CZ" b="1" u="sng" dirty="0" smtClean="0">
              <a:solidFill>
                <a:srgbClr val="D74E17"/>
              </a:solidFill>
            </a:endParaRPr>
          </a:p>
          <a:p>
            <a:pPr>
              <a:buClr>
                <a:srgbClr val="FFC00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FF0000"/>
                </a:solidFill>
              </a:rPr>
              <a:t>Jan musel bojovat proti silným a mocným	českým pánům. </a:t>
            </a:r>
          </a:p>
          <a:p>
            <a:pPr>
              <a:buClr>
                <a:srgbClr val="FFC00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FF0000"/>
                </a:solidFill>
              </a:rPr>
              <a:t>Ti si při jeho nástupu nechali potvrdit řadu 	významných privilegií.</a:t>
            </a:r>
          </a:p>
          <a:p>
            <a:pPr>
              <a:buClr>
                <a:srgbClr val="FFC00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FF0000"/>
                </a:solidFill>
              </a:rPr>
              <a:t>Silným protivníkem v boji o moc byl 	především pan Jindřich z </a:t>
            </a:r>
            <a:r>
              <a:rPr lang="cs-CZ" b="1" dirty="0" err="1" smtClean="0">
                <a:solidFill>
                  <a:srgbClr val="FF0000"/>
                </a:solidFill>
              </a:rPr>
              <a:t>Lipé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pPr>
              <a:buClr>
                <a:srgbClr val="FFC00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FF0000"/>
                </a:solidFill>
              </a:rPr>
              <a:t>Část šlechty začala proti Janovi podporovat 	královnu.</a:t>
            </a:r>
          </a:p>
          <a:p>
            <a:pPr>
              <a:buClr>
                <a:srgbClr val="FFC00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FF0000"/>
                </a:solidFill>
              </a:rPr>
              <a:t>Přesto došlo v této době k upevnění království.</a:t>
            </a:r>
            <a:endParaRPr lang="cs-CZ" b="1" dirty="0">
              <a:solidFill>
                <a:srgbClr val="D74E17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B0F0"/>
                </a:solidFill>
              </a:rPr>
              <a:t>Král diplomat</a:t>
            </a:r>
            <a:endParaRPr lang="cs-CZ" b="1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B0F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0033CC"/>
                </a:solidFill>
              </a:rPr>
              <a:t>Jan byl obratný </a:t>
            </a:r>
            <a:r>
              <a:rPr lang="cs-CZ" b="1" dirty="0" smtClean="0">
                <a:solidFill>
                  <a:srgbClr val="0033CC"/>
                </a:solidFill>
              </a:rPr>
              <a:t>diplomat.</a:t>
            </a:r>
            <a:endParaRPr lang="cs-CZ" b="1" dirty="0" smtClean="0">
              <a:solidFill>
                <a:srgbClr val="0033CC"/>
              </a:solidFill>
            </a:endParaRPr>
          </a:p>
          <a:p>
            <a:pPr>
              <a:buClr>
                <a:srgbClr val="00B0F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0033CC"/>
                </a:solidFill>
              </a:rPr>
              <a:t>J</a:t>
            </a:r>
            <a:r>
              <a:rPr lang="cs-CZ" b="1" dirty="0" smtClean="0">
                <a:solidFill>
                  <a:srgbClr val="0033CC"/>
                </a:solidFill>
              </a:rPr>
              <a:t>eho </a:t>
            </a:r>
            <a:r>
              <a:rPr lang="cs-CZ" b="1" dirty="0" smtClean="0">
                <a:solidFill>
                  <a:srgbClr val="0033CC"/>
                </a:solidFill>
              </a:rPr>
              <a:t>rádcem byl arcibiskup Petr z </a:t>
            </a:r>
            <a:r>
              <a:rPr lang="cs-CZ" b="1" dirty="0" err="1" smtClean="0">
                <a:solidFill>
                  <a:srgbClr val="0033CC"/>
                </a:solidFill>
              </a:rPr>
              <a:t>Aspeltu</a:t>
            </a:r>
            <a:r>
              <a:rPr lang="cs-CZ" b="1" dirty="0" smtClean="0">
                <a:solidFill>
                  <a:srgbClr val="0033CC"/>
                </a:solidFill>
              </a:rPr>
              <a:t>, který se dobře vyznal v evropské politice.</a:t>
            </a:r>
          </a:p>
          <a:p>
            <a:pPr>
              <a:buClr>
                <a:srgbClr val="00B0F0"/>
              </a:buClr>
              <a:buFont typeface="Wingdings" pitchFamily="2" charset="2"/>
              <a:buChar char="v"/>
            </a:pPr>
            <a:r>
              <a:rPr lang="cs-CZ" b="1" dirty="0" smtClean="0">
                <a:solidFill>
                  <a:srgbClr val="0033CC"/>
                </a:solidFill>
              </a:rPr>
              <a:t>Obratnou politikou získal </a:t>
            </a:r>
          </a:p>
          <a:p>
            <a:pPr>
              <a:buClr>
                <a:srgbClr val="00B0F0"/>
              </a:buClr>
              <a:buNone/>
            </a:pPr>
            <a:r>
              <a:rPr lang="cs-CZ" b="1" dirty="0" smtClean="0">
                <a:solidFill>
                  <a:srgbClr val="0033CC"/>
                </a:solidFill>
              </a:rPr>
              <a:t>		pro Čechy Chebsko,</a:t>
            </a:r>
          </a:p>
          <a:p>
            <a:pPr>
              <a:buClr>
                <a:srgbClr val="00B0F0"/>
              </a:buClr>
              <a:buNone/>
            </a:pPr>
            <a:r>
              <a:rPr lang="cs-CZ" b="1" dirty="0" smtClean="0">
                <a:solidFill>
                  <a:srgbClr val="0033CC"/>
                </a:solidFill>
              </a:rPr>
              <a:t>		Slezsko a Horní </a:t>
            </a:r>
            <a:r>
              <a:rPr lang="cs-CZ" b="1" dirty="0" smtClean="0">
                <a:solidFill>
                  <a:srgbClr val="0033CC"/>
                </a:solidFill>
              </a:rPr>
              <a:t>Lužici.       </a:t>
            </a:r>
            <a:endParaRPr lang="cs-CZ" b="1" dirty="0">
              <a:solidFill>
                <a:srgbClr val="0033CC"/>
              </a:solidFill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3500438"/>
            <a:ext cx="2444168" cy="2286016"/>
          </a:xfrm>
          <a:prstGeom prst="rect">
            <a:avLst/>
          </a:prstGeom>
          <a:noFill/>
          <a:ln w="28575">
            <a:solidFill>
              <a:srgbClr val="0033CC"/>
            </a:solidFill>
            <a:miter lim="800000"/>
            <a:headEnd/>
            <a:tailEnd/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sp>
        <p:nvSpPr>
          <p:cNvPr id="6" name="TextovéPole 5"/>
          <p:cNvSpPr txBox="1"/>
          <p:nvPr/>
        </p:nvSpPr>
        <p:spPr>
          <a:xfrm>
            <a:off x="6000760" y="6072206"/>
            <a:ext cx="30476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Pečeť Jana Lucemburského</a:t>
            </a:r>
            <a:endParaRPr lang="cs-CZ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Král cizinec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929222"/>
          </a:xfrm>
          <a:ln cmpd="thickThin">
            <a:solidFill>
              <a:srgbClr val="FF0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/>
          <a:lstStyle/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66FF"/>
                </a:solidFill>
              </a:rPr>
              <a:t>Od roku 1322 se zaměřil především na zahraniční politiku.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33CC"/>
                </a:solidFill>
              </a:rPr>
              <a:t>Pobýval většinou v cizině.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66FF"/>
                </a:solidFill>
              </a:rPr>
              <a:t>Rád se účastnil turnajů a bitev, byl považován za předního rytíře Evropy.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33CC"/>
                </a:solidFill>
              </a:rPr>
              <a:t>Turnaje, cesty a pobyt v cizině byly velmi nákladné, do Čech se vracel jen pro další peníze. 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66FF"/>
                </a:solidFill>
              </a:rPr>
              <a:t>Narůstala nespokojenost s jeho vládou.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00042"/>
            <a:ext cx="3905261" cy="5857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4857752" y="928670"/>
            <a:ext cx="3899016" cy="3046988"/>
          </a:xfrm>
          <a:prstGeom prst="rect">
            <a:avLst/>
          </a:prstGeom>
          <a:solidFill>
            <a:srgbClr val="F8FDBB"/>
          </a:solidFill>
          <a:ln w="12700">
            <a:solidFill>
              <a:srgbClr val="92D050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6600"/>
                </a:solidFill>
              </a:rPr>
              <a:t>Bez krále českého</a:t>
            </a:r>
          </a:p>
          <a:p>
            <a:r>
              <a:rPr lang="cs-CZ" sz="3200" b="1" dirty="0" smtClean="0">
                <a:solidFill>
                  <a:srgbClr val="006600"/>
                </a:solidFill>
              </a:rPr>
              <a:t>není boje žádného</a:t>
            </a:r>
          </a:p>
          <a:p>
            <a:endParaRPr lang="cs-CZ" sz="3200" b="1" dirty="0" smtClean="0">
              <a:solidFill>
                <a:srgbClr val="006600"/>
              </a:solidFill>
            </a:endParaRPr>
          </a:p>
          <a:p>
            <a:r>
              <a:rPr lang="cs-CZ" sz="3200" b="1" dirty="0" smtClean="0">
                <a:solidFill>
                  <a:srgbClr val="00B050"/>
                </a:solidFill>
              </a:rPr>
              <a:t>k</a:t>
            </a:r>
            <a:r>
              <a:rPr lang="cs-CZ" sz="3200" b="1" dirty="0" smtClean="0">
                <a:solidFill>
                  <a:srgbClr val="00B050"/>
                </a:solidFill>
              </a:rPr>
              <a:t>rál </a:t>
            </a:r>
            <a:r>
              <a:rPr lang="cs-CZ" sz="3200" b="1" dirty="0" smtClean="0">
                <a:solidFill>
                  <a:srgbClr val="00B050"/>
                </a:solidFill>
              </a:rPr>
              <a:t>Jan jako přední </a:t>
            </a:r>
          </a:p>
          <a:p>
            <a:r>
              <a:rPr lang="cs-CZ" sz="3200" b="1" dirty="0" smtClean="0">
                <a:solidFill>
                  <a:srgbClr val="00B050"/>
                </a:solidFill>
              </a:rPr>
              <a:t>rytíř Evropy v kronice </a:t>
            </a:r>
          </a:p>
          <a:p>
            <a:r>
              <a:rPr lang="cs-CZ" sz="3200" b="1" dirty="0" err="1" smtClean="0">
                <a:solidFill>
                  <a:srgbClr val="00B050"/>
                </a:solidFill>
              </a:rPr>
              <a:t>Gelnhausenově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8E3432"/>
                </a:solidFill>
              </a:rPr>
              <a:t>Smrt Krále Jana Lucemburského</a:t>
            </a:r>
            <a:endParaRPr lang="cs-CZ" b="1" u="sng" dirty="0">
              <a:solidFill>
                <a:srgbClr val="8E343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 fontScale="62500" lnSpcReduction="20000"/>
          </a:bodyPr>
          <a:lstStyle/>
          <a:p>
            <a:r>
              <a:rPr lang="cs-CZ" sz="4500" b="1" dirty="0" smtClean="0">
                <a:solidFill>
                  <a:srgbClr val="C00000"/>
                </a:solidFill>
              </a:rPr>
              <a:t>1339  král Jan oslepl vinou dědičné </a:t>
            </a:r>
            <a:r>
              <a:rPr lang="cs-CZ" sz="4500" b="1" dirty="0" smtClean="0">
                <a:solidFill>
                  <a:srgbClr val="C00000"/>
                </a:solidFill>
              </a:rPr>
              <a:t>choroby.</a:t>
            </a:r>
            <a:endParaRPr lang="cs-CZ" sz="4500" b="1" dirty="0" smtClean="0">
              <a:solidFill>
                <a:srgbClr val="C00000"/>
              </a:solidFill>
            </a:endParaRPr>
          </a:p>
          <a:p>
            <a:r>
              <a:rPr lang="cs-CZ" sz="4500" b="1" dirty="0" smtClean="0">
                <a:solidFill>
                  <a:srgbClr val="C00000"/>
                </a:solidFill>
              </a:rPr>
              <a:t>1346 se jako slepý zúčastnil bitvy u Kresčaku, kde padl.</a:t>
            </a:r>
          </a:p>
          <a:p>
            <a:pPr>
              <a:buNone/>
            </a:pPr>
            <a:r>
              <a:rPr lang="cs-CZ" sz="4000" b="1" i="1" dirty="0" smtClean="0"/>
              <a:t>	„…Když zaslechl povel k boji, zeptal se, kde je jeho syn Karel. Průvodci mu řekli, že nevědí, že se však nejspíš někde bije, načež král pravil: „Pánové, jste dnes všichni mými přáteli a bratry ve zbrani, proto vás žádám, jelikož sám jsem slepý, veďte mne tak daleko do bitevní vřavy, abych měl nepřátelé na dosah meče." Rytíři souhlasili, a protože ho nechtěli ztratit v mačkanici lidí, svázali otěže koní dohromady. Krále pak dle jeho přání vysunuli o něco kupředu a tímto způsobem postupovali proti Angličanům... Postoupili však příliš kupředu a byli všichni na místě pobiti. Ráno je nalezli na zemi mrtvé, s koňmi navzájem spojenými.</a:t>
            </a:r>
            <a:r>
              <a:rPr lang="cs-CZ" sz="4000" b="1" dirty="0" smtClean="0"/>
              <a:t>“</a:t>
            </a:r>
            <a:r>
              <a:rPr lang="cs-CZ" sz="4000" dirty="0" smtClean="0"/>
              <a:t>— </a:t>
            </a:r>
            <a:r>
              <a:rPr lang="cs-CZ" sz="4000" dirty="0" smtClean="0">
                <a:hlinkClick r:id="rId2" tooltip="Jean Froissart"/>
              </a:rPr>
              <a:t>Jean </a:t>
            </a:r>
            <a:r>
              <a:rPr lang="cs-CZ" sz="4000" dirty="0" err="1" smtClean="0">
                <a:hlinkClick r:id="rId2" tooltip="Jean Froissart"/>
              </a:rPr>
              <a:t>Froissart</a:t>
            </a:r>
            <a:r>
              <a:rPr lang="cs-CZ" sz="4000" baseline="30000" dirty="0" smtClean="0">
                <a:hlinkClick r:id="rId3"/>
              </a:rPr>
              <a:t>[8]</a:t>
            </a: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357430"/>
            <a:ext cx="5080000" cy="3390900"/>
          </a:xfrm>
          <a:prstGeom prst="rect">
            <a:avLst/>
          </a:prstGeom>
          <a:noFill/>
          <a:ln w="38100">
            <a:solidFill>
              <a:srgbClr val="FC5F08"/>
            </a:solidFill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1331640" y="620688"/>
            <a:ext cx="684796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rgbClr val="C00000"/>
                </a:solidFill>
              </a:rPr>
              <a:t>Janova pohřební tumba</a:t>
            </a:r>
          </a:p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 v katedrále </a:t>
            </a:r>
            <a:r>
              <a:rPr lang="cs-CZ" sz="3200" b="1" dirty="0" err="1" smtClean="0">
                <a:solidFill>
                  <a:srgbClr val="C00000"/>
                </a:solidFill>
              </a:rPr>
              <a:t>Notre</a:t>
            </a:r>
            <a:r>
              <a:rPr lang="cs-CZ" sz="3200" b="1" dirty="0" smtClean="0">
                <a:solidFill>
                  <a:srgbClr val="C00000"/>
                </a:solidFill>
              </a:rPr>
              <a:t>-</a:t>
            </a:r>
            <a:r>
              <a:rPr lang="cs-CZ" sz="3200" b="1" dirty="0" err="1" smtClean="0">
                <a:solidFill>
                  <a:srgbClr val="C00000"/>
                </a:solidFill>
              </a:rPr>
              <a:t>Dame</a:t>
            </a:r>
            <a:r>
              <a:rPr lang="cs-CZ" sz="3200" b="1" dirty="0" smtClean="0">
                <a:solidFill>
                  <a:srgbClr val="C00000"/>
                </a:solidFill>
              </a:rPr>
              <a:t> v Lucemburku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1029" name="Picture 5" descr="C:\Documents and Settings\Doma\Local Settings\Temporary Internet Files\Content.IE5\6SNFRE3O\MC9003528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714356"/>
            <a:ext cx="1124516" cy="1500198"/>
          </a:xfrm>
          <a:prstGeom prst="rect">
            <a:avLst/>
          </a:prstGeom>
          <a:noFill/>
        </p:spPr>
      </p:pic>
      <p:pic>
        <p:nvPicPr>
          <p:cNvPr id="1034" name="Picture 10" descr="C:\Documents and Settings\Doma\Local Settings\Temporary Internet Files\Content.IE5\MB50SP1W\MC90041599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3834" y="3071810"/>
            <a:ext cx="928694" cy="249801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solidFill>
                  <a:srgbClr val="FF3300"/>
                </a:solidFill>
              </a:rPr>
              <a:t>Citováno  pod licencí </a:t>
            </a:r>
            <a:r>
              <a:rPr lang="cs-CZ" u="sng" dirty="0" err="1" smtClean="0">
                <a:solidFill>
                  <a:srgbClr val="FF3300"/>
                </a:solidFill>
              </a:rPr>
              <a:t>Creative</a:t>
            </a:r>
            <a:r>
              <a:rPr lang="cs-CZ" u="sng" dirty="0" smtClean="0">
                <a:solidFill>
                  <a:srgbClr val="FF3300"/>
                </a:solidFill>
              </a:rPr>
              <a:t> </a:t>
            </a:r>
            <a:r>
              <a:rPr lang="cs-CZ" u="sng" dirty="0" err="1" smtClean="0">
                <a:solidFill>
                  <a:srgbClr val="FF3300"/>
                </a:solidFill>
              </a:rPr>
              <a:t>Commons</a:t>
            </a:r>
            <a:r>
              <a:rPr lang="cs-CZ" u="sng" dirty="0" smtClean="0">
                <a:solidFill>
                  <a:srgbClr val="FF3300"/>
                </a:solidFill>
              </a:rPr>
              <a:t> 13.3. 2012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1600" dirty="0" err="1" smtClean="0">
                <a:solidFill>
                  <a:srgbClr val="002060"/>
                </a:solidFill>
              </a:rPr>
              <a:t>Snimek</a:t>
            </a:r>
            <a:r>
              <a:rPr lang="cs-CZ" sz="1600" dirty="0" smtClean="0">
                <a:solidFill>
                  <a:srgbClr val="002060"/>
                </a:solidFill>
              </a:rPr>
              <a:t>  5: Jan Lucemburský</a:t>
            </a:r>
          </a:p>
          <a:p>
            <a:pPr>
              <a:buNone/>
            </a:pPr>
            <a:r>
              <a:rPr lang="cs-CZ" sz="1600" dirty="0" smtClean="0">
                <a:solidFill>
                  <a:srgbClr val="002060"/>
                </a:solidFill>
              </a:rPr>
              <a:t>	</a:t>
            </a:r>
            <a:r>
              <a:rPr lang="cs-CZ" sz="1600" dirty="0" smtClean="0">
                <a:solidFill>
                  <a:srgbClr val="002060"/>
                </a:solidFill>
                <a:hlinkClick r:id="rId2"/>
              </a:rPr>
              <a:t>http://img.panovnici.cz/foto/jan-lucembursky/jan-lucembursky.jpg</a:t>
            </a:r>
            <a:endParaRPr lang="cs-CZ" sz="16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rgbClr val="002060"/>
                </a:solidFill>
              </a:rPr>
              <a:t>	Cit.:  </a:t>
            </a:r>
            <a:r>
              <a:rPr lang="cs-CZ" sz="1600" i="1" dirty="0" smtClean="0">
                <a:solidFill>
                  <a:srgbClr val="002060"/>
                </a:solidFill>
                <a:hlinkClick r:id="rId3" action="ppaction://hlinkfile" tooltip="Zbraslavská kronika"/>
              </a:rPr>
              <a:t>Zbraslavská kronika</a:t>
            </a:r>
            <a:r>
              <a:rPr lang="cs-CZ" sz="1600" dirty="0" smtClean="0">
                <a:solidFill>
                  <a:srgbClr val="002060"/>
                </a:solidFill>
              </a:rPr>
              <a:t>. Praha : Nakladatelství Svoboda, 1975. S. 184, citováno dle </a:t>
            </a:r>
            <a:r>
              <a:rPr lang="cs-CZ" sz="1600" dirty="0" smtClean="0">
                <a:solidFill>
                  <a:srgbClr val="002060"/>
                </a:solidFill>
                <a:hlinkClick r:id="rId4"/>
              </a:rPr>
              <a:t>http://cs.wikipedia.org/wiki/Jan_Lucembursk%C3%BD</a:t>
            </a:r>
            <a:endParaRPr lang="cs-CZ" sz="1600" dirty="0" smtClean="0">
              <a:solidFill>
                <a:srgbClr val="002060"/>
              </a:solidFill>
            </a:endParaRPr>
          </a:p>
          <a:p>
            <a:r>
              <a:rPr lang="cs-CZ" sz="1600" dirty="0" smtClean="0">
                <a:solidFill>
                  <a:srgbClr val="002060"/>
                </a:solidFill>
              </a:rPr>
              <a:t>Snímek 7: Eliška Přemyslovna</a:t>
            </a:r>
          </a:p>
          <a:p>
            <a:pPr>
              <a:buNone/>
            </a:pPr>
            <a:r>
              <a:rPr lang="cs-CZ" sz="1600" dirty="0" smtClean="0">
                <a:solidFill>
                  <a:srgbClr val="002060"/>
                </a:solidFill>
              </a:rPr>
              <a:t>	 </a:t>
            </a:r>
            <a:r>
              <a:rPr lang="cs-CZ" sz="1600" dirty="0" smtClean="0">
                <a:solidFill>
                  <a:srgbClr val="002060"/>
                </a:solidFill>
                <a:hlinkClick r:id="rId5"/>
              </a:rPr>
              <a:t>http://upload.wikimedia.org/wikipedia/commons/thumb/e/e0/Eliska.jpg/236px-Eliska.jpg</a:t>
            </a:r>
            <a:endParaRPr lang="cs-CZ" sz="16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sz="1600" dirty="0" smtClean="0">
                <a:solidFill>
                  <a:srgbClr val="002060"/>
                </a:solidFill>
              </a:rPr>
              <a:t>	Zbraslavská kronika:</a:t>
            </a:r>
            <a:r>
              <a:rPr lang="cs-CZ" sz="1600" i="1" dirty="0" smtClean="0"/>
              <a:t>  http://cs.wikipedia.org/wiki/Jan_Lucembursk%C3%BD</a:t>
            </a:r>
            <a:endParaRPr lang="cs-CZ" sz="1600" dirty="0" smtClean="0">
              <a:solidFill>
                <a:srgbClr val="002060"/>
              </a:solidFill>
            </a:endParaRPr>
          </a:p>
          <a:p>
            <a:r>
              <a:rPr lang="cs-CZ" sz="1600" dirty="0" smtClean="0">
                <a:solidFill>
                  <a:srgbClr val="002060"/>
                </a:solidFill>
              </a:rPr>
              <a:t>Snímek 10: Janova pečeť </a:t>
            </a:r>
            <a:r>
              <a:rPr lang="cs-CZ" sz="1600" dirty="0" smtClean="0">
                <a:solidFill>
                  <a:srgbClr val="002060"/>
                </a:solidFill>
                <a:hlinkClick r:id="rId6"/>
              </a:rPr>
              <a:t>http://upload.wikimedia.org/wikipedia/commons/thumb/d/d9/John_I%2C_Count_of_Luxemburg.jpg/170px-John_I%2C_Count_of_Luxemburg.jpg</a:t>
            </a:r>
            <a:endParaRPr lang="cs-CZ" sz="1600" dirty="0" smtClean="0">
              <a:solidFill>
                <a:srgbClr val="002060"/>
              </a:solidFill>
            </a:endParaRPr>
          </a:p>
          <a:p>
            <a:r>
              <a:rPr lang="cs-CZ" sz="1600" dirty="0" smtClean="0">
                <a:solidFill>
                  <a:srgbClr val="002060"/>
                </a:solidFill>
              </a:rPr>
              <a:t>Snímek 12: Jan Lucemburský 	 </a:t>
            </a:r>
          </a:p>
          <a:p>
            <a:pPr>
              <a:buNone/>
            </a:pPr>
            <a:r>
              <a:rPr lang="cs-CZ" sz="1600" dirty="0" smtClean="0">
                <a:solidFill>
                  <a:srgbClr val="002060"/>
                </a:solidFill>
              </a:rPr>
              <a:t>	</a:t>
            </a:r>
            <a:r>
              <a:rPr lang="cs-CZ" sz="1600" dirty="0" smtClean="0">
                <a:solidFill>
                  <a:srgbClr val="002060"/>
                </a:solidFill>
                <a:hlinkClick r:id="rId7"/>
              </a:rPr>
              <a:t>http://upload.wikimedia.org/wikipedia/commons/thumb/d/da/JenikLucvGelnhausenu.jpg/400px-JenikLucvGelnhausenu.jpg</a:t>
            </a:r>
            <a:endParaRPr lang="cs-CZ" sz="1600" dirty="0" smtClean="0">
              <a:solidFill>
                <a:srgbClr val="002060"/>
              </a:solidFill>
            </a:endParaRPr>
          </a:p>
          <a:p>
            <a:r>
              <a:rPr lang="cs-CZ" sz="1600" dirty="0" smtClean="0">
                <a:solidFill>
                  <a:srgbClr val="002060"/>
                </a:solidFill>
              </a:rPr>
              <a:t>Snímek 13: Smrt Jana Lucemburského</a:t>
            </a:r>
          </a:p>
          <a:p>
            <a:r>
              <a:rPr lang="cs-CZ" sz="1600" dirty="0" err="1" smtClean="0"/>
              <a:t>Froissart</a:t>
            </a:r>
            <a:r>
              <a:rPr lang="cs-CZ" sz="1600" dirty="0" smtClean="0"/>
              <a:t>, Jean. </a:t>
            </a:r>
            <a:r>
              <a:rPr lang="cs-CZ" sz="1600" i="1" dirty="0" smtClean="0"/>
              <a:t>Kronika stoleté války</a:t>
            </a:r>
            <a:r>
              <a:rPr lang="cs-CZ" sz="1600" dirty="0" smtClean="0"/>
              <a:t>. Praha : Mladá fronta, 1977. S. 40, citováno dle </a:t>
            </a:r>
            <a:r>
              <a:rPr lang="cs-CZ" sz="1600" dirty="0" smtClean="0">
                <a:hlinkClick r:id="rId4"/>
              </a:rPr>
              <a:t>http://cs.wikipedia.org/wiki/Jan_Lucembursk%C3%BD</a:t>
            </a:r>
            <a:endParaRPr lang="cs-CZ" sz="1600" dirty="0" smtClean="0"/>
          </a:p>
          <a:p>
            <a:r>
              <a:rPr lang="cs-CZ" sz="1600" smtClean="0"/>
              <a:t>Snímek 14: </a:t>
            </a:r>
            <a:r>
              <a:rPr lang="cs-CZ" sz="1600" dirty="0" smtClean="0"/>
              <a:t>Tumba Jana </a:t>
            </a:r>
            <a:r>
              <a:rPr lang="cs-CZ" sz="1600" dirty="0" err="1" smtClean="0"/>
              <a:t>Luc</a:t>
            </a:r>
            <a:r>
              <a:rPr lang="cs-CZ" sz="1600" dirty="0" smtClean="0"/>
              <a:t>. </a:t>
            </a:r>
          </a:p>
          <a:p>
            <a:pPr marL="355600" indent="0">
              <a:buNone/>
            </a:pPr>
            <a:r>
              <a:rPr lang="cs-CZ" sz="1600" dirty="0" smtClean="0">
                <a:hlinkClick r:id="rId8"/>
              </a:rPr>
              <a:t>http://cs.wikipedia.org/wiki/Soubor:Honzikovatumba.jpg</a:t>
            </a:r>
            <a:endParaRPr lang="cs-CZ" sz="1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319</Words>
  <Application>Microsoft Office PowerPoint</Application>
  <PresentationFormat>Předvádění na obrazovce (4:3)</PresentationFormat>
  <Paragraphs>101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Jan Lucemburský</vt:lpstr>
      <vt:lpstr>Boje o český trůn</vt:lpstr>
      <vt:lpstr>Volba Jana Lucemburského českým králem</vt:lpstr>
      <vt:lpstr>Král Jan</vt:lpstr>
      <vt:lpstr>Královská svatba</vt:lpstr>
      <vt:lpstr>Snímek 7</vt:lpstr>
      <vt:lpstr>Snímek 8</vt:lpstr>
      <vt:lpstr>Vláda Jana Lucemburského</vt:lpstr>
      <vt:lpstr>Král diplomat</vt:lpstr>
      <vt:lpstr>Král cizinec</vt:lpstr>
      <vt:lpstr>Snímek 12</vt:lpstr>
      <vt:lpstr>Smrt Krále Jana Lucemburského</vt:lpstr>
      <vt:lpstr>Snímek 14</vt:lpstr>
      <vt:lpstr>Citováno  pod licencí Creative Commons 13.3. 2012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Domov</dc:creator>
  <cp:lastModifiedBy>U1</cp:lastModifiedBy>
  <cp:revision>61</cp:revision>
  <dcterms:created xsi:type="dcterms:W3CDTF">2012-03-13T19:14:25Z</dcterms:created>
  <dcterms:modified xsi:type="dcterms:W3CDTF">2013-03-30T01:14:09Z</dcterms:modified>
</cp:coreProperties>
</file>