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6" r:id="rId6"/>
    <p:sldId id="268" r:id="rId7"/>
    <p:sldId id="261" r:id="rId8"/>
    <p:sldId id="262" r:id="rId9"/>
    <p:sldId id="269" r:id="rId10"/>
    <p:sldId id="263" r:id="rId11"/>
    <p:sldId id="270" r:id="rId12"/>
    <p:sldId id="264" r:id="rId13"/>
    <p:sldId id="271" r:id="rId14"/>
    <p:sldId id="273" r:id="rId15"/>
    <p:sldId id="265" r:id="rId16"/>
    <p:sldId id="272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CC00"/>
    <a:srgbClr val="E24ABA"/>
    <a:srgbClr val="D43C67"/>
    <a:srgbClr val="A0265A"/>
    <a:srgbClr val="D03879"/>
    <a:srgbClr val="8D378F"/>
    <a:srgbClr val="422183"/>
    <a:srgbClr val="D15BBB"/>
    <a:srgbClr val="8E4EC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54F0C-A39C-4D17-91A7-167699F36F9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E5C5F-43D0-40C1-B397-A9AD2C9CD2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7/Oldrich_a_Bozena.jpg" TargetMode="External"/><Relationship Id="rId2" Type="http://schemas.openxmlformats.org/officeDocument/2006/relationships/hyperlink" Target="http://upload.wikimedia.org/wikipedia/commons/thumb/5/53/%C5%BDen%C3%AD%C5%A1ek.Old%C5%99ich.a.Bo%C5%BEena.jpg/800px-%C5%BDen%C3%AD%C5%A1ek.Old%C5%99ich.a.Bo%C5%BEe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1/1c/Sob%C4%9Bslav_I..jpg" TargetMode="External"/><Relationship Id="rId5" Type="http://schemas.openxmlformats.org/officeDocument/2006/relationships/hyperlink" Target="http://upload.wikimedia.org/wikipedia/commons/thumb/3/3c/Vratislav_II.PNG/373px-Vratislav_II.PNG" TargetMode="External"/><Relationship Id="rId4" Type="http://schemas.openxmlformats.org/officeDocument/2006/relationships/hyperlink" Target="http://upload.wikimedia.org/wikipedia/commons/f/f6/Bretislav_Jit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/>
          <a:stretch>
            <a:fillRect/>
          </a:stretch>
        </p:blipFill>
        <p:spPr>
          <a:xfrm>
            <a:off x="1954442" y="274638"/>
            <a:ext cx="5235115" cy="1143000"/>
          </a:xfrm>
          <a:noFill/>
        </p:spPr>
      </p:pic>
      <p:sp>
        <p:nvSpPr>
          <p:cNvPr id="20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rgbClr val="CC0000"/>
                </a:solidFill>
              </a:rPr>
              <a:t>Název školy:</a:t>
            </a:r>
            <a:r>
              <a:rPr lang="cs-CZ" sz="2000" dirty="0" smtClean="0">
                <a:solidFill>
                  <a:srgbClr val="CC0000"/>
                </a:solidFill>
              </a:rPr>
              <a:t>	</a:t>
            </a:r>
            <a:r>
              <a:rPr lang="cs-CZ" sz="1600" dirty="0" smtClean="0">
                <a:solidFill>
                  <a:srgbClr val="CC0000"/>
                </a:solidFill>
              </a:rPr>
              <a:t>Základní 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rgbClr val="CC0000"/>
                </a:solidFill>
              </a:rPr>
              <a:t>Autor:</a:t>
            </a:r>
            <a:r>
              <a:rPr lang="cs-CZ" sz="2000" dirty="0" smtClean="0">
                <a:solidFill>
                  <a:srgbClr val="CC0000"/>
                </a:solidFill>
              </a:rPr>
              <a:t>	</a:t>
            </a:r>
            <a:r>
              <a:rPr lang="cs-CZ" sz="1600" dirty="0" smtClean="0">
                <a:solidFill>
                  <a:srgbClr val="CC0000"/>
                </a:solidFill>
              </a:rPr>
              <a:t>Mgr. Hana Míčová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rgbClr val="CC0000"/>
                </a:solidFill>
              </a:rPr>
              <a:t>Název:</a:t>
            </a:r>
            <a:r>
              <a:rPr lang="cs-CZ" sz="2000" dirty="0" smtClean="0">
                <a:solidFill>
                  <a:srgbClr val="CC0000"/>
                </a:solidFill>
              </a:rPr>
              <a:t>	</a:t>
            </a:r>
            <a:r>
              <a:rPr lang="cs-CZ" sz="1600" dirty="0" smtClean="0">
                <a:solidFill>
                  <a:srgbClr val="CC0000"/>
                </a:solidFill>
              </a:rPr>
              <a:t>VY_32_INOVACE_08_D7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rgbClr val="CC0000"/>
                </a:solidFill>
              </a:rPr>
              <a:t>Číslo projektu:</a:t>
            </a:r>
            <a:r>
              <a:rPr lang="cs-CZ" sz="2000" dirty="0" smtClean="0">
                <a:solidFill>
                  <a:srgbClr val="CC0000"/>
                </a:solidFill>
              </a:rPr>
              <a:t>	</a:t>
            </a:r>
            <a:r>
              <a:rPr lang="cs-CZ" sz="1600" dirty="0" smtClean="0">
                <a:solidFill>
                  <a:srgbClr val="CC0000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rgbClr val="CC0000"/>
                </a:solidFill>
              </a:rPr>
              <a:t>Téma:	Přemyslovský stát v 11. a 12. století  </a:t>
            </a:r>
            <a:endParaRPr lang="cs-CZ" sz="16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rgbClr val="CC0000"/>
                </a:solidFill>
              </a:rPr>
              <a:t>Anotace:	</a:t>
            </a:r>
            <a:r>
              <a:rPr lang="cs-CZ" sz="1600" dirty="0" smtClean="0">
                <a:solidFill>
                  <a:srgbClr val="CC0000"/>
                </a:solidFill>
              </a:rPr>
              <a:t> Oslabení státu spory na počátku 11. století. Nejvýznamnější 	přemyslovská knížata a  první přemyslovští králové. Formování státu.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>
              <a:solidFill>
                <a:srgbClr val="CC00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2000" dirty="0" smtClean="0">
                <a:solidFill>
                  <a:srgbClr val="CC0000"/>
                </a:solidFill>
              </a:rPr>
              <a:t> 		25.11</a:t>
            </a:r>
            <a:r>
              <a:rPr lang="cs-CZ" sz="2000" dirty="0" smtClean="0">
                <a:solidFill>
                  <a:srgbClr val="CC0000"/>
                </a:solidFill>
              </a:rPr>
              <a:t>. 2012</a:t>
            </a:r>
            <a:endParaRPr lang="cs-CZ" sz="2000" dirty="0" smtClean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928670"/>
            <a:ext cx="7772400" cy="1470025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C00000"/>
                </a:solidFill>
              </a:rPr>
              <a:t>Český stát v 11. a 12. století</a:t>
            </a:r>
            <a:br>
              <a:rPr lang="cs-CZ" b="1" u="sng" dirty="0" smtClean="0">
                <a:solidFill>
                  <a:srgbClr val="C00000"/>
                </a:solidFill>
              </a:rPr>
            </a:br>
            <a:r>
              <a:rPr lang="cs-CZ" sz="3600" b="1" u="sng" dirty="0" smtClean="0">
                <a:solidFill>
                  <a:srgbClr val="422183"/>
                </a:solidFill>
              </a:rPr>
              <a:t>První přemyslovští králové </a:t>
            </a:r>
            <a:endParaRPr lang="cs-CZ" sz="3600" b="1" u="sng" dirty="0">
              <a:solidFill>
                <a:srgbClr val="422183"/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500166" y="3071810"/>
            <a:ext cx="6400800" cy="17526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422183"/>
                </a:solidFill>
              </a:rPr>
              <a:t>Výkladová prezentace</a:t>
            </a:r>
            <a:endParaRPr lang="cs-CZ" sz="2400" dirty="0">
              <a:solidFill>
                <a:srgbClr val="42218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030A0"/>
                </a:solidFill>
              </a:rPr>
              <a:t>Období sporů o trůn</a:t>
            </a:r>
            <a:endParaRPr lang="cs-CZ" sz="4000" b="1" u="sng" dirty="0">
              <a:solidFill>
                <a:srgbClr val="7030A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A0265A"/>
                </a:solidFill>
              </a:rPr>
              <a:t> Na </a:t>
            </a:r>
            <a:r>
              <a:rPr lang="cs-CZ" sz="2800" b="1" dirty="0" err="1" smtClean="0">
                <a:solidFill>
                  <a:srgbClr val="A0265A"/>
                </a:solidFill>
              </a:rPr>
              <a:t>poč</a:t>
            </a:r>
            <a:r>
              <a:rPr lang="cs-CZ" sz="2800" b="1" dirty="0" smtClean="0">
                <a:solidFill>
                  <a:srgbClr val="A0265A"/>
                </a:solidFill>
              </a:rPr>
              <a:t>. 11. století je český stát oslaben </a:t>
            </a:r>
            <a:r>
              <a:rPr lang="cs-CZ" sz="2800" b="1" u="sng" dirty="0" smtClean="0">
                <a:solidFill>
                  <a:srgbClr val="A0265A"/>
                </a:solidFill>
              </a:rPr>
              <a:t>spory o trůn</a:t>
            </a:r>
          </a:p>
          <a:p>
            <a:pPr lvl="1">
              <a:buNone/>
            </a:pPr>
            <a:r>
              <a:rPr lang="cs-CZ" b="1" dirty="0" smtClean="0">
                <a:solidFill>
                  <a:srgbClr val="A0265A"/>
                </a:solidFill>
              </a:rPr>
              <a:t>	</a:t>
            </a:r>
            <a:r>
              <a:rPr lang="cs-CZ" b="1" u="sng" dirty="0" smtClean="0">
                <a:solidFill>
                  <a:srgbClr val="A0265A"/>
                </a:solidFill>
              </a:rPr>
              <a:t>mezi bratry Boleslavem III., Jaromírem a Oldřichem</a:t>
            </a:r>
            <a:r>
              <a:rPr lang="cs-CZ" b="1" dirty="0" smtClean="0">
                <a:solidFill>
                  <a:srgbClr val="A0265A"/>
                </a:solidFill>
              </a:rPr>
              <a:t>.</a:t>
            </a:r>
            <a:endParaRPr lang="cs-CZ" sz="2800" b="1" dirty="0">
              <a:solidFill>
                <a:srgbClr val="A0265A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A0265A"/>
                </a:solidFill>
              </a:rPr>
              <a:t> Na knížecí trůn usedl v roce 1002 nakrátko dosazený 	kníže </a:t>
            </a:r>
            <a:r>
              <a:rPr lang="cs-CZ" sz="2800" b="1" u="sng" dirty="0" err="1" smtClean="0">
                <a:solidFill>
                  <a:srgbClr val="A0265A"/>
                </a:solidFill>
              </a:rPr>
              <a:t>Vladivoj</a:t>
            </a:r>
            <a:r>
              <a:rPr lang="cs-CZ" sz="2800" b="1" dirty="0" smtClean="0">
                <a:solidFill>
                  <a:srgbClr val="A0265A"/>
                </a:solidFill>
              </a:rPr>
              <a:t>, který pro posílení vlády požádal 	římského císaře o udělení Čech jako léna.</a:t>
            </a: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A0265A"/>
                </a:solidFill>
              </a:rPr>
              <a:t> Od té doby považovali němečtí panovníci český stát 	za součást svaté říše římské, ale do vnitřních 	záležitostí státu nezasahovali.</a:t>
            </a:r>
          </a:p>
          <a:p>
            <a:pPr>
              <a:buFont typeface="Wingdings" pitchFamily="2" charset="2"/>
              <a:buChar char="v"/>
            </a:pPr>
            <a:endParaRPr lang="cs-CZ" sz="2800" b="1" dirty="0">
              <a:solidFill>
                <a:srgbClr val="8D378F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2800" b="1" dirty="0" smtClean="0">
              <a:solidFill>
                <a:srgbClr val="8D378F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2800" b="1" dirty="0" smtClean="0">
              <a:solidFill>
                <a:srgbClr val="8D378F"/>
              </a:solidFill>
            </a:endParaRPr>
          </a:p>
          <a:p>
            <a:pPr lvl="1">
              <a:buFont typeface="Wingdings" pitchFamily="2" charset="2"/>
              <a:buChar char="v"/>
            </a:pPr>
            <a:endParaRPr lang="cs-CZ" b="1" dirty="0" smtClean="0">
              <a:solidFill>
                <a:srgbClr val="8D378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u="sng" dirty="0" smtClean="0">
                <a:solidFill>
                  <a:srgbClr val="422183"/>
                </a:solidFill>
              </a:rPr>
              <a:t>Kníže Oldřich</a:t>
            </a:r>
            <a:br>
              <a:rPr lang="cs-CZ" sz="4000" b="1" u="sng" dirty="0" smtClean="0">
                <a:solidFill>
                  <a:srgbClr val="422183"/>
                </a:solidFill>
              </a:rPr>
            </a:br>
            <a:endParaRPr lang="cs-CZ" sz="4000" b="1" u="sng" dirty="0">
              <a:solidFill>
                <a:srgbClr val="422183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5429288"/>
          </a:xfrm>
        </p:spPr>
        <p:txBody>
          <a:bodyPr>
            <a:normAutofit lnSpcReduction="10000"/>
          </a:bodyPr>
          <a:lstStyle/>
          <a:p>
            <a:pPr>
              <a:buClr>
                <a:srgbClr val="00206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Teprve vláda knížete Oldřicha posílila opět 	pozici českého státu.</a:t>
            </a:r>
          </a:p>
          <a:p>
            <a:pPr>
              <a:buClr>
                <a:srgbClr val="00206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</a:t>
            </a:r>
            <a:r>
              <a:rPr lang="cs-CZ" b="1" u="sng" dirty="0" smtClean="0">
                <a:solidFill>
                  <a:srgbClr val="A0265A"/>
                </a:solidFill>
              </a:rPr>
              <a:t>Upevnil knížecí moc  </a:t>
            </a:r>
            <a:r>
              <a:rPr lang="cs-CZ" b="1" dirty="0" smtClean="0">
                <a:solidFill>
                  <a:srgbClr val="A0265A"/>
                </a:solidFill>
              </a:rPr>
              <a:t>v zemi i vůči svaté říši 	římské.</a:t>
            </a:r>
          </a:p>
          <a:p>
            <a:pPr>
              <a:buClr>
                <a:srgbClr val="00206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</a:t>
            </a:r>
            <a:r>
              <a:rPr lang="cs-CZ" b="1" u="sng" dirty="0" smtClean="0">
                <a:solidFill>
                  <a:srgbClr val="A0265A"/>
                </a:solidFill>
              </a:rPr>
              <a:t>Dobyl zpět Moravu</a:t>
            </a:r>
            <a:r>
              <a:rPr lang="cs-CZ" b="1" dirty="0" smtClean="0">
                <a:solidFill>
                  <a:srgbClr val="A0265A"/>
                </a:solidFill>
              </a:rPr>
              <a:t>, kterou v předchozím 	období ovládli Poláci</a:t>
            </a:r>
            <a:r>
              <a:rPr lang="cs-CZ" b="1" dirty="0">
                <a:solidFill>
                  <a:srgbClr val="A0265A"/>
                </a:solidFill>
              </a:rPr>
              <a:t> </a:t>
            </a:r>
            <a:r>
              <a:rPr lang="cs-CZ" b="1" dirty="0" smtClean="0">
                <a:solidFill>
                  <a:srgbClr val="A0265A"/>
                </a:solidFill>
              </a:rPr>
              <a:t>a svěřil ji do správy 	svému synu Břetislavovi.  </a:t>
            </a:r>
          </a:p>
          <a:p>
            <a:pPr>
              <a:buClr>
                <a:srgbClr val="00206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 Břetislavovou matkou a druhou ženou knížete 	Oldřicha byla podle pověsti </a:t>
            </a:r>
            <a:r>
              <a:rPr lang="cs-CZ" sz="2800" b="1" u="sng" dirty="0" smtClean="0">
                <a:solidFill>
                  <a:srgbClr val="D03879"/>
                </a:solidFill>
              </a:rPr>
              <a:t>selka Božena</a:t>
            </a:r>
            <a:r>
              <a:rPr lang="cs-CZ" sz="2800" b="1" dirty="0" smtClean="0">
                <a:solidFill>
                  <a:srgbClr val="D03879"/>
                </a:solidFill>
              </a:rPr>
              <a:t>, 	Břetislav pocházel z nelegitimního svazku. 	Pověst nalezneme např. v Dalimilově kronice.</a:t>
            </a:r>
          </a:p>
          <a:p>
            <a:pPr>
              <a:buNone/>
            </a:pPr>
            <a:endParaRPr lang="cs-CZ" b="1" dirty="0">
              <a:solidFill>
                <a:srgbClr val="D038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A0265A"/>
                </a:solidFill>
              </a:rPr>
              <a:t>František Ženíšek: Oldřich a Božena</a:t>
            </a:r>
            <a:br>
              <a:rPr lang="cs-CZ" sz="3600" b="1" dirty="0" smtClean="0">
                <a:solidFill>
                  <a:srgbClr val="A0265A"/>
                </a:solidFill>
              </a:rPr>
            </a:br>
            <a:r>
              <a:rPr lang="cs-CZ" sz="2800" dirty="0" smtClean="0">
                <a:solidFill>
                  <a:srgbClr val="A0265A"/>
                </a:solidFill>
              </a:rPr>
              <a:t>Romantické zobrazení pověsti z r. 1884</a:t>
            </a:r>
            <a:endParaRPr lang="cs-CZ" sz="3600" dirty="0">
              <a:solidFill>
                <a:srgbClr val="A0265A"/>
              </a:solidFill>
            </a:endParaRPr>
          </a:p>
        </p:txBody>
      </p:sp>
      <p:pic>
        <p:nvPicPr>
          <p:cNvPr id="1026" name="Picture 2" descr="C:\Documents and Settings\Doma\Dokumenty\Obrázky\Přemyslovci\800px-Ženíšek.Oldřich.a.Božena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56179" y="1600200"/>
            <a:ext cx="6831642" cy="4525963"/>
          </a:xfrm>
          <a:prstGeom prst="rect">
            <a:avLst/>
          </a:prstGeom>
          <a:noFill/>
          <a:ln w="28575">
            <a:solidFill>
              <a:srgbClr val="00CC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Kníže Oldřich si přiváží Boženu na Pražský hrad</a:t>
            </a: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Zobrazení z Dalimilovy kroniky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050" name="Picture 2" descr="C:\Documents and Settings\Doma\Dokumenty\Obrázky\Přemyslovci\Oldrich_a_Bozena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785926"/>
            <a:ext cx="5457825" cy="4048125"/>
          </a:xfrm>
          <a:prstGeom prst="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A0265A"/>
                </a:solidFill>
              </a:rPr>
              <a:t>Břetislav I.</a:t>
            </a:r>
            <a:endParaRPr lang="cs-CZ" sz="4000" b="1" u="sng" dirty="0">
              <a:solidFill>
                <a:srgbClr val="A0265A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143536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Český stát byl za jeho vlády silnou a 	respektovanou zemí.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</a:t>
            </a:r>
            <a:r>
              <a:rPr lang="cs-CZ" b="1" u="sng" dirty="0" smtClean="0">
                <a:solidFill>
                  <a:srgbClr val="A0265A"/>
                </a:solidFill>
              </a:rPr>
              <a:t>Vládl v Čechách a na Moravě</a:t>
            </a:r>
            <a:r>
              <a:rPr lang="cs-CZ" b="1" dirty="0" smtClean="0">
                <a:solidFill>
                  <a:srgbClr val="A0265A"/>
                </a:solidFill>
              </a:rPr>
              <a:t>, </a:t>
            </a:r>
            <a:r>
              <a:rPr lang="cs-CZ" b="1" u="sng" dirty="0" smtClean="0">
                <a:solidFill>
                  <a:srgbClr val="A0265A"/>
                </a:solidFill>
              </a:rPr>
              <a:t>dobyl část </a:t>
            </a:r>
            <a:r>
              <a:rPr lang="cs-CZ" b="1" dirty="0" smtClean="0">
                <a:solidFill>
                  <a:srgbClr val="A0265A"/>
                </a:solidFill>
              </a:rPr>
              <a:t>	</a:t>
            </a:r>
            <a:r>
              <a:rPr lang="cs-CZ" b="1" u="sng" dirty="0" smtClean="0">
                <a:solidFill>
                  <a:srgbClr val="A0265A"/>
                </a:solidFill>
              </a:rPr>
              <a:t>Slovenska</a:t>
            </a:r>
            <a:r>
              <a:rPr lang="cs-CZ" b="1" dirty="0" smtClean="0">
                <a:solidFill>
                  <a:srgbClr val="A0265A"/>
                </a:solidFill>
              </a:rPr>
              <a:t> až k řece Váhu. 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Podnikl </a:t>
            </a:r>
            <a:r>
              <a:rPr lang="cs-CZ" b="1" u="sng" dirty="0" smtClean="0">
                <a:solidFill>
                  <a:srgbClr val="A0265A"/>
                </a:solidFill>
              </a:rPr>
              <a:t>válečnou výpravu do Polska</a:t>
            </a:r>
            <a:r>
              <a:rPr lang="cs-CZ" b="1" dirty="0" smtClean="0">
                <a:solidFill>
                  <a:srgbClr val="A0265A"/>
                </a:solidFill>
              </a:rPr>
              <a:t>.			Pod záminkou šíření křesťanství získal 	bohatou kořist, mimo jiné v městě Hnězdně 	získal </a:t>
            </a:r>
            <a:r>
              <a:rPr lang="cs-CZ" b="1" u="sng" dirty="0" smtClean="0">
                <a:solidFill>
                  <a:srgbClr val="A0265A"/>
                </a:solidFill>
              </a:rPr>
              <a:t>ostatky svatého Vojtěcha</a:t>
            </a:r>
            <a:r>
              <a:rPr lang="cs-CZ" b="1" dirty="0" smtClean="0">
                <a:solidFill>
                  <a:srgbClr val="A0265A"/>
                </a:solidFill>
              </a:rPr>
              <a:t> a přivezl je 	do Prahy. 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A0265A"/>
                </a:solidFill>
              </a:rPr>
              <a:t> Nad Vojtěchovým hrobem v Hnězdně vyhlásil 	tzv. </a:t>
            </a:r>
            <a:r>
              <a:rPr lang="cs-CZ" b="1" u="sng" dirty="0" smtClean="0">
                <a:solidFill>
                  <a:srgbClr val="A0265A"/>
                </a:solidFill>
              </a:rPr>
              <a:t>Břetislavova </a:t>
            </a:r>
            <a:r>
              <a:rPr lang="cs-CZ" b="1" u="sng" dirty="0" err="1" smtClean="0">
                <a:solidFill>
                  <a:srgbClr val="A0265A"/>
                </a:solidFill>
              </a:rPr>
              <a:t>dekreta</a:t>
            </a:r>
            <a:r>
              <a:rPr lang="cs-CZ" b="1" dirty="0" smtClean="0">
                <a:solidFill>
                  <a:srgbClr val="A0265A"/>
                </a:solidFill>
              </a:rPr>
              <a:t>, zákony, které měly	v Čechách posílit křesťanství a definitivně  	potlačit pohanství. </a:t>
            </a:r>
            <a:endParaRPr lang="cs-CZ" b="1" dirty="0">
              <a:solidFill>
                <a:srgbClr val="A026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5786" y="785794"/>
            <a:ext cx="78581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A0265A"/>
                </a:solidFill>
              </a:rPr>
              <a:t> Podle pověsti unesl svoji budoucí </a:t>
            </a:r>
            <a:r>
              <a:rPr lang="cs-CZ" sz="2800" b="1" u="sng" dirty="0" smtClean="0">
                <a:solidFill>
                  <a:srgbClr val="A0265A"/>
                </a:solidFill>
              </a:rPr>
              <a:t>manželku Jitku  </a:t>
            </a:r>
            <a:r>
              <a:rPr lang="cs-CZ" sz="2800" b="1" dirty="0" smtClean="0">
                <a:solidFill>
                  <a:srgbClr val="A0265A"/>
                </a:solidFill>
              </a:rPr>
              <a:t>	z německého panovnického rodu </a:t>
            </a:r>
            <a:r>
              <a:rPr lang="cs-CZ" sz="2800" b="1" dirty="0" err="1" smtClean="0">
                <a:solidFill>
                  <a:srgbClr val="A0265A"/>
                </a:solidFill>
              </a:rPr>
              <a:t>Babenberků</a:t>
            </a:r>
            <a:r>
              <a:rPr lang="cs-CZ" sz="2800" b="1" dirty="0" smtClean="0">
                <a:solidFill>
                  <a:srgbClr val="A0265A"/>
                </a:solidFill>
              </a:rPr>
              <a:t> 	z kláštera v Rakousku a poté se s ní oženil.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A0265A"/>
                </a:solidFill>
              </a:rPr>
              <a:t> Za jeho vlády byla dobudována </a:t>
            </a:r>
            <a:r>
              <a:rPr lang="cs-CZ" sz="2800" b="1" u="sng" dirty="0" smtClean="0">
                <a:solidFill>
                  <a:srgbClr val="A0265A"/>
                </a:solidFill>
              </a:rPr>
              <a:t>hradská správa</a:t>
            </a:r>
            <a:r>
              <a:rPr lang="cs-CZ" sz="2800" b="1" dirty="0" smtClean="0">
                <a:solidFill>
                  <a:srgbClr val="A0265A"/>
                </a:solidFill>
              </a:rPr>
              <a:t>, 	zdokonalil se systém </a:t>
            </a:r>
            <a:r>
              <a:rPr lang="cs-CZ" sz="2800" b="1" u="sng" dirty="0" smtClean="0">
                <a:solidFill>
                  <a:srgbClr val="A0265A"/>
                </a:solidFill>
              </a:rPr>
              <a:t>výběru daní </a:t>
            </a:r>
            <a:r>
              <a:rPr lang="cs-CZ" sz="2800" b="1" dirty="0" smtClean="0">
                <a:solidFill>
                  <a:srgbClr val="A0265A"/>
                </a:solidFill>
              </a:rPr>
              <a:t>, 	odevzdávání dávek a plnění služeb.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A0265A"/>
                </a:solidFill>
              </a:rPr>
              <a:t> Pro své syny zavedl </a:t>
            </a:r>
            <a:r>
              <a:rPr lang="cs-CZ" sz="2800" b="1" u="sng" dirty="0" smtClean="0">
                <a:solidFill>
                  <a:srgbClr val="A0265A"/>
                </a:solidFill>
              </a:rPr>
              <a:t>stařešinské nástupnické </a:t>
            </a:r>
            <a:r>
              <a:rPr lang="cs-CZ" sz="2800" b="1" dirty="0" smtClean="0">
                <a:solidFill>
                  <a:srgbClr val="A0265A"/>
                </a:solidFill>
              </a:rPr>
              <a:t>	právo, které v pozdějších letech způsobilo 	četné spory o trůn, dokud se ve 13. století 	Přemyslovci nevrátili k primogenituře, právu 	prvorozeného. 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endParaRPr lang="cs-CZ" sz="2800" b="1" dirty="0" smtClean="0">
              <a:solidFill>
                <a:srgbClr val="A026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C00000"/>
                </a:solidFill>
              </a:rPr>
              <a:t>Břetislav se setkává s Jitkou</a:t>
            </a:r>
            <a:br>
              <a:rPr lang="cs-CZ" sz="3600" b="1" u="sng" dirty="0" smtClean="0">
                <a:solidFill>
                  <a:srgbClr val="C00000"/>
                </a:solidFill>
              </a:rPr>
            </a:br>
            <a:r>
              <a:rPr lang="cs-CZ" sz="2800" dirty="0" smtClean="0">
                <a:solidFill>
                  <a:srgbClr val="C00000"/>
                </a:solidFill>
              </a:rPr>
              <a:t>Zobrazení z Dalimilovy kroniky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Documents and Settings\Doma\Dokumenty\Obrázky\Přemyslovci\Bretislav_Jitka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28862" y="2067719"/>
            <a:ext cx="5029220" cy="402551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A0265A"/>
                </a:solidFill>
              </a:rPr>
              <a:t>Vratislav II.</a:t>
            </a:r>
            <a:endParaRPr lang="cs-CZ" sz="4000" b="1" u="sng" dirty="0">
              <a:solidFill>
                <a:srgbClr val="A0265A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 Druhý z Břetislavových synů, </a:t>
            </a:r>
            <a:r>
              <a:rPr lang="cs-CZ" sz="2800" b="1" u="sng" dirty="0" smtClean="0">
                <a:solidFill>
                  <a:srgbClr val="D03879"/>
                </a:solidFill>
              </a:rPr>
              <a:t>první český král</a:t>
            </a:r>
            <a:r>
              <a:rPr lang="cs-CZ" sz="2800" b="1" dirty="0" smtClean="0">
                <a:solidFill>
                  <a:srgbClr val="D03879"/>
                </a:solidFill>
              </a:rPr>
              <a:t>.</a:t>
            </a:r>
          </a:p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 V průběhu tzv. bojů o investituru mezi papežem a 	císařem se postavil na stranu mladého císaře 	Jindřicha IV.</a:t>
            </a:r>
          </a:p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 Za prokázané služby mu byl udělen 			</a:t>
            </a:r>
            <a:r>
              <a:rPr lang="cs-CZ" sz="2800" b="1" u="sng" dirty="0" smtClean="0">
                <a:solidFill>
                  <a:srgbClr val="D03879"/>
                </a:solidFill>
              </a:rPr>
              <a:t>roku 1085 osobní titul královský</a:t>
            </a:r>
            <a:r>
              <a:rPr lang="cs-CZ" sz="2800" b="1" dirty="0" smtClean="0">
                <a:solidFill>
                  <a:srgbClr val="D03879"/>
                </a:solidFill>
              </a:rPr>
              <a:t>.</a:t>
            </a:r>
            <a:endParaRPr lang="cs-CZ" sz="2800" b="1" dirty="0">
              <a:solidFill>
                <a:srgbClr val="D03879"/>
              </a:solidFill>
            </a:endParaRPr>
          </a:p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 Pro další období jsou charakteristické boje o trůn 	mezi jednotlivými větvemi Přemyslovců, 	provázené zasahováním ze strany svaté říše 	římské.</a:t>
            </a:r>
          </a:p>
          <a:p>
            <a:pPr>
              <a:buFont typeface="Wingdings" pitchFamily="2" charset="2"/>
              <a:buChar char="v"/>
            </a:pPr>
            <a:endParaRPr lang="cs-CZ" sz="2800" b="1" dirty="0">
              <a:solidFill>
                <a:srgbClr val="D038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oma\Dokumenty\Obrázky\Přemyslovci\373px-Vratislav_II[1].pn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42286" y="857233"/>
            <a:ext cx="2886771" cy="4643470"/>
          </a:xfrm>
          <a:prstGeom prst="rect">
            <a:avLst/>
          </a:prstGeom>
          <a:noFill/>
          <a:ln w="38100">
            <a:solidFill>
              <a:schemeClr val="bg2">
                <a:lumMod val="50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4572000" y="1071546"/>
            <a:ext cx="43558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C00000"/>
                </a:solidFill>
              </a:rPr>
              <a:t>Zobrazení Vratislava II.</a:t>
            </a:r>
          </a:p>
          <a:p>
            <a:r>
              <a:rPr lang="cs-CZ" sz="3200" b="1" dirty="0" smtClean="0">
                <a:solidFill>
                  <a:srgbClr val="C00000"/>
                </a:solidFill>
              </a:rPr>
              <a:t>v  rotundě svaté Kateřiny </a:t>
            </a:r>
          </a:p>
          <a:p>
            <a:r>
              <a:rPr lang="cs-CZ" sz="3200" b="1" dirty="0" smtClean="0">
                <a:solidFill>
                  <a:srgbClr val="C00000"/>
                </a:solidFill>
              </a:rPr>
              <a:t>ve Znojmě.</a:t>
            </a:r>
          </a:p>
          <a:p>
            <a:endParaRPr lang="cs-CZ" sz="3200" b="1" dirty="0" smtClean="0">
              <a:solidFill>
                <a:srgbClr val="C00000"/>
              </a:solidFill>
            </a:endParaRP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 románské rotundě se zachovaly fresky s vyobrazením přemyslovských knížat včetně  těch, které známe pouze z pověstí. 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339933"/>
                </a:solidFill>
              </a:rPr>
              <a:t>Soběslav I.</a:t>
            </a:r>
            <a:endParaRPr lang="cs-CZ" sz="4000" b="1" u="sng" dirty="0">
              <a:solidFill>
                <a:srgbClr val="3399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339933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C00000"/>
                </a:solidFill>
              </a:rPr>
              <a:t>K posílení státu došlo znovu až na počátku 12. 	století, kdy na trůn usedl kníže Soběslav I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</a:p>
          <a:p>
            <a:pPr>
              <a:buClr>
                <a:srgbClr val="339933"/>
              </a:buClr>
              <a:buFont typeface="Wingdings" pitchFamily="2" charset="2"/>
              <a:buChar char="v"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>
              <a:buClr>
                <a:srgbClr val="339933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C00000"/>
                </a:solidFill>
              </a:rPr>
              <a:t>V roce </a:t>
            </a:r>
            <a:r>
              <a:rPr lang="cs-CZ" sz="2800" b="1" u="sng" dirty="0" smtClean="0">
                <a:solidFill>
                  <a:srgbClr val="C00000"/>
                </a:solidFill>
              </a:rPr>
              <a:t>1126 porazil v bitvě u Chlumce v Orlických </a:t>
            </a:r>
            <a:r>
              <a:rPr lang="cs-CZ" sz="2800" b="1" dirty="0" smtClean="0">
                <a:solidFill>
                  <a:srgbClr val="C00000"/>
                </a:solidFill>
              </a:rPr>
              <a:t>	</a:t>
            </a:r>
            <a:r>
              <a:rPr lang="cs-CZ" sz="2800" b="1" u="sng" dirty="0" smtClean="0">
                <a:solidFill>
                  <a:srgbClr val="C00000"/>
                </a:solidFill>
              </a:rPr>
              <a:t>horách německého krále Lothara</a:t>
            </a:r>
            <a:r>
              <a:rPr lang="cs-CZ" sz="2800" b="1" dirty="0" smtClean="0">
                <a:solidFill>
                  <a:srgbClr val="C00000"/>
                </a:solidFill>
              </a:rPr>
              <a:t>, který chtěl 	na trůn dosadit jiného Přemyslovce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</a:p>
          <a:p>
            <a:pPr>
              <a:buClr>
                <a:srgbClr val="339933"/>
              </a:buClr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>
              <a:buClr>
                <a:srgbClr val="339933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C00000"/>
                </a:solidFill>
              </a:rPr>
              <a:t>Soběslav </a:t>
            </a:r>
            <a:r>
              <a:rPr lang="cs-CZ" sz="2800" b="1" u="sng" dirty="0" smtClean="0">
                <a:solidFill>
                  <a:srgbClr val="C00000"/>
                </a:solidFill>
              </a:rPr>
              <a:t>přestavěl Pražský hrad</a:t>
            </a:r>
            <a:r>
              <a:rPr lang="cs-CZ" sz="2800" b="1" dirty="0" smtClean="0">
                <a:solidFill>
                  <a:srgbClr val="C00000"/>
                </a:solidFill>
              </a:rPr>
              <a:t> na pevné 	kamenné sídlo v románském slohu s výstavným 	knížecím palácem. 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  <a:latin typeface="+mn-lt"/>
              </a:rPr>
              <a:t>Kníže Soběslav I.</a:t>
            </a:r>
            <a:endParaRPr lang="cs-CZ" sz="4000" b="1" u="sng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6148" name="Picture 4" descr="C:\Documents and Settings\Doma\Dokumenty\Obrázky\Přemyslovci\Soběslav_I.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643174" y="1785926"/>
            <a:ext cx="4071966" cy="411038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r>
              <a:rPr lang="cs-CZ" sz="3600" b="1" dirty="0" smtClean="0">
                <a:solidFill>
                  <a:srgbClr val="C00000"/>
                </a:solidFill>
              </a:rPr>
              <a:t>Vítězství Soběslava I. u Chlumce </a:t>
            </a:r>
            <a:br>
              <a:rPr lang="cs-CZ" sz="3600" b="1" dirty="0" smtClean="0">
                <a:solidFill>
                  <a:srgbClr val="C00000"/>
                </a:solidFill>
              </a:rPr>
            </a:br>
            <a:r>
              <a:rPr lang="cs-CZ" sz="3600" b="1" dirty="0" smtClean="0">
                <a:solidFill>
                  <a:srgbClr val="C00000"/>
                </a:solidFill>
              </a:rPr>
              <a:t>v Krušných horách</a:t>
            </a:r>
            <a:br>
              <a:rPr lang="cs-CZ" sz="3600" b="1" dirty="0" smtClean="0">
                <a:solidFill>
                  <a:srgbClr val="C00000"/>
                </a:solidFill>
              </a:rPr>
            </a:b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100" dirty="0" smtClean="0">
                <a:solidFill>
                  <a:srgbClr val="C00000"/>
                </a:solidFill>
              </a:rPr>
              <a:t>18. února 1126</a:t>
            </a:r>
            <a:endParaRPr lang="cs-CZ" sz="3100" dirty="0">
              <a:solidFill>
                <a:srgbClr val="C00000"/>
              </a:solidFill>
            </a:endParaRPr>
          </a:p>
        </p:txBody>
      </p:sp>
      <p:pic>
        <p:nvPicPr>
          <p:cNvPr id="7172" name="Picture 4" descr="C:\Documents and Settings\Doma\Dokumenty\Obrázky\Přemyslovci\Adolf_Liebscher_-_Vítězství_Soběslava_I._u_Chlumce_18._února_1126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928802"/>
            <a:ext cx="6709539" cy="437194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A0265A"/>
                </a:solidFill>
              </a:rPr>
              <a:t>Vladislav II.</a:t>
            </a:r>
            <a:endParaRPr lang="cs-CZ" sz="4000" b="1" u="sng" dirty="0">
              <a:solidFill>
                <a:srgbClr val="A0265A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Nástupce Soběslava I. rovněž čelil domácím útokům	proti své vládě.</a:t>
            </a:r>
          </a:p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Roku 1147 se </a:t>
            </a:r>
            <a:r>
              <a:rPr lang="cs-CZ" sz="2800" b="1" u="sng" dirty="0" smtClean="0">
                <a:solidFill>
                  <a:srgbClr val="D03879"/>
                </a:solidFill>
              </a:rPr>
              <a:t>zúčastnil křížové výpravy </a:t>
            </a:r>
            <a:r>
              <a:rPr lang="cs-CZ" sz="2800" b="1" dirty="0" smtClean="0">
                <a:solidFill>
                  <a:srgbClr val="D03879"/>
                </a:solidFill>
              </a:rPr>
              <a:t>do Svaté země 	a zařadil se tak mezi přední evropské panovníky 	a rytíře.</a:t>
            </a:r>
          </a:p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Využil stejně jako Vratislav II. spory mezi císařem a 	papežem  a pomohl císaři Fridrichu Barbarossovi 	při dobývání Milána. Za to mu byl 			</a:t>
            </a:r>
            <a:r>
              <a:rPr lang="cs-CZ" sz="2800" b="1" u="sng" dirty="0" smtClean="0">
                <a:solidFill>
                  <a:srgbClr val="D03879"/>
                </a:solidFill>
              </a:rPr>
              <a:t>roku 1158 udělen osobní titul královský. </a:t>
            </a:r>
          </a:p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D03879"/>
                </a:solidFill>
              </a:rPr>
              <a:t>Podle jeho druhé manželky Judity byl nazván první 	kamenný most přes Vltavu.</a:t>
            </a:r>
          </a:p>
          <a:p>
            <a:pPr>
              <a:buFont typeface="Wingdings" pitchFamily="2" charset="2"/>
              <a:buChar char="v"/>
            </a:pPr>
            <a:endParaRPr lang="cs-CZ" sz="2800" b="1" u="sng" dirty="0">
              <a:solidFill>
                <a:srgbClr val="D038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2143140"/>
          </a:xfrm>
        </p:spPr>
        <p:txBody>
          <a:bodyPr>
            <a:noAutofit/>
          </a:bodyPr>
          <a:lstStyle/>
          <a:p>
            <a:r>
              <a:rPr lang="cs-CZ" sz="2800" b="1" u="sng" dirty="0" smtClean="0">
                <a:solidFill>
                  <a:srgbClr val="C00000"/>
                </a:solidFill>
              </a:rPr>
              <a:t>Čechové překračují řeku </a:t>
            </a:r>
            <a:r>
              <a:rPr lang="cs-CZ" sz="2800" b="1" u="sng" dirty="0" err="1" smtClean="0">
                <a:solidFill>
                  <a:srgbClr val="C00000"/>
                </a:solidFill>
              </a:rPr>
              <a:t>Addu</a:t>
            </a:r>
            <a:r>
              <a:rPr lang="cs-CZ" sz="2800" b="1" u="sng" dirty="0" smtClean="0">
                <a:solidFill>
                  <a:srgbClr val="C00000"/>
                </a:solidFill>
              </a:rPr>
              <a:t> roku 1158. </a:t>
            </a:r>
            <a:r>
              <a:rPr lang="cs-CZ" sz="2400" b="1" u="sng" dirty="0" smtClean="0">
                <a:solidFill>
                  <a:srgbClr val="C00000"/>
                </a:solidFill>
              </a:rPr>
              <a:t/>
            </a:r>
            <a:br>
              <a:rPr lang="cs-CZ" sz="2400" b="1" u="sng" dirty="0" smtClean="0">
                <a:solidFill>
                  <a:srgbClr val="C00000"/>
                </a:solidFill>
              </a:rPr>
            </a:br>
            <a:r>
              <a:rPr lang="cs-CZ" sz="2400" dirty="0" smtClean="0">
                <a:solidFill>
                  <a:srgbClr val="C00000"/>
                </a:solidFill>
              </a:rPr>
              <a:t>Císař Bedřich Barbarossa vyzval všechny přátele, aby mu pomohli pokořit  město Milán. Vladislav mu přivedl 10.000 bojovníků.</a:t>
            </a:r>
            <a:br>
              <a:rPr lang="cs-CZ" sz="2400" dirty="0" smtClean="0">
                <a:solidFill>
                  <a:srgbClr val="C00000"/>
                </a:solidFill>
              </a:rPr>
            </a:b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Documents and Settings\Doma\Dokumenty\Obrázky\Přemyslovci\Adda1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285992"/>
            <a:ext cx="6453627" cy="4235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C00000"/>
                </a:solidFill>
              </a:rPr>
              <a:t>Citováno  pod licencí </a:t>
            </a:r>
            <a:r>
              <a:rPr lang="cs-CZ" u="sng" dirty="0" err="1" smtClean="0">
                <a:solidFill>
                  <a:srgbClr val="C00000"/>
                </a:solidFill>
              </a:rPr>
              <a:t>Creative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</a:rPr>
              <a:t>Commons</a:t>
            </a:r>
            <a:r>
              <a:rPr lang="cs-CZ" u="sng" dirty="0" smtClean="0">
                <a:solidFill>
                  <a:srgbClr val="C00000"/>
                </a:solidFill>
              </a:rPr>
              <a:t>  4. 12. 2012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sz="1400" dirty="0" smtClean="0"/>
          </a:p>
          <a:p>
            <a:r>
              <a:rPr lang="cs-CZ" sz="1400" dirty="0" smtClean="0">
                <a:solidFill>
                  <a:srgbClr val="C00000"/>
                </a:solidFill>
              </a:rPr>
              <a:t>Snímek 5: </a:t>
            </a:r>
            <a:r>
              <a:rPr lang="cs-CZ" sz="1400" dirty="0" err="1" smtClean="0">
                <a:solidFill>
                  <a:srgbClr val="C00000"/>
                </a:solidFill>
              </a:rPr>
              <a:t>Dosiero</a:t>
            </a:r>
            <a:r>
              <a:rPr lang="cs-CZ" sz="1400" smtClean="0">
                <a:solidFill>
                  <a:srgbClr val="C00000"/>
                </a:solidFill>
              </a:rPr>
              <a:t>. F</a:t>
            </a:r>
            <a:r>
              <a:rPr lang="cs-CZ" sz="1400" dirty="0" smtClean="0">
                <a:solidFill>
                  <a:srgbClr val="C00000"/>
                </a:solidFill>
              </a:rPr>
              <a:t>. Ženíšek, Oldřich a Božena 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http://upload.wikimedia.org/wikipedia/commons/thumb/5/53/%C5%BDen%C3%AD%C5%A1ek.Old%C5%99ich.a.Bo%C5%BEena.jpg/800px-%</a:t>
            </a:r>
            <a:r>
              <a:rPr lang="cs-CZ" sz="1400" u="sng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C5%BDen%C3%AD%C5%A1ek.Old%C5%99ich.a.Bo%C5%BEena.jpg</a:t>
            </a:r>
            <a:endParaRPr lang="cs-CZ" sz="1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rgbClr val="C00000"/>
                </a:solidFill>
              </a:rPr>
              <a:t>Snímek 6: Oldřich a Božena </a:t>
            </a:r>
          </a:p>
          <a:p>
            <a:pPr>
              <a:buNone/>
            </a:pPr>
            <a:r>
              <a:rPr lang="cs-CZ" sz="1400" dirty="0" smtClean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http://upload.wikimedia.org/wikipedia/commons/4/47/Oldrich_a_Bozena.jpg</a:t>
            </a:r>
            <a:endParaRPr lang="cs-CZ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rgbClr val="C00000"/>
                </a:solidFill>
              </a:rPr>
              <a:t>Snímek 9:  Břetislav se setkává s Jitkou</a:t>
            </a:r>
          </a:p>
          <a:p>
            <a:pPr>
              <a:buNone/>
            </a:pPr>
            <a:r>
              <a:rPr lang="cs-CZ" sz="1400" dirty="0" smtClean="0">
                <a:solidFill>
                  <a:srgbClr val="C00000"/>
                </a:solidFill>
              </a:rPr>
              <a:t>	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http://upload.wikimedia.org/wikipedia/commons/f/f6/Bretislav_Jitka.jpg</a:t>
            </a:r>
            <a:endParaRPr lang="cs-CZ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rgbClr val="C00000"/>
                </a:solidFill>
              </a:rPr>
              <a:t>Snímek 11: Kníže Vratislav II.</a:t>
            </a:r>
          </a:p>
          <a:p>
            <a:pPr>
              <a:buNone/>
            </a:pP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http://upload.wikimedia.org/wikipedia/commons/thumb/3/3c/Vratislav_II.PNG/373px-Vratislav_II.PNG</a:t>
            </a:r>
            <a:endParaRPr lang="cs-CZ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rgbClr val="C00000"/>
                </a:solidFill>
              </a:rPr>
              <a:t>Snímek 13: Soběslav I.</a:t>
            </a:r>
          </a:p>
          <a:p>
            <a:pPr>
              <a:buNone/>
            </a:pP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http://upload.wikimedia.org/wikipedia/commons/1/1c/Sob%C4%9Bslav_I..jpg</a:t>
            </a:r>
            <a:endParaRPr lang="cs-CZ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rgbClr val="C00000"/>
                </a:solidFill>
              </a:rPr>
              <a:t>Snímek 14. Adolf </a:t>
            </a:r>
            <a:r>
              <a:rPr lang="cs-CZ" sz="1400" dirty="0" err="1" smtClean="0">
                <a:solidFill>
                  <a:srgbClr val="C00000"/>
                </a:solidFill>
              </a:rPr>
              <a:t>Liebscher</a:t>
            </a:r>
            <a:r>
              <a:rPr lang="cs-CZ" sz="1400" dirty="0" smtClean="0">
                <a:solidFill>
                  <a:srgbClr val="C00000"/>
                </a:solidFill>
              </a:rPr>
              <a:t>,  Vítězství Soběslava I. u Chlumce 18. února 1126</a:t>
            </a:r>
          </a:p>
          <a:p>
            <a:pPr>
              <a:buNone/>
            </a:pP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	http://upload.wikimedia.org/wikipedia/commons/1/15/Adolf_Liebscher_-_V%C3%ADt%C4%9Bzstv%C3%AD_Sob%C4%9Bslava_I._u_Chlumce_18._%C3%BAnora_1126.jpg</a:t>
            </a:r>
          </a:p>
          <a:p>
            <a:r>
              <a:rPr lang="cs-CZ" sz="1400" dirty="0" smtClean="0">
                <a:solidFill>
                  <a:srgbClr val="C00000"/>
                </a:solidFill>
              </a:rPr>
              <a:t>Snímek 15: Josef </a:t>
            </a:r>
            <a:r>
              <a:rPr lang="cs-CZ" sz="1400" dirty="0" err="1" smtClean="0">
                <a:solidFill>
                  <a:srgbClr val="C00000"/>
                </a:solidFill>
              </a:rPr>
              <a:t>Mathauser</a:t>
            </a:r>
            <a:r>
              <a:rPr lang="cs-CZ" sz="1400" dirty="0" smtClean="0">
                <a:solidFill>
                  <a:srgbClr val="C00000"/>
                </a:solidFill>
              </a:rPr>
              <a:t> , Čechové překračují řeku </a:t>
            </a:r>
            <a:r>
              <a:rPr lang="cs-CZ" sz="1400" dirty="0" err="1" smtClean="0">
                <a:solidFill>
                  <a:srgbClr val="C00000"/>
                </a:solidFill>
              </a:rPr>
              <a:t>Addu</a:t>
            </a:r>
            <a:r>
              <a:rPr lang="cs-CZ" sz="1400" dirty="0" smtClean="0">
                <a:solidFill>
                  <a:srgbClr val="C00000"/>
                </a:solidFill>
              </a:rPr>
              <a:t> roku 1158</a:t>
            </a:r>
          </a:p>
          <a:p>
            <a:pPr>
              <a:buNone/>
            </a:pPr>
            <a:r>
              <a:rPr lang="cs-CZ" sz="1400" dirty="0" smtClean="0">
                <a:solidFill>
                  <a:srgbClr val="C00000"/>
                </a:solidFill>
              </a:rPr>
              <a:t>	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http://upload.wikimedia.org/wikipedia/commons/7/78/Adda1.jpg</a:t>
            </a:r>
          </a:p>
          <a:p>
            <a:pPr>
              <a:buNone/>
            </a:pPr>
            <a:endParaRPr lang="cs-CZ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14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1400" dirty="0" smtClean="0"/>
              <a:t>	</a:t>
            </a:r>
            <a:endParaRPr lang="cs-CZ" sz="1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  <a:endParaRPr lang="cs-CZ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2">
      <a:dk1>
        <a:sysClr val="windowText" lastClr="000000"/>
      </a:dk1>
      <a:lt1>
        <a:sysClr val="window" lastClr="FFFFFF"/>
      </a:lt1>
      <a:dk2>
        <a:srgbClr val="575F6D"/>
      </a:dk2>
      <a:lt2>
        <a:srgbClr val="FFED73"/>
      </a:lt2>
      <a:accent1>
        <a:srgbClr val="FE8637"/>
      </a:accent1>
      <a:accent2>
        <a:srgbClr val="7598D9"/>
      </a:accent2>
      <a:accent3>
        <a:srgbClr val="B32C16"/>
      </a:accent3>
      <a:accent4>
        <a:srgbClr val="FFF7C7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211</Words>
  <Application>Microsoft Office PowerPoint</Application>
  <PresentationFormat>Předvádění na obrazovce (4:3)</PresentationFormat>
  <Paragraphs>82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Český stát v 11. a 12. století První přemyslovští králové </vt:lpstr>
      <vt:lpstr>Období sporů o trůn</vt:lpstr>
      <vt:lpstr>Kníže Oldřich </vt:lpstr>
      <vt:lpstr>František Ženíšek: Oldřich a Božena Romantické zobrazení pověsti z r. 1884</vt:lpstr>
      <vt:lpstr>Kníže Oldřich si přiváží Boženu na Pražský hrad Zobrazení z Dalimilovy kroniky</vt:lpstr>
      <vt:lpstr>Břetislav I.</vt:lpstr>
      <vt:lpstr>Snímek 8</vt:lpstr>
      <vt:lpstr>Břetislav se setkává s Jitkou Zobrazení z Dalimilovy kroniky</vt:lpstr>
      <vt:lpstr>Vratislav II.</vt:lpstr>
      <vt:lpstr>Snímek 11</vt:lpstr>
      <vt:lpstr>Soběslav I.</vt:lpstr>
      <vt:lpstr>Kníže Soběslav I.</vt:lpstr>
      <vt:lpstr> Vítězství Soběslava I. u Chlumce  v Krušných horách  18. února 1126</vt:lpstr>
      <vt:lpstr>Vladislav II.</vt:lpstr>
      <vt:lpstr>Čechové překračují řeku Addu roku 1158.  Císař Bedřich Barbarossa vyzval všechny přátele, aby mu pomohli pokořit  město Milán. Vladislav mu přivedl 10.000 bojovníků. </vt:lpstr>
      <vt:lpstr>Citováno  pod licencí Creative Commons  4. 12. 2012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Domov</dc:creator>
  <cp:lastModifiedBy>Domov</cp:lastModifiedBy>
  <cp:revision>33</cp:revision>
  <dcterms:created xsi:type="dcterms:W3CDTF">2012-11-29T20:01:13Z</dcterms:created>
  <dcterms:modified xsi:type="dcterms:W3CDTF">2013-03-24T21:23:34Z</dcterms:modified>
</cp:coreProperties>
</file>