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7" r:id="rId2"/>
    <p:sldId id="256" r:id="rId3"/>
    <p:sldId id="258" r:id="rId4"/>
    <p:sldId id="259" r:id="rId5"/>
    <p:sldId id="264" r:id="rId6"/>
    <p:sldId id="265" r:id="rId7"/>
    <p:sldId id="262" r:id="rId8"/>
    <p:sldId id="263" r:id="rId9"/>
    <p:sldId id="261" r:id="rId10"/>
    <p:sldId id="266" r:id="rId11"/>
    <p:sldId id="267" r:id="rId12"/>
    <p:sldId id="268" r:id="rId13"/>
    <p:sldId id="26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A9A8B"/>
    <a:srgbClr val="2A59EE"/>
    <a:srgbClr val="005426"/>
    <a:srgbClr val="EA1808"/>
    <a:srgbClr val="178722"/>
    <a:srgbClr val="F7FDB9"/>
    <a:srgbClr val="B13B1B"/>
    <a:srgbClr val="F02B0A"/>
    <a:srgbClr val="23B50B"/>
    <a:srgbClr val="32C84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BE009B1-13BE-4AA0-86C0-99FF6B7A5724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8FA98EC-A716-4009-9257-F63E8571AC3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FA98EC-A716-4009-9257-F63E8571AC35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1BA5E3-7F79-4CDB-9AC3-836C51678B18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4906FA-D89F-4D92-BBD1-0A798D7F84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1BA5E3-7F79-4CDB-9AC3-836C51678B18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4906FA-D89F-4D92-BBD1-0A798D7F84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1BA5E3-7F79-4CDB-9AC3-836C51678B18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4906FA-D89F-4D92-BBD1-0A798D7F84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1BA5E3-7F79-4CDB-9AC3-836C51678B18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4906FA-D89F-4D92-BBD1-0A798D7F84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1BA5E3-7F79-4CDB-9AC3-836C51678B18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4906FA-D89F-4D92-BBD1-0A798D7F84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1BA5E3-7F79-4CDB-9AC3-836C51678B18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4906FA-D89F-4D92-BBD1-0A798D7F84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1BA5E3-7F79-4CDB-9AC3-836C51678B18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4906FA-D89F-4D92-BBD1-0A798D7F84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1BA5E3-7F79-4CDB-9AC3-836C51678B18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4906FA-D89F-4D92-BBD1-0A798D7F84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1BA5E3-7F79-4CDB-9AC3-836C51678B18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4906FA-D89F-4D92-BBD1-0A798D7F84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1BA5E3-7F79-4CDB-9AC3-836C51678B18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4906FA-D89F-4D92-BBD1-0A798D7F84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1BA5E3-7F79-4CDB-9AC3-836C51678B18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4906FA-D89F-4D92-BBD1-0A798D7F84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ED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1BA5E3-7F79-4CDB-9AC3-836C51678B18}" type="datetimeFigureOut">
              <a:rPr lang="cs-CZ" smtClean="0"/>
              <a:pPr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4906FA-D89F-4D92-BBD1-0A798D7F844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kostelni-lhota.cz/admin/soubory/aktuality/541_aktuality.jpg" TargetMode="External"/><Relationship Id="rId2" Type="http://schemas.openxmlformats.org/officeDocument/2006/relationships/hyperlink" Target="http://upload.wikimedia.org/wikipedia/commons/1/10/Brockhaus_and_Efron_Encyclopedic_Dictionary_b35_155-3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skokan.kvalitne.cz/ZSO/PodobaOsidleni/PfaffenschagRekonstrukceZmens.jpg" TargetMode="External"/><Relationship Id="rId4" Type="http://schemas.openxmlformats.org/officeDocument/2006/relationships/hyperlink" Target="http://skokan.kvalitne.cz/ZSO/NemeckaKolonizace/OkrouhliceRannyStred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95288" y="1484313"/>
            <a:ext cx="8229600" cy="4568825"/>
          </a:xfrm>
        </p:spPr>
        <p:txBody>
          <a:bodyPr/>
          <a:lstStyle/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2000" dirty="0" smtClean="0">
              <a:solidFill>
                <a:srgbClr val="1A9A8B"/>
              </a:solidFill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rgbClr val="1A9A8B"/>
                </a:solidFill>
              </a:rPr>
              <a:t>Název školy:</a:t>
            </a:r>
            <a:r>
              <a:rPr lang="cs-CZ" sz="2000" dirty="0" smtClean="0">
                <a:solidFill>
                  <a:srgbClr val="1A9A8B"/>
                </a:solidFill>
              </a:rPr>
              <a:t>	</a:t>
            </a:r>
            <a:r>
              <a:rPr lang="cs-CZ" sz="1600" dirty="0" smtClean="0">
                <a:solidFill>
                  <a:srgbClr val="1A9A8B"/>
                </a:solidFill>
              </a:rPr>
              <a:t>Základní škola Městec Králové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rgbClr val="1A9A8B"/>
              </a:solidFill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rgbClr val="1A9A8B"/>
                </a:solidFill>
              </a:rPr>
              <a:t>Autor:</a:t>
            </a:r>
            <a:r>
              <a:rPr lang="cs-CZ" sz="2000" dirty="0" smtClean="0">
                <a:solidFill>
                  <a:srgbClr val="1A9A8B"/>
                </a:solidFill>
              </a:rPr>
              <a:t>	</a:t>
            </a:r>
            <a:r>
              <a:rPr lang="cs-CZ" sz="1600" dirty="0" smtClean="0">
                <a:solidFill>
                  <a:srgbClr val="1A9A8B"/>
                </a:solidFill>
              </a:rPr>
              <a:t>Mgr. Hana Míčová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rgbClr val="1A9A8B"/>
              </a:solidFill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rgbClr val="1A9A8B"/>
                </a:solidFill>
              </a:rPr>
              <a:t>Název:</a:t>
            </a:r>
            <a:r>
              <a:rPr lang="cs-CZ" sz="2000" dirty="0" smtClean="0">
                <a:solidFill>
                  <a:srgbClr val="1A9A8B"/>
                </a:solidFill>
              </a:rPr>
              <a:t>	</a:t>
            </a:r>
            <a:r>
              <a:rPr lang="cs-CZ" sz="1600" dirty="0" smtClean="0">
                <a:solidFill>
                  <a:srgbClr val="1A9A8B"/>
                </a:solidFill>
              </a:rPr>
              <a:t>VY_32_INOVACE_10_D</a:t>
            </a:r>
            <a:r>
              <a:rPr lang="cs-CZ" sz="1600" dirty="0" smtClean="0">
                <a:solidFill>
                  <a:srgbClr val="1A9A8B"/>
                </a:solidFill>
                <a:latin typeface="Arial" charset="0"/>
              </a:rPr>
              <a:t>7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rgbClr val="1A9A8B"/>
              </a:solidFill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rgbClr val="1A9A8B"/>
                </a:solidFill>
              </a:rPr>
              <a:t>Číslo projektu:</a:t>
            </a:r>
            <a:r>
              <a:rPr lang="cs-CZ" sz="2000" dirty="0" smtClean="0">
                <a:solidFill>
                  <a:srgbClr val="1A9A8B"/>
                </a:solidFill>
              </a:rPr>
              <a:t>	</a:t>
            </a:r>
            <a:r>
              <a:rPr lang="cs-CZ" sz="1600" dirty="0" smtClean="0">
                <a:solidFill>
                  <a:srgbClr val="1A9A8B"/>
                </a:solidFill>
              </a:rPr>
              <a:t>CZ.1.07/1.4.00/21.2313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rgbClr val="1A9A8B"/>
              </a:solidFill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rgbClr val="1A9A8B"/>
                </a:solidFill>
              </a:rPr>
              <a:t>Téma:	Venkované v období kolonizace</a:t>
            </a:r>
            <a:endParaRPr lang="cs-CZ" sz="1600" dirty="0" smtClean="0">
              <a:solidFill>
                <a:srgbClr val="1A9A8B"/>
              </a:solidFill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rgbClr val="1A9A8B"/>
              </a:solidFill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rgbClr val="1A9A8B"/>
                </a:solidFill>
              </a:rPr>
              <a:t>Anotace:	</a:t>
            </a:r>
            <a:r>
              <a:rPr lang="cs-CZ" sz="1600" dirty="0" smtClean="0">
                <a:solidFill>
                  <a:srgbClr val="1A9A8B"/>
                </a:solidFill>
              </a:rPr>
              <a:t> Výkladová prezentace</a:t>
            </a:r>
            <a:endParaRPr lang="cs-CZ" sz="1600" b="1" dirty="0" smtClean="0">
              <a:solidFill>
                <a:srgbClr val="1A9A8B"/>
              </a:solidFill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2000" dirty="0" smtClean="0">
              <a:solidFill>
                <a:srgbClr val="1A9A8B"/>
              </a:solidFill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rgbClr val="1A9A8B"/>
                </a:solidFill>
              </a:rPr>
              <a:t>Datum:</a:t>
            </a:r>
            <a:r>
              <a:rPr lang="cs-CZ" sz="2000" dirty="0" smtClean="0">
                <a:solidFill>
                  <a:srgbClr val="1A9A8B"/>
                </a:solidFill>
              </a:rPr>
              <a:t>	</a:t>
            </a:r>
            <a:r>
              <a:rPr lang="cs-CZ" sz="1600" dirty="0" smtClean="0">
                <a:solidFill>
                  <a:srgbClr val="1A9A8B"/>
                </a:solidFill>
              </a:rPr>
              <a:t>8.1. 2013</a:t>
            </a:r>
          </a:p>
        </p:txBody>
      </p:sp>
      <p:pic>
        <p:nvPicPr>
          <p:cNvPr id="14338" name="Picture 4"/>
          <p:cNvPicPr>
            <a:picLocks noGrp="1" noChangeAspect="1" noChangeArrowheads="1"/>
          </p:cNvPicPr>
          <p:nvPr>
            <p:ph type="title" idx="4294967295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650" y="274638"/>
            <a:ext cx="7489825" cy="1143000"/>
          </a:xfrm>
        </p:spPr>
      </p:pic>
      <p:sp>
        <p:nvSpPr>
          <p:cNvPr id="14339" name="Zástupný symbol pro číslo snímku 3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44F4C02-0B0B-4FC8-BB05-73616F78B22C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85786" y="857232"/>
            <a:ext cx="7772400" cy="1470025"/>
          </a:xfrm>
        </p:spPr>
        <p:txBody>
          <a:bodyPr/>
          <a:lstStyle/>
          <a:p>
            <a:r>
              <a:rPr lang="cs-CZ" b="1" u="sng" dirty="0" smtClean="0">
                <a:solidFill>
                  <a:srgbClr val="005426"/>
                </a:solidFill>
              </a:rPr>
              <a:t>Venkované v období kolonizace</a:t>
            </a:r>
            <a:endParaRPr lang="cs-CZ" b="1" u="sng" dirty="0">
              <a:solidFill>
                <a:srgbClr val="005426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>
                <a:solidFill>
                  <a:srgbClr val="1A9A8B"/>
                </a:solidFill>
              </a:rPr>
              <a:t>Proměny v osídlení venkova v českých zemích 	ve 12. a 13. století</a:t>
            </a:r>
            <a:endParaRPr lang="cs-CZ" sz="2400" b="1" dirty="0">
              <a:solidFill>
                <a:srgbClr val="1A9A8B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EA1808"/>
                </a:solidFill>
              </a:rPr>
              <a:t>Kolonizace</a:t>
            </a:r>
            <a:endParaRPr lang="cs-CZ" b="1" u="sng" dirty="0">
              <a:solidFill>
                <a:srgbClr val="EA1808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72518" cy="4525963"/>
          </a:xfrm>
          <a:ln>
            <a:solidFill>
              <a:srgbClr val="EA1808"/>
            </a:solidFill>
          </a:ln>
        </p:spPr>
        <p:txBody>
          <a:bodyPr>
            <a:normAutofit/>
          </a:bodyPr>
          <a:lstStyle/>
          <a:p>
            <a:pPr>
              <a:buClr>
                <a:srgbClr val="66FF33"/>
              </a:buClr>
              <a:buFont typeface="Wingdings" pitchFamily="2" charset="2"/>
              <a:buChar char="v"/>
            </a:pPr>
            <a:r>
              <a:rPr lang="cs-CZ" b="1" dirty="0" smtClean="0">
                <a:solidFill>
                  <a:srgbClr val="23B50B"/>
                </a:solidFill>
              </a:rPr>
              <a:t>Důvodem byl rychlý růst počtu obyvatel v této době.</a:t>
            </a:r>
          </a:p>
          <a:p>
            <a:pPr>
              <a:buClr>
                <a:srgbClr val="66FF33"/>
              </a:buClr>
              <a:buFont typeface="Wingdings" pitchFamily="2" charset="2"/>
              <a:buChar char="v"/>
            </a:pPr>
            <a:r>
              <a:rPr lang="cs-CZ" b="1" dirty="0" smtClean="0">
                <a:solidFill>
                  <a:srgbClr val="23B50B"/>
                </a:solidFill>
              </a:rPr>
              <a:t>Starší vsi se rozrůstaly nebo byly stěhovány na lepší, výhodnější </a:t>
            </a:r>
            <a:r>
              <a:rPr lang="cs-CZ" b="1" dirty="0" smtClean="0">
                <a:solidFill>
                  <a:srgbClr val="23B50B"/>
                </a:solidFill>
              </a:rPr>
              <a:t>místa.</a:t>
            </a:r>
            <a:endParaRPr lang="cs-CZ" b="1" dirty="0" smtClean="0">
              <a:solidFill>
                <a:srgbClr val="23B50B"/>
              </a:solidFill>
            </a:endParaRPr>
          </a:p>
          <a:p>
            <a:pPr>
              <a:buClr>
                <a:srgbClr val="66FF33"/>
              </a:buClr>
              <a:buFont typeface="Wingdings" pitchFamily="2" charset="2"/>
              <a:buChar char="v"/>
            </a:pPr>
            <a:r>
              <a:rPr lang="cs-CZ" b="1" dirty="0" smtClean="0">
                <a:solidFill>
                  <a:srgbClr val="23B50B"/>
                </a:solidFill>
              </a:rPr>
              <a:t>Název pro změny v osídlení ve 12. – 13. </a:t>
            </a:r>
            <a:r>
              <a:rPr lang="cs-CZ" b="1" dirty="0" smtClean="0">
                <a:solidFill>
                  <a:srgbClr val="23B50B"/>
                </a:solidFill>
              </a:rPr>
              <a:t>století.</a:t>
            </a:r>
            <a:endParaRPr lang="cs-CZ" b="1" dirty="0" smtClean="0">
              <a:solidFill>
                <a:srgbClr val="23B50B"/>
              </a:solidFill>
            </a:endParaRPr>
          </a:p>
          <a:p>
            <a:pPr>
              <a:buClr>
                <a:srgbClr val="66FF33"/>
              </a:buClr>
              <a:buFont typeface="Wingdings" pitchFamily="2" charset="2"/>
              <a:buChar char="v"/>
            </a:pPr>
            <a:r>
              <a:rPr lang="cs-CZ" b="1" dirty="0" smtClean="0">
                <a:solidFill>
                  <a:srgbClr val="23B50B"/>
                </a:solidFill>
              </a:rPr>
              <a:t>Zakládaly se nové vsi v méně výhodných polohách </a:t>
            </a:r>
            <a:r>
              <a:rPr lang="cs-CZ" b="1" dirty="0" smtClean="0">
                <a:solidFill>
                  <a:srgbClr val="32C840"/>
                </a:solidFill>
              </a:rPr>
              <a:t>– </a:t>
            </a:r>
            <a:r>
              <a:rPr lang="cs-CZ" dirty="0" smtClean="0">
                <a:solidFill>
                  <a:srgbClr val="178722"/>
                </a:solidFill>
              </a:rPr>
              <a:t>ve vyšší nadmořské výšce,  				      na místech původních lesů.</a:t>
            </a:r>
          </a:p>
          <a:p>
            <a:pPr>
              <a:buNone/>
            </a:pPr>
            <a:endParaRPr lang="cs-CZ" dirty="0">
              <a:solidFill>
                <a:srgbClr val="32C84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EA1808"/>
                </a:solidFill>
              </a:rPr>
              <a:t>Nové vesnice</a:t>
            </a:r>
            <a:endParaRPr lang="cs-CZ" sz="3600" b="1" u="sng" dirty="0">
              <a:solidFill>
                <a:srgbClr val="EA1808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rgbClr val="FF0000"/>
            </a:solidFill>
          </a:ln>
        </p:spPr>
        <p:txBody>
          <a:bodyPr/>
          <a:lstStyle/>
          <a:p>
            <a:pPr>
              <a:buClr>
                <a:srgbClr val="99FF33"/>
              </a:buClr>
              <a:buFont typeface="Wingdings" pitchFamily="2" charset="2"/>
              <a:buChar char="v"/>
            </a:pPr>
            <a:r>
              <a:rPr lang="cs-CZ" b="1" dirty="0" smtClean="0">
                <a:solidFill>
                  <a:srgbClr val="178722"/>
                </a:solidFill>
              </a:rPr>
              <a:t>Novou půdu získávali pomocí kácením a žďářením lesů.</a:t>
            </a:r>
          </a:p>
          <a:p>
            <a:pPr>
              <a:buClr>
                <a:srgbClr val="99FF33"/>
              </a:buClr>
              <a:buFont typeface="Wingdings" pitchFamily="2" charset="2"/>
              <a:buChar char="v"/>
            </a:pPr>
            <a:r>
              <a:rPr lang="cs-CZ" b="1" dirty="0" smtClean="0">
                <a:solidFill>
                  <a:srgbClr val="178722"/>
                </a:solidFill>
              </a:rPr>
              <a:t>Novou vesnici zakládalo vždy několik rodin, často nedaleko původního osídlení.</a:t>
            </a:r>
          </a:p>
          <a:p>
            <a:pPr>
              <a:buClr>
                <a:srgbClr val="99FF33"/>
              </a:buClr>
              <a:buFont typeface="Wingdings" pitchFamily="2" charset="2"/>
              <a:buChar char="v"/>
            </a:pPr>
            <a:r>
              <a:rPr lang="cs-CZ" b="1" dirty="0" smtClean="0">
                <a:solidFill>
                  <a:srgbClr val="178722"/>
                </a:solidFill>
              </a:rPr>
              <a:t>Vyhledávali chráněné místo s úrodnou půdou a dostatkem vody. </a:t>
            </a:r>
          </a:p>
          <a:p>
            <a:pPr>
              <a:buClr>
                <a:srgbClr val="99FF33"/>
              </a:buClr>
              <a:buFont typeface="Wingdings" pitchFamily="2" charset="2"/>
              <a:buChar char="v"/>
            </a:pPr>
            <a:r>
              <a:rPr lang="cs-CZ" b="1" dirty="0" smtClean="0">
                <a:solidFill>
                  <a:srgbClr val="178722"/>
                </a:solidFill>
              </a:rPr>
              <a:t>Některé založené vsi později zanikly </a:t>
            </a:r>
            <a:r>
              <a:rPr lang="cs-CZ" sz="2800" b="1" dirty="0" smtClean="0">
                <a:solidFill>
                  <a:srgbClr val="178722"/>
                </a:solidFill>
              </a:rPr>
              <a:t>právě </a:t>
            </a:r>
            <a:r>
              <a:rPr lang="cs-CZ" b="1" dirty="0" smtClean="0">
                <a:solidFill>
                  <a:srgbClr val="178722"/>
                </a:solidFill>
              </a:rPr>
              <a:t>kvůli nevhodné poloze.</a:t>
            </a:r>
          </a:p>
          <a:p>
            <a:endParaRPr lang="cs-CZ" sz="2800" b="1" dirty="0" smtClean="0">
              <a:solidFill>
                <a:srgbClr val="178722"/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Lhoty, Lhotky, </a:t>
            </a:r>
            <a:r>
              <a:rPr lang="cs-CZ" b="1" u="sng" dirty="0" err="1" smtClean="0">
                <a:solidFill>
                  <a:srgbClr val="FF0000"/>
                </a:solidFill>
              </a:rPr>
              <a:t>Lehoty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rgbClr val="FF0000"/>
            </a:solidFill>
          </a:ln>
        </p:spPr>
        <p:txBody>
          <a:bodyPr>
            <a:normAutofit lnSpcReduction="10000"/>
          </a:bodyPr>
          <a:lstStyle/>
          <a:p>
            <a:pPr>
              <a:buClr>
                <a:srgbClr val="EA1808"/>
              </a:buClr>
              <a:buFont typeface="Wingdings" pitchFamily="2" charset="2"/>
              <a:buChar char="v"/>
            </a:pPr>
            <a:r>
              <a:rPr lang="cs-CZ" b="1" dirty="0" smtClean="0">
                <a:solidFill>
                  <a:srgbClr val="178722"/>
                </a:solidFill>
              </a:rPr>
              <a:t>Nejčastější názvy českých vsí mají svůj původ v době kolonizace.</a:t>
            </a:r>
          </a:p>
          <a:p>
            <a:pPr>
              <a:buClr>
                <a:srgbClr val="EA1808"/>
              </a:buClr>
              <a:buFont typeface="Wingdings" pitchFamily="2" charset="2"/>
              <a:buChar char="v"/>
            </a:pPr>
            <a:r>
              <a:rPr lang="cs-CZ" b="1" dirty="0" smtClean="0">
                <a:solidFill>
                  <a:srgbClr val="178722"/>
                </a:solidFill>
              </a:rPr>
              <a:t>Obyvatelé nových vsí byli na určitý čas </a:t>
            </a:r>
          </a:p>
          <a:p>
            <a:pPr>
              <a:buClr>
                <a:srgbClr val="EA1808"/>
              </a:buClr>
              <a:buNone/>
            </a:pPr>
            <a:r>
              <a:rPr lang="cs-CZ" b="1" dirty="0" smtClean="0">
                <a:solidFill>
                  <a:srgbClr val="178722"/>
                </a:solidFill>
              </a:rPr>
              <a:t>	(10 – 15 let) osvobozeni od všech platů.</a:t>
            </a:r>
          </a:p>
          <a:p>
            <a:pPr>
              <a:buClr>
                <a:srgbClr val="EA1808"/>
              </a:buClr>
              <a:buFont typeface="Wingdings" pitchFamily="2" charset="2"/>
              <a:buChar char="v"/>
            </a:pPr>
            <a:r>
              <a:rPr lang="cs-CZ" b="1" dirty="0" smtClean="0">
                <a:solidFill>
                  <a:srgbClr val="178722"/>
                </a:solidFill>
              </a:rPr>
              <a:t>Znamená to, že dostali </a:t>
            </a:r>
            <a:r>
              <a:rPr lang="cs-CZ" b="1" u="sng" dirty="0" smtClean="0">
                <a:solidFill>
                  <a:srgbClr val="178722"/>
                </a:solidFill>
              </a:rPr>
              <a:t>lhůtu</a:t>
            </a:r>
            <a:r>
              <a:rPr lang="cs-CZ" b="1" dirty="0" smtClean="0">
                <a:solidFill>
                  <a:srgbClr val="178722"/>
                </a:solidFill>
              </a:rPr>
              <a:t> (</a:t>
            </a:r>
            <a:r>
              <a:rPr lang="cs-CZ" b="1" dirty="0" err="1" smtClean="0">
                <a:solidFill>
                  <a:srgbClr val="178722"/>
                </a:solidFill>
              </a:rPr>
              <a:t>lhuotu</a:t>
            </a:r>
            <a:r>
              <a:rPr lang="cs-CZ" b="1" dirty="0" smtClean="0">
                <a:solidFill>
                  <a:srgbClr val="178722"/>
                </a:solidFill>
              </a:rPr>
              <a:t>, </a:t>
            </a:r>
            <a:r>
              <a:rPr lang="cs-CZ" b="1" dirty="0" err="1" smtClean="0">
                <a:solidFill>
                  <a:srgbClr val="178722"/>
                </a:solidFill>
              </a:rPr>
              <a:t>lhótu</a:t>
            </a:r>
            <a:r>
              <a:rPr lang="cs-CZ" b="1" dirty="0" smtClean="0">
                <a:solidFill>
                  <a:srgbClr val="178722"/>
                </a:solidFill>
              </a:rPr>
              <a:t>), po kterou se mohli soustředit pouze na obdělání a zúrodnění půdy. </a:t>
            </a:r>
          </a:p>
          <a:p>
            <a:pPr>
              <a:buClr>
                <a:srgbClr val="EA1808"/>
              </a:buClr>
              <a:buFont typeface="Wingdings" pitchFamily="2" charset="2"/>
              <a:buChar char="v"/>
            </a:pPr>
            <a:r>
              <a:rPr lang="cs-CZ" b="1" dirty="0" smtClean="0">
                <a:solidFill>
                  <a:srgbClr val="178722"/>
                </a:solidFill>
              </a:rPr>
              <a:t>Tuto výhodu pak zvěčnili v názvu vsi. Je jich   u nás asi 360.</a:t>
            </a:r>
            <a:endParaRPr lang="cs-CZ" b="1" dirty="0">
              <a:solidFill>
                <a:srgbClr val="17872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FF0000"/>
                </a:solidFill>
              </a:rPr>
              <a:t>Znáš vsi v okolí, které tento název mají?</a:t>
            </a:r>
            <a:endParaRPr lang="cs-CZ" sz="3600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57224" y="4929198"/>
            <a:ext cx="7000924" cy="1471610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cs-CZ" b="1" dirty="0" smtClean="0">
                <a:solidFill>
                  <a:srgbClr val="00B050"/>
                </a:solidFill>
              </a:rPr>
              <a:t>         Kostelní Lhota, Písková Lhota,</a:t>
            </a:r>
          </a:p>
          <a:p>
            <a:pPr>
              <a:buNone/>
            </a:pPr>
            <a:r>
              <a:rPr lang="cs-CZ" b="1" dirty="0" smtClean="0">
                <a:solidFill>
                  <a:srgbClr val="00B050"/>
                </a:solidFill>
              </a:rPr>
              <a:t>         Jestřábí Lhota, </a:t>
            </a:r>
            <a:r>
              <a:rPr lang="cs-CZ" b="1" dirty="0" err="1" smtClean="0">
                <a:solidFill>
                  <a:srgbClr val="00B050"/>
                </a:solidFill>
              </a:rPr>
              <a:t>Uhlířská</a:t>
            </a:r>
            <a:r>
              <a:rPr lang="cs-CZ" b="1" dirty="0" smtClean="0">
                <a:solidFill>
                  <a:srgbClr val="00B050"/>
                </a:solidFill>
              </a:rPr>
              <a:t> Lhota, Lhotka</a:t>
            </a:r>
            <a:endParaRPr lang="cs-CZ" b="1" dirty="0">
              <a:solidFill>
                <a:srgbClr val="00B050"/>
              </a:solidFill>
            </a:endParaRPr>
          </a:p>
        </p:txBody>
      </p:sp>
      <p:pic>
        <p:nvPicPr>
          <p:cNvPr id="1027" name="Picture 3" descr="C:\Documents and Settings\Doma\Dokumenty\Obrázky\vesnice\541_aktualit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71604" y="1428737"/>
            <a:ext cx="5143536" cy="3266146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785918" y="4357694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1910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EA1808"/>
                </a:solidFill>
              </a:rPr>
              <a:t>Zemědělství</a:t>
            </a:r>
            <a:endParaRPr lang="cs-CZ" b="1" u="sng" dirty="0">
              <a:solidFill>
                <a:srgbClr val="EA1808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01080" cy="4525963"/>
          </a:xfrm>
          <a:ln>
            <a:solidFill>
              <a:srgbClr val="FF0000"/>
            </a:solidFill>
          </a:ln>
        </p:spPr>
        <p:txBody>
          <a:bodyPr>
            <a:normAutofit/>
          </a:bodyPr>
          <a:lstStyle/>
          <a:p>
            <a:pPr>
              <a:buClr>
                <a:srgbClr val="66FF33"/>
              </a:buClr>
              <a:buFont typeface="Wingdings" pitchFamily="2" charset="2"/>
              <a:buChar char="v"/>
            </a:pPr>
            <a:r>
              <a:rPr lang="cs-CZ" sz="2800" b="1" dirty="0" smtClean="0">
                <a:solidFill>
                  <a:srgbClr val="178722"/>
                </a:solidFill>
              </a:rPr>
              <a:t>K obdělávání půdy slouží stále ještě </a:t>
            </a:r>
            <a:r>
              <a:rPr lang="cs-CZ" sz="2800" b="1" u="sng" dirty="0" smtClean="0">
                <a:solidFill>
                  <a:srgbClr val="178722"/>
                </a:solidFill>
              </a:rPr>
              <a:t>rádlo</a:t>
            </a:r>
            <a:r>
              <a:rPr lang="cs-CZ" sz="2800" b="1" dirty="0" smtClean="0">
                <a:solidFill>
                  <a:srgbClr val="178722"/>
                </a:solidFill>
              </a:rPr>
              <a:t> (hák), případně rádlo s plazem.</a:t>
            </a:r>
          </a:p>
          <a:p>
            <a:pPr>
              <a:buClr>
                <a:srgbClr val="66FF33"/>
              </a:buClr>
              <a:buFont typeface="Wingdings" pitchFamily="2" charset="2"/>
              <a:buChar char="v"/>
            </a:pPr>
            <a:r>
              <a:rPr lang="cs-CZ" sz="2800" b="1" u="sng" dirty="0" smtClean="0">
                <a:solidFill>
                  <a:srgbClr val="178722"/>
                </a:solidFill>
              </a:rPr>
              <a:t>Pluh s krojidlem </a:t>
            </a:r>
            <a:r>
              <a:rPr lang="cs-CZ" sz="2800" b="1" dirty="0" smtClean="0">
                <a:solidFill>
                  <a:srgbClr val="178722"/>
                </a:solidFill>
              </a:rPr>
              <a:t>tažený koňmi zapřaženými</a:t>
            </a:r>
          </a:p>
          <a:p>
            <a:pPr>
              <a:buClr>
                <a:srgbClr val="66FF33"/>
              </a:buClr>
              <a:buNone/>
            </a:pPr>
            <a:r>
              <a:rPr lang="cs-CZ" sz="2800" b="1" dirty="0" smtClean="0">
                <a:solidFill>
                  <a:srgbClr val="178722"/>
                </a:solidFill>
              </a:rPr>
              <a:t>	 do </a:t>
            </a:r>
            <a:r>
              <a:rPr lang="cs-CZ" sz="2800" b="1" u="sng" dirty="0" smtClean="0">
                <a:solidFill>
                  <a:srgbClr val="178722"/>
                </a:solidFill>
              </a:rPr>
              <a:t>chomoutu </a:t>
            </a:r>
            <a:r>
              <a:rPr lang="cs-CZ" sz="2800" b="1" dirty="0" smtClean="0">
                <a:solidFill>
                  <a:srgbClr val="178722"/>
                </a:solidFill>
              </a:rPr>
              <a:t>umožnil mnohem lepší obdělání půdy.</a:t>
            </a:r>
          </a:p>
          <a:p>
            <a:pPr>
              <a:buClr>
                <a:srgbClr val="66FF33"/>
              </a:buClr>
              <a:buFont typeface="Wingdings" pitchFamily="2" charset="2"/>
              <a:buChar char="v"/>
            </a:pPr>
            <a:r>
              <a:rPr lang="cs-CZ" sz="2800" b="1" dirty="0" smtClean="0">
                <a:solidFill>
                  <a:srgbClr val="178722"/>
                </a:solidFill>
              </a:rPr>
              <a:t>K úpravě půdy se používaly </a:t>
            </a:r>
            <a:r>
              <a:rPr lang="cs-CZ" sz="2800" b="1" u="sng" dirty="0" smtClean="0">
                <a:solidFill>
                  <a:srgbClr val="178722"/>
                </a:solidFill>
              </a:rPr>
              <a:t>brány</a:t>
            </a:r>
            <a:r>
              <a:rPr lang="cs-CZ" sz="2800" b="1" dirty="0" smtClean="0">
                <a:solidFill>
                  <a:srgbClr val="178722"/>
                </a:solidFill>
              </a:rPr>
              <a:t>. </a:t>
            </a:r>
          </a:p>
          <a:p>
            <a:pPr>
              <a:buClr>
                <a:srgbClr val="66FF33"/>
              </a:buClr>
              <a:buFont typeface="Wingdings" pitchFamily="2" charset="2"/>
              <a:buChar char="v"/>
            </a:pPr>
            <a:r>
              <a:rPr lang="cs-CZ" sz="2800" b="1" u="sng" dirty="0" smtClean="0">
                <a:solidFill>
                  <a:srgbClr val="178722"/>
                </a:solidFill>
              </a:rPr>
              <a:t>Setí </a:t>
            </a:r>
            <a:r>
              <a:rPr lang="cs-CZ" sz="2800" b="1" dirty="0" smtClean="0">
                <a:solidFill>
                  <a:srgbClr val="178722"/>
                </a:solidFill>
              </a:rPr>
              <a:t>probíhalo ručně.</a:t>
            </a:r>
          </a:p>
          <a:p>
            <a:pPr>
              <a:buClr>
                <a:srgbClr val="66FF33"/>
              </a:buClr>
              <a:buFont typeface="Wingdings" pitchFamily="2" charset="2"/>
              <a:buChar char="v"/>
            </a:pPr>
            <a:r>
              <a:rPr lang="cs-CZ" sz="2800" b="1" dirty="0" smtClean="0">
                <a:solidFill>
                  <a:srgbClr val="178722"/>
                </a:solidFill>
              </a:rPr>
              <a:t>Obilí se žalo </a:t>
            </a:r>
            <a:r>
              <a:rPr lang="cs-CZ" sz="2800" b="1" u="sng" dirty="0" smtClean="0">
                <a:solidFill>
                  <a:srgbClr val="178722"/>
                </a:solidFill>
              </a:rPr>
              <a:t>srpem</a:t>
            </a:r>
            <a:r>
              <a:rPr lang="cs-CZ" sz="2800" b="1" dirty="0" smtClean="0">
                <a:solidFill>
                  <a:srgbClr val="178722"/>
                </a:solidFill>
              </a:rPr>
              <a:t>, teprve později se užívaly </a:t>
            </a:r>
            <a:r>
              <a:rPr lang="cs-CZ" sz="2800" b="1" u="sng" dirty="0" smtClean="0">
                <a:solidFill>
                  <a:srgbClr val="178722"/>
                </a:solidFill>
              </a:rPr>
              <a:t>kosy</a:t>
            </a:r>
            <a:r>
              <a:rPr lang="cs-CZ" sz="2800" b="1" dirty="0" smtClean="0">
                <a:solidFill>
                  <a:srgbClr val="178722"/>
                </a:solidFill>
              </a:rPr>
              <a:t>.</a:t>
            </a:r>
          </a:p>
          <a:p>
            <a:pPr>
              <a:buClr>
                <a:srgbClr val="66FF33"/>
              </a:buClr>
              <a:buFont typeface="Wingdings" pitchFamily="2" charset="2"/>
              <a:buChar char="v"/>
            </a:pPr>
            <a:r>
              <a:rPr lang="cs-CZ" sz="2800" b="1" dirty="0" smtClean="0">
                <a:solidFill>
                  <a:srgbClr val="178722"/>
                </a:solidFill>
              </a:rPr>
              <a:t>Mlátilo se </a:t>
            </a:r>
            <a:r>
              <a:rPr lang="cs-CZ" sz="2800" b="1" u="sng" dirty="0" smtClean="0">
                <a:solidFill>
                  <a:srgbClr val="178722"/>
                </a:solidFill>
              </a:rPr>
              <a:t>cepem</a:t>
            </a:r>
            <a:r>
              <a:rPr lang="cs-CZ" sz="2800" b="1" dirty="0" smtClean="0">
                <a:solidFill>
                  <a:srgbClr val="178722"/>
                </a:solidFill>
              </a:rPr>
              <a:t> na mlatu nebo se přes rozprostřené obilí hnal dobytek. </a:t>
            </a:r>
          </a:p>
          <a:p>
            <a:pPr>
              <a:buClr>
                <a:srgbClr val="66FF33"/>
              </a:buClr>
              <a:buFont typeface="Wingdings" pitchFamily="2" charset="2"/>
              <a:buChar char="v"/>
            </a:pPr>
            <a:endParaRPr lang="cs-CZ" sz="2800" b="1" dirty="0">
              <a:solidFill>
                <a:srgbClr val="17872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Obdělávání půdy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rgbClr val="FF0000"/>
            </a:solidFill>
          </a:ln>
        </p:spPr>
        <p:txBody>
          <a:bodyPr>
            <a:normAutofit fontScale="92500"/>
          </a:bodyPr>
          <a:lstStyle/>
          <a:p>
            <a:pPr>
              <a:buClr>
                <a:srgbClr val="EA1808"/>
              </a:buClr>
              <a:buFont typeface="Wingdings" pitchFamily="2" charset="2"/>
              <a:buChar char="v"/>
            </a:pPr>
            <a:r>
              <a:rPr lang="cs-CZ" sz="2800" b="1" dirty="0" smtClean="0">
                <a:solidFill>
                  <a:srgbClr val="178722"/>
                </a:solidFill>
              </a:rPr>
              <a:t>Ve 12. a 13. století byl zaváděn </a:t>
            </a:r>
            <a:r>
              <a:rPr lang="cs-CZ" sz="2800" b="1" u="sng" dirty="0" smtClean="0">
                <a:solidFill>
                  <a:srgbClr val="FF0000"/>
                </a:solidFill>
              </a:rPr>
              <a:t>trojpolní systém</a:t>
            </a:r>
            <a:r>
              <a:rPr lang="cs-CZ" sz="2800" b="1" dirty="0" smtClean="0">
                <a:solidFill>
                  <a:srgbClr val="FF0000"/>
                </a:solidFill>
              </a:rPr>
              <a:t>. </a:t>
            </a:r>
          </a:p>
          <a:p>
            <a:pPr>
              <a:buClr>
                <a:srgbClr val="EA1808"/>
              </a:buClr>
              <a:buFont typeface="Wingdings" pitchFamily="2" charset="2"/>
              <a:buChar char="v"/>
            </a:pPr>
            <a:r>
              <a:rPr lang="cs-CZ" sz="2800" b="1" dirty="0" smtClean="0">
                <a:solidFill>
                  <a:srgbClr val="178722"/>
                </a:solidFill>
              </a:rPr>
              <a:t>Zjednodušeně se jedná o </a:t>
            </a:r>
            <a:r>
              <a:rPr lang="cs-CZ" sz="2800" b="1" u="sng" dirty="0" smtClean="0">
                <a:solidFill>
                  <a:srgbClr val="178722"/>
                </a:solidFill>
              </a:rPr>
              <a:t>rozdělení všech polí ve vsi na </a:t>
            </a:r>
            <a:r>
              <a:rPr lang="cs-CZ" sz="2800" b="1" u="sng" dirty="0" smtClean="0">
                <a:solidFill>
                  <a:srgbClr val="FF0000"/>
                </a:solidFill>
              </a:rPr>
              <a:t>tři části </a:t>
            </a:r>
            <a:r>
              <a:rPr lang="cs-CZ" sz="2800" b="1" dirty="0" smtClean="0">
                <a:solidFill>
                  <a:srgbClr val="FF0000"/>
                </a:solidFill>
              </a:rPr>
              <a:t>– </a:t>
            </a:r>
            <a:r>
              <a:rPr lang="cs-CZ" sz="2800" b="1" u="sng" dirty="0" smtClean="0">
                <a:solidFill>
                  <a:srgbClr val="FF0000"/>
                </a:solidFill>
              </a:rPr>
              <a:t>hony</a:t>
            </a:r>
            <a:r>
              <a:rPr lang="cs-CZ" sz="2800" b="1" dirty="0" smtClean="0">
                <a:solidFill>
                  <a:srgbClr val="FF0000"/>
                </a:solidFill>
              </a:rPr>
              <a:t>, </a:t>
            </a:r>
            <a:r>
              <a:rPr lang="cs-CZ" sz="2800" b="1" dirty="0" smtClean="0">
                <a:solidFill>
                  <a:srgbClr val="178722"/>
                </a:solidFill>
              </a:rPr>
              <a:t>kdy se na jednu část selo ozimé obilí, na druhou jarní plodiny a třetí, tzv. </a:t>
            </a:r>
            <a:r>
              <a:rPr lang="cs-CZ" sz="2800" b="1" u="sng" dirty="0" smtClean="0">
                <a:solidFill>
                  <a:srgbClr val="FF0000"/>
                </a:solidFill>
              </a:rPr>
              <a:t>úhor</a:t>
            </a:r>
            <a:r>
              <a:rPr lang="cs-CZ" sz="2800" b="1" dirty="0" smtClean="0">
                <a:solidFill>
                  <a:srgbClr val="178722"/>
                </a:solidFill>
              </a:rPr>
              <a:t>, zůstávala ladem. </a:t>
            </a:r>
          </a:p>
          <a:p>
            <a:pPr>
              <a:buClr>
                <a:srgbClr val="EA1808"/>
              </a:buClr>
              <a:buFont typeface="Wingdings" pitchFamily="2" charset="2"/>
              <a:buChar char="v"/>
            </a:pPr>
            <a:r>
              <a:rPr lang="cs-CZ" sz="2800" b="1" dirty="0" smtClean="0">
                <a:solidFill>
                  <a:srgbClr val="178722"/>
                </a:solidFill>
              </a:rPr>
              <a:t>Úhor se nechal zarůst trávou a sloužil k pasení dobytka. </a:t>
            </a:r>
          </a:p>
          <a:p>
            <a:pPr>
              <a:buClr>
                <a:srgbClr val="EA1808"/>
              </a:buClr>
              <a:buFont typeface="Wingdings" pitchFamily="2" charset="2"/>
              <a:buChar char="v"/>
            </a:pPr>
            <a:r>
              <a:rPr lang="cs-CZ" sz="2800" b="1" dirty="0" smtClean="0">
                <a:solidFill>
                  <a:srgbClr val="178722"/>
                </a:solidFill>
              </a:rPr>
              <a:t>Zpravidla po několika letech se úhor zoral a odpočinutá a vyhnojená půda sloužila jako </a:t>
            </a:r>
            <a:r>
              <a:rPr lang="cs-CZ" sz="2800" b="1" u="sng" dirty="0" smtClean="0">
                <a:solidFill>
                  <a:srgbClr val="FF0000"/>
                </a:solidFill>
              </a:rPr>
              <a:t>orná půda </a:t>
            </a:r>
            <a:r>
              <a:rPr lang="cs-CZ" sz="2800" b="1" dirty="0" smtClean="0">
                <a:solidFill>
                  <a:srgbClr val="178722"/>
                </a:solidFill>
              </a:rPr>
              <a:t>(</a:t>
            </a:r>
            <a:r>
              <a:rPr lang="cs-CZ" sz="2800" b="1" dirty="0" err="1" smtClean="0">
                <a:solidFill>
                  <a:srgbClr val="178722"/>
                </a:solidFill>
              </a:rPr>
              <a:t>plužina</a:t>
            </a:r>
            <a:r>
              <a:rPr lang="cs-CZ" sz="2800" b="1" dirty="0" smtClean="0">
                <a:solidFill>
                  <a:srgbClr val="178722"/>
                </a:solidFill>
              </a:rPr>
              <a:t>) pro obilí. </a:t>
            </a:r>
          </a:p>
          <a:p>
            <a:pPr>
              <a:buClr>
                <a:srgbClr val="EA1808"/>
              </a:buClr>
              <a:buFont typeface="Wingdings" pitchFamily="2" charset="2"/>
              <a:buChar char="v"/>
            </a:pPr>
            <a:r>
              <a:rPr lang="cs-CZ" sz="2800" b="1" u="sng" dirty="0" smtClean="0">
                <a:solidFill>
                  <a:srgbClr val="FF0000"/>
                </a:solidFill>
              </a:rPr>
              <a:t>Ladem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smtClean="0">
                <a:solidFill>
                  <a:srgbClr val="178722"/>
                </a:solidFill>
              </a:rPr>
              <a:t>(úhorem) se nechala část půdy, která dávala nejmenší výnos.</a:t>
            </a:r>
            <a:endParaRPr lang="cs-CZ" sz="2800" b="1" dirty="0">
              <a:solidFill>
                <a:srgbClr val="17872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03648" y="764704"/>
            <a:ext cx="6500096" cy="3932609"/>
          </a:xfrm>
          <a:prstGeom prst="rect">
            <a:avLst/>
          </a:prstGeom>
          <a:solidFill>
            <a:srgbClr val="F7FDB9"/>
          </a:solidFill>
          <a:ln w="9525">
            <a:solidFill>
              <a:schemeClr val="accent6">
                <a:lumMod val="50000"/>
              </a:schemeClr>
            </a:solidFill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1475656" y="5085184"/>
            <a:ext cx="66120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B13B1B"/>
                </a:solidFill>
              </a:rPr>
              <a:t>Pluh s krojidlem tažený koňmi umožňoval hloubkové obdělání půdy</a:t>
            </a:r>
            <a:endParaRPr lang="cs-CZ" b="1" dirty="0">
              <a:solidFill>
                <a:srgbClr val="B13B1B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EA1808"/>
                </a:solidFill>
              </a:rPr>
              <a:t>Jak vypadaly středověké vesnice?</a:t>
            </a:r>
            <a:endParaRPr lang="cs-CZ" b="1" u="sng" dirty="0">
              <a:solidFill>
                <a:srgbClr val="EA1808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Byly malé, ty nejmenší měly jen 10 -20 hospodářství, ty větší několik desítek.</a:t>
            </a:r>
          </a:p>
          <a:p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Centrální částí vsi byla náves, často kruhového nebo oválného tvaru.</a:t>
            </a:r>
          </a:p>
          <a:p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Kolem návsi byste našli největší hospodářství, často tu byla kovárna a hospoda.</a:t>
            </a:r>
          </a:p>
          <a:p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Později přibyl na návsi kostel, kolem býval hřbitov.</a:t>
            </a:r>
          </a:p>
          <a:p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Některé vsi vznikly podél důležitých obchodních cest, jiné na březích potoka, když zakladatelé vsi upřednostnili dobrý přístup k vodě.</a:t>
            </a:r>
          </a:p>
          <a:p>
            <a:endParaRPr lang="cs-CZ" sz="2800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Doma\Dokumenty\Obrázky\vesnice\OkrouhliceRannyStred[1].jpg"/>
          <p:cNvPicPr>
            <a:picLocks noGrp="1" noChangeAspect="1" noChangeArrowheads="1"/>
          </p:cNvPicPr>
          <p:nvPr>
            <p:ph idx="4294967295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714348" y="428604"/>
            <a:ext cx="6215063" cy="2954337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7286644" y="1000108"/>
            <a:ext cx="15754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Okrouhlice</a:t>
            </a:r>
            <a:endParaRPr lang="cs-CZ" sz="2400" b="1" dirty="0">
              <a:solidFill>
                <a:srgbClr val="C00000"/>
              </a:solidFill>
            </a:endParaRPr>
          </a:p>
        </p:txBody>
      </p:sp>
      <p:pic>
        <p:nvPicPr>
          <p:cNvPr id="1028" name="Picture 4" descr="C:\Documents and Settings\Doma\Dokumenty\Obrázky\vesnice\DasoviceTrebic[1]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15008" y="3571876"/>
            <a:ext cx="2286000" cy="2971800"/>
          </a:xfrm>
          <a:prstGeom prst="rect">
            <a:avLst/>
          </a:prstGeom>
          <a:noFill/>
          <a:ln>
            <a:solidFill>
              <a:srgbClr val="005426"/>
            </a:solidFill>
          </a:ln>
        </p:spPr>
      </p:pic>
      <p:sp>
        <p:nvSpPr>
          <p:cNvPr id="14" name="TextovéPole 13"/>
          <p:cNvSpPr txBox="1"/>
          <p:nvPr/>
        </p:nvSpPr>
        <p:spPr>
          <a:xfrm>
            <a:off x="3428992" y="4500570"/>
            <a:ext cx="15625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C00000"/>
                </a:solidFill>
              </a:rPr>
              <a:t>Návesovka</a:t>
            </a:r>
            <a:endParaRPr lang="cs-CZ" sz="24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714356"/>
            <a:ext cx="8229600" cy="642942"/>
          </a:xfrm>
        </p:spPr>
        <p:txBody>
          <a:bodyPr>
            <a:normAutofit fontScale="90000"/>
          </a:bodyPr>
          <a:lstStyle/>
          <a:p>
            <a:r>
              <a:rPr lang="cs-CZ" sz="3100" b="1" dirty="0" smtClean="0">
                <a:solidFill>
                  <a:srgbClr val="C00000"/>
                </a:solidFill>
              </a:rPr>
              <a:t/>
            </a:r>
            <a:br>
              <a:rPr lang="cs-CZ" sz="3100" b="1" dirty="0" smtClean="0">
                <a:solidFill>
                  <a:srgbClr val="C00000"/>
                </a:solidFill>
              </a:rPr>
            </a:br>
            <a:r>
              <a:rPr lang="cs-CZ" sz="3100" b="1" u="sng" dirty="0" smtClean="0">
                <a:solidFill>
                  <a:srgbClr val="C00000"/>
                </a:solidFill>
              </a:rPr>
              <a:t>Dvouřadá lánová ves, návsí protéká potok</a:t>
            </a:r>
            <a:r>
              <a:rPr lang="cs-CZ" b="1" u="sng" dirty="0" smtClean="0">
                <a:solidFill>
                  <a:srgbClr val="C00000"/>
                </a:solidFill>
              </a:rPr>
              <a:t/>
            </a:r>
            <a:br>
              <a:rPr lang="cs-CZ" b="1" u="sng" dirty="0" smtClean="0">
                <a:solidFill>
                  <a:srgbClr val="C00000"/>
                </a:solidFill>
              </a:rPr>
            </a:br>
            <a:endParaRPr lang="cs-CZ" u="sng" dirty="0"/>
          </a:p>
        </p:txBody>
      </p:sp>
      <p:pic>
        <p:nvPicPr>
          <p:cNvPr id="2050" name="Picture 2" descr="C:\Documents and Settings\Doma\Dokumenty\Obrázky\vesnice\PfaffenschagRekonstrukceZmens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480" y="1785926"/>
            <a:ext cx="6033818" cy="364333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23528" y="1988840"/>
            <a:ext cx="864096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solidFill>
                  <a:schemeClr val="accent2">
                    <a:lumMod val="50000"/>
                  </a:schemeClr>
                </a:solidFill>
              </a:rPr>
              <a:t>Obr.5: Pluh s krojidlem </a:t>
            </a:r>
            <a:r>
              <a:rPr lang="cs-CZ" sz="1400" dirty="0" smtClean="0">
                <a:solidFill>
                  <a:srgbClr val="2A59EE"/>
                </a:solidFill>
                <a:hlinkClick r:id="rId2"/>
              </a:rPr>
              <a:t>http://upload.wikimedia.org/wikipedia/commons/1/10/Brockhaus_and_Efron_Encyclopedic_Dictionary_b35_155-3.jpg</a:t>
            </a:r>
            <a:endParaRPr lang="cs-CZ" sz="1400" dirty="0" smtClean="0">
              <a:solidFill>
                <a:srgbClr val="2A59EE"/>
              </a:solidFill>
            </a:endParaRPr>
          </a:p>
          <a:p>
            <a:r>
              <a:rPr lang="cs-CZ" sz="1400" dirty="0" smtClean="0">
                <a:solidFill>
                  <a:schemeClr val="accent2">
                    <a:lumMod val="50000"/>
                  </a:schemeClr>
                </a:solidFill>
              </a:rPr>
              <a:t>Obr.6: Kostelní Lhota </a:t>
            </a:r>
          </a:p>
          <a:p>
            <a:r>
              <a:rPr lang="cs-CZ" sz="1400" dirty="0" smtClean="0">
                <a:solidFill>
                  <a:schemeClr val="accent2">
                    <a:lumMod val="50000"/>
                  </a:schemeClr>
                </a:solidFill>
                <a:hlinkClick r:id="rId3"/>
              </a:rPr>
              <a:t>http://www.</a:t>
            </a:r>
            <a:r>
              <a:rPr lang="cs-CZ" sz="1400" dirty="0" err="1" smtClean="0">
                <a:solidFill>
                  <a:schemeClr val="accent2">
                    <a:lumMod val="50000"/>
                  </a:schemeClr>
                </a:solidFill>
                <a:hlinkClick r:id="rId3"/>
              </a:rPr>
              <a:t>kostelni</a:t>
            </a:r>
            <a:r>
              <a:rPr lang="cs-CZ" sz="1400" dirty="0" smtClean="0">
                <a:solidFill>
                  <a:schemeClr val="accent2">
                    <a:lumMod val="50000"/>
                  </a:schemeClr>
                </a:solidFill>
                <a:hlinkClick r:id="rId3"/>
              </a:rPr>
              <a:t>-</a:t>
            </a:r>
            <a:r>
              <a:rPr lang="cs-CZ" sz="1400" dirty="0" err="1" smtClean="0">
                <a:solidFill>
                  <a:schemeClr val="accent2">
                    <a:lumMod val="50000"/>
                  </a:schemeClr>
                </a:solidFill>
                <a:hlinkClick r:id="rId3"/>
              </a:rPr>
              <a:t>lhota.cz</a:t>
            </a:r>
            <a:r>
              <a:rPr lang="cs-CZ" sz="1400" dirty="0" smtClean="0">
                <a:solidFill>
                  <a:schemeClr val="accent2">
                    <a:lumMod val="50000"/>
                  </a:schemeClr>
                </a:solidFill>
                <a:hlinkClick r:id="rId3"/>
              </a:rPr>
              <a:t>/</a:t>
            </a:r>
            <a:r>
              <a:rPr lang="cs-CZ" sz="1400" dirty="0" err="1" smtClean="0">
                <a:solidFill>
                  <a:schemeClr val="accent2">
                    <a:lumMod val="50000"/>
                  </a:schemeClr>
                </a:solidFill>
                <a:hlinkClick r:id="rId3"/>
              </a:rPr>
              <a:t>admin</a:t>
            </a:r>
            <a:r>
              <a:rPr lang="cs-CZ" sz="1400" dirty="0" smtClean="0">
                <a:solidFill>
                  <a:schemeClr val="accent2">
                    <a:lumMod val="50000"/>
                  </a:schemeClr>
                </a:solidFill>
                <a:hlinkClick r:id="rId3"/>
              </a:rPr>
              <a:t>/soubory/aktuality/541_aktuality.</a:t>
            </a:r>
            <a:r>
              <a:rPr lang="cs-CZ" sz="1400" dirty="0" err="1" smtClean="0">
                <a:solidFill>
                  <a:schemeClr val="accent2">
                    <a:lumMod val="50000"/>
                  </a:schemeClr>
                </a:solidFill>
                <a:hlinkClick r:id="rId3"/>
              </a:rPr>
              <a:t>jpg</a:t>
            </a:r>
            <a:endParaRPr lang="cs-CZ" sz="1400" dirty="0" smtClean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cs-CZ" sz="1400" dirty="0" smtClean="0">
                <a:solidFill>
                  <a:schemeClr val="accent2">
                    <a:lumMod val="50000"/>
                  </a:schemeClr>
                </a:solidFill>
              </a:rPr>
              <a:t> Obr.11: Okrouhlice, </a:t>
            </a:r>
          </a:p>
          <a:p>
            <a:r>
              <a:rPr lang="cs-CZ" sz="1400" dirty="0" smtClean="0">
                <a:solidFill>
                  <a:srgbClr val="2A59EE"/>
                </a:solidFill>
                <a:hlinkClick r:id="rId4"/>
              </a:rPr>
              <a:t>http://skokan.</a:t>
            </a:r>
            <a:r>
              <a:rPr lang="cs-CZ" sz="1400" dirty="0" err="1" smtClean="0">
                <a:solidFill>
                  <a:srgbClr val="2A59EE"/>
                </a:solidFill>
                <a:hlinkClick r:id="rId4"/>
              </a:rPr>
              <a:t>kvalitne.cz</a:t>
            </a:r>
            <a:r>
              <a:rPr lang="cs-CZ" sz="1400" dirty="0" smtClean="0">
                <a:solidFill>
                  <a:srgbClr val="2A59EE"/>
                </a:solidFill>
                <a:hlinkClick r:id="rId4"/>
              </a:rPr>
              <a:t>/ZSO/</a:t>
            </a:r>
            <a:r>
              <a:rPr lang="cs-CZ" sz="1400" dirty="0" err="1" smtClean="0">
                <a:solidFill>
                  <a:srgbClr val="2A59EE"/>
                </a:solidFill>
                <a:hlinkClick r:id="rId4"/>
              </a:rPr>
              <a:t>NemeckaKolonizace</a:t>
            </a:r>
            <a:r>
              <a:rPr lang="cs-CZ" sz="1400" dirty="0" smtClean="0">
                <a:solidFill>
                  <a:srgbClr val="2A59EE"/>
                </a:solidFill>
                <a:hlinkClick r:id="rId4"/>
              </a:rPr>
              <a:t>/</a:t>
            </a:r>
            <a:r>
              <a:rPr lang="cs-CZ" sz="1400" dirty="0" err="1" smtClean="0">
                <a:solidFill>
                  <a:srgbClr val="2A59EE"/>
                </a:solidFill>
                <a:hlinkClick r:id="rId4"/>
              </a:rPr>
              <a:t>OkrouhliceRannyStred.JPG</a:t>
            </a:r>
            <a:endParaRPr lang="cs-CZ" sz="1400" dirty="0" smtClean="0">
              <a:solidFill>
                <a:srgbClr val="2A59EE"/>
              </a:solidFill>
            </a:endParaRPr>
          </a:p>
          <a:p>
            <a:r>
              <a:rPr lang="cs-CZ" sz="1400" dirty="0" smtClean="0">
                <a:solidFill>
                  <a:srgbClr val="2A59EE"/>
                </a:solidFill>
                <a:hlinkClick r:id="rId5"/>
              </a:rPr>
              <a:t>http://skokan.</a:t>
            </a:r>
            <a:r>
              <a:rPr lang="cs-CZ" sz="1400" dirty="0" err="1" smtClean="0">
                <a:solidFill>
                  <a:srgbClr val="2A59EE"/>
                </a:solidFill>
                <a:hlinkClick r:id="rId5"/>
              </a:rPr>
              <a:t>kvalitne.cz</a:t>
            </a:r>
            <a:r>
              <a:rPr lang="cs-CZ" sz="1400" dirty="0" smtClean="0">
                <a:solidFill>
                  <a:srgbClr val="2A59EE"/>
                </a:solidFill>
                <a:hlinkClick r:id="rId5"/>
              </a:rPr>
              <a:t>/ZSO/</a:t>
            </a:r>
            <a:r>
              <a:rPr lang="cs-CZ" sz="1400" dirty="0" err="1" smtClean="0">
                <a:solidFill>
                  <a:srgbClr val="2A59EE"/>
                </a:solidFill>
                <a:hlinkClick r:id="rId5"/>
              </a:rPr>
              <a:t>PodobaOsidleni</a:t>
            </a:r>
            <a:r>
              <a:rPr lang="cs-CZ" sz="1400" dirty="0" smtClean="0">
                <a:solidFill>
                  <a:srgbClr val="2A59EE"/>
                </a:solidFill>
                <a:hlinkClick r:id="rId5"/>
              </a:rPr>
              <a:t>/</a:t>
            </a:r>
            <a:r>
              <a:rPr lang="cs-CZ" sz="1400" dirty="0" err="1" smtClean="0">
                <a:solidFill>
                  <a:srgbClr val="2A59EE"/>
                </a:solidFill>
                <a:hlinkClick r:id="rId5"/>
              </a:rPr>
              <a:t>PfaffenschagRekonstrukceZmens.jpg</a:t>
            </a:r>
            <a:endParaRPr lang="cs-CZ" sz="1400" dirty="0" smtClean="0">
              <a:solidFill>
                <a:srgbClr val="2A59EE"/>
              </a:solidFill>
            </a:endParaRPr>
          </a:p>
          <a:p>
            <a:r>
              <a:rPr lang="cs-CZ" sz="1400" dirty="0" smtClean="0">
                <a:solidFill>
                  <a:schemeClr val="accent2">
                    <a:lumMod val="50000"/>
                  </a:schemeClr>
                </a:solidFill>
              </a:rPr>
              <a:t>Obr.12.: Dvouřadá </a:t>
            </a:r>
            <a:r>
              <a:rPr lang="cs-CZ" sz="1400" smtClean="0">
                <a:solidFill>
                  <a:schemeClr val="accent2">
                    <a:lumMod val="50000"/>
                  </a:schemeClr>
                </a:solidFill>
              </a:rPr>
              <a:t>ves  </a:t>
            </a:r>
            <a:endParaRPr lang="cs-CZ" sz="1400" dirty="0" smtClean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cs-CZ" sz="1400" dirty="0" smtClean="0">
                <a:solidFill>
                  <a:srgbClr val="2A59EE"/>
                </a:solidFill>
                <a:hlinkClick r:id="rId5"/>
              </a:rPr>
              <a:t>http://skokan.</a:t>
            </a:r>
            <a:r>
              <a:rPr lang="cs-CZ" sz="1400" dirty="0" err="1" smtClean="0">
                <a:solidFill>
                  <a:srgbClr val="2A59EE"/>
                </a:solidFill>
                <a:hlinkClick r:id="rId5"/>
              </a:rPr>
              <a:t>kvalitne.cz</a:t>
            </a:r>
            <a:r>
              <a:rPr lang="cs-CZ" sz="1400" dirty="0" smtClean="0">
                <a:solidFill>
                  <a:srgbClr val="2A59EE"/>
                </a:solidFill>
                <a:hlinkClick r:id="rId5"/>
              </a:rPr>
              <a:t>/ZSO/</a:t>
            </a:r>
            <a:r>
              <a:rPr lang="cs-CZ" sz="1400" dirty="0" err="1" smtClean="0">
                <a:solidFill>
                  <a:srgbClr val="2A59EE"/>
                </a:solidFill>
                <a:hlinkClick r:id="rId5"/>
              </a:rPr>
              <a:t>PodobaOsidleni</a:t>
            </a:r>
            <a:r>
              <a:rPr lang="cs-CZ" sz="1400" dirty="0" smtClean="0">
                <a:solidFill>
                  <a:srgbClr val="2A59EE"/>
                </a:solidFill>
                <a:hlinkClick r:id="rId5"/>
              </a:rPr>
              <a:t>/</a:t>
            </a:r>
            <a:r>
              <a:rPr lang="cs-CZ" sz="1400" dirty="0" err="1" smtClean="0">
                <a:solidFill>
                  <a:srgbClr val="2A59EE"/>
                </a:solidFill>
                <a:hlinkClick r:id="rId5"/>
              </a:rPr>
              <a:t>PfaffenschagRekonstrukceZmens.jpg</a:t>
            </a:r>
            <a:endParaRPr lang="cs-CZ" sz="1400" dirty="0" smtClean="0">
              <a:solidFill>
                <a:srgbClr val="2A59EE"/>
              </a:solidFill>
            </a:endParaRPr>
          </a:p>
          <a:p>
            <a:endParaRPr lang="cs-CZ" sz="1400" dirty="0" smtClean="0">
              <a:solidFill>
                <a:srgbClr val="2A59EE"/>
              </a:solidFill>
            </a:endParaRPr>
          </a:p>
          <a:p>
            <a:endParaRPr lang="cs-CZ" sz="1400" dirty="0" smtClean="0">
              <a:solidFill>
                <a:schemeClr val="accent2">
                  <a:lumMod val="50000"/>
                </a:schemeClr>
              </a:solidFill>
            </a:endParaRPr>
          </a:p>
          <a:p>
            <a:endParaRPr lang="cs-CZ" sz="1400" dirty="0" smtClean="0">
              <a:solidFill>
                <a:srgbClr val="2A59EE"/>
              </a:solidFill>
            </a:endParaRPr>
          </a:p>
          <a:p>
            <a:r>
              <a:rPr lang="cs-CZ" sz="1400" dirty="0" smtClean="0">
                <a:solidFill>
                  <a:srgbClr val="0070C0"/>
                </a:solidFill>
              </a:rPr>
              <a:t> </a:t>
            </a:r>
          </a:p>
          <a:p>
            <a:endParaRPr lang="cs-CZ" sz="1400" dirty="0" smtClean="0">
              <a:solidFill>
                <a:schemeClr val="accent6">
                  <a:lumMod val="75000"/>
                </a:schemeClr>
              </a:solidFill>
            </a:endParaRPr>
          </a:p>
          <a:p>
            <a:endParaRPr lang="cs-CZ" sz="1400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289</TotalTime>
  <Words>405</Words>
  <Application>Microsoft Office PowerPoint</Application>
  <PresentationFormat>Předvádění na obrazovce (4:3)</PresentationFormat>
  <Paragraphs>74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Venkované v období kolonizace</vt:lpstr>
      <vt:lpstr>Kolonizace</vt:lpstr>
      <vt:lpstr>Nové vesnice</vt:lpstr>
      <vt:lpstr>Lhoty, Lhotky, Lehoty</vt:lpstr>
      <vt:lpstr>Znáš vsi v okolí, které tento název mají?</vt:lpstr>
      <vt:lpstr>Zemědělství</vt:lpstr>
      <vt:lpstr>Obdělávání půdy</vt:lpstr>
      <vt:lpstr>Snímek 9</vt:lpstr>
      <vt:lpstr>Jak vypadaly středověké vesnice?</vt:lpstr>
      <vt:lpstr>Snímek 11</vt:lpstr>
      <vt:lpstr> Dvouřadá lánová ves, návsí protéká potok </vt:lpstr>
      <vt:lpstr>Snímek 13</vt:lpstr>
    </vt:vector>
  </TitlesOfParts>
  <Company>Domov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Domov</dc:creator>
  <cp:lastModifiedBy>U1</cp:lastModifiedBy>
  <cp:revision>33</cp:revision>
  <dcterms:created xsi:type="dcterms:W3CDTF">2013-01-08T21:26:22Z</dcterms:created>
  <dcterms:modified xsi:type="dcterms:W3CDTF">2013-03-30T01:02:42Z</dcterms:modified>
</cp:coreProperties>
</file>