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64" r:id="rId4"/>
    <p:sldId id="263" r:id="rId5"/>
    <p:sldId id="262" r:id="rId6"/>
    <p:sldId id="265" r:id="rId7"/>
    <p:sldId id="270" r:id="rId8"/>
    <p:sldId id="274" r:id="rId9"/>
    <p:sldId id="275" r:id="rId10"/>
    <p:sldId id="276" r:id="rId11"/>
    <p:sldId id="279" r:id="rId12"/>
    <p:sldId id="259" r:id="rId13"/>
    <p:sldId id="261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5" d="100"/>
          <a:sy n="105" d="100"/>
        </p:scale>
        <p:origin x="-113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874A45-2760-411A-80B2-AA877B8532BD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434EA9-CCAE-4C56-8D37-A78AE61DFA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14038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874A45-2760-411A-80B2-AA877B8532BD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434EA9-CCAE-4C56-8D37-A78AE61DFA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28059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874A45-2760-411A-80B2-AA877B8532BD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434EA9-CCAE-4C56-8D37-A78AE61DFA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97082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874A45-2760-411A-80B2-AA877B8532BD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434EA9-CCAE-4C56-8D37-A78AE61DFA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27250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874A45-2760-411A-80B2-AA877B8532BD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434EA9-CCAE-4C56-8D37-A78AE61DFA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56620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874A45-2760-411A-80B2-AA877B8532BD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434EA9-CCAE-4C56-8D37-A78AE61DFA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47253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874A45-2760-411A-80B2-AA877B8532BD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434EA9-CCAE-4C56-8D37-A78AE61DFA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84629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874A45-2760-411A-80B2-AA877B8532BD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434EA9-CCAE-4C56-8D37-A78AE61DFA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22662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874A45-2760-411A-80B2-AA877B8532BD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434EA9-CCAE-4C56-8D37-A78AE61DFA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57827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874A45-2760-411A-80B2-AA877B8532BD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434EA9-CCAE-4C56-8D37-A78AE61DFA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51753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874A45-2760-411A-80B2-AA877B8532BD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434EA9-CCAE-4C56-8D37-A78AE61DFA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32733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874A45-2760-411A-80B2-AA877B8532BD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D434EA9-CCAE-4C56-8D37-A78AE61DFA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1328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emf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9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2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91342536"/>
              </p:ext>
            </p:extLst>
          </p:nvPr>
        </p:nvGraphicFramePr>
        <p:xfrm>
          <a:off x="1223082" y="1628800"/>
          <a:ext cx="6984776" cy="4991530"/>
        </p:xfrm>
        <a:graphic>
          <a:graphicData uri="http://schemas.openxmlformats.org/drawingml/2006/table">
            <a:tbl>
              <a:tblPr firstRow="1" firstCol="1" bandRow="1" bandCol="1">
                <a:tableStyleId>{5C22544A-7EE6-4342-B048-85BDC9FD1C3A}</a:tableStyleId>
              </a:tblPr>
              <a:tblGrid>
                <a:gridCol w="1941851"/>
                <a:gridCol w="5042925"/>
              </a:tblGrid>
              <a:tr h="518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Název školy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Střední škola, Základní škola a Mateřská škola, Karviná, p. o.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</a:tr>
              <a:tr h="3590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Autor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Mgr. Zdeněk Šebestík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</a:tr>
              <a:tr h="4247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Anotace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Prezentace</a:t>
                      </a:r>
                      <a:r>
                        <a:rPr lang="cs-CZ" sz="1100" baseline="0" dirty="0" smtClean="0">
                          <a:effectLst/>
                        </a:rPr>
                        <a:t> </a:t>
                      </a:r>
                      <a:r>
                        <a:rPr lang="cs-CZ" sz="1100" dirty="0" smtClean="0">
                          <a:effectLst/>
                        </a:rPr>
                        <a:t>slouží k seznámení s postupem zhotovení velikonoční pomlázky z proutí.</a:t>
                      </a:r>
                      <a:r>
                        <a:rPr lang="cs-CZ" sz="1100" dirty="0">
                          <a:effectLst/>
                        </a:rPr>
                        <a:t/>
                      </a:r>
                      <a:br>
                        <a:rPr lang="cs-CZ" sz="1100" dirty="0">
                          <a:effectLst/>
                        </a:rPr>
                      </a:br>
                      <a:r>
                        <a:rPr lang="cs-CZ" sz="1100" dirty="0" smtClean="0">
                          <a:effectLst/>
                        </a:rPr>
                        <a:t>Seznámení</a:t>
                      </a:r>
                      <a:r>
                        <a:rPr lang="cs-CZ" sz="1100" baseline="0" dirty="0" smtClean="0">
                          <a:effectLst/>
                        </a:rPr>
                        <a:t> s tradicemi a zvyky. </a:t>
                      </a:r>
                      <a:r>
                        <a:rPr lang="cs-CZ" sz="1100" baseline="0" dirty="0" smtClean="0">
                          <a:effectLst/>
                        </a:rPr>
                        <a:t>Procvičování jemné motoriky.</a:t>
                      </a:r>
                      <a:endParaRPr lang="cs-CZ" sz="1100" dirty="0" smtClean="0">
                        <a:effectLst/>
                      </a:endParaRPr>
                    </a:p>
                  </a:txBody>
                  <a:tcPr marL="55018" marR="55018" marT="0" marB="0"/>
                </a:tc>
              </a:tr>
              <a:tr h="3590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Vzdělávací oblast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Člověk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a svět práce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</a:tr>
              <a:tr h="3590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Předmět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Člověk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a svět práce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</a:tr>
              <a:tr h="3590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Tematická oblast/téma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Práce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s přírodním materiálem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</a:tr>
              <a:tr h="3590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Výsledky vzdělávání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Dodržuje</a:t>
                      </a:r>
                      <a:r>
                        <a:rPr lang="cs-CZ" sz="1100" baseline="0" dirty="0" smtClean="0">
                          <a:effectLst/>
                        </a:rPr>
                        <a:t> pořádek  na pracovišti, dodržuje zásady bezpečnosti a hygieny  práce .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aseline="0" dirty="0" smtClean="0">
                          <a:effectLst/>
                        </a:rPr>
                        <a:t>Osvojí se jednoduché pracovní operace. 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</a:tr>
              <a:tr h="3590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Klíčová slova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Bezpečnost, hygiena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práce, přírodní materiál, proutí, pomlázka, velikonoce, tradice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</a:tr>
              <a:tr h="3590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Druh učebního materiálu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Prezentace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v PowerPointu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</a:tr>
              <a:tr h="3590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Typ vzdělávání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Základní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vzdělání, Základní škola praktická, I. stupeň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</a:tr>
              <a:tr h="3590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Ověřeno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Datum: </a:t>
                      </a:r>
                      <a:r>
                        <a:rPr lang="cs-CZ" sz="1100" dirty="0" smtClean="0">
                          <a:effectLst/>
                        </a:rPr>
                        <a:t>25.</a:t>
                      </a:r>
                      <a:r>
                        <a:rPr lang="cs-CZ" sz="1100" baseline="0" dirty="0" smtClean="0">
                          <a:effectLst/>
                        </a:rPr>
                        <a:t> </a:t>
                      </a:r>
                      <a:r>
                        <a:rPr lang="cs-CZ" sz="1100" baseline="0" dirty="0" smtClean="0">
                          <a:effectLst/>
                        </a:rPr>
                        <a:t>3</a:t>
                      </a:r>
                      <a:r>
                        <a:rPr lang="cs-CZ" sz="1100" dirty="0" smtClean="0">
                          <a:effectLst/>
                        </a:rPr>
                        <a:t>. 2013                           </a:t>
                      </a:r>
                      <a:r>
                        <a:rPr lang="cs-CZ" sz="1100" dirty="0">
                          <a:effectLst/>
                        </a:rPr>
                        <a:t>Třída: </a:t>
                      </a:r>
                      <a:r>
                        <a:rPr lang="cs-CZ" sz="1100" dirty="0" smtClean="0">
                          <a:effectLst/>
                        </a:rPr>
                        <a:t>IV.</a:t>
                      </a:r>
                      <a:r>
                        <a:rPr lang="cs-CZ" sz="1100" baseline="0" dirty="0" smtClean="0">
                          <a:effectLst/>
                        </a:rPr>
                        <a:t> D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</a:tr>
              <a:tr h="52061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Zdroj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 </a:t>
                      </a:r>
                      <a:r>
                        <a:rPr lang="cs-CZ" sz="1100" dirty="0" smtClean="0">
                          <a:effectLst/>
                        </a:rPr>
                        <a:t>foto autor</a:t>
                      </a:r>
                      <a:endParaRPr lang="cs-CZ" sz="11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</a:tr>
            </a:tbl>
          </a:graphicData>
        </a:graphic>
      </p:graphicFrame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60649"/>
            <a:ext cx="8351837" cy="9361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259086" y="1207921"/>
            <a:ext cx="6912767" cy="36933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cs-CZ" dirty="0" smtClean="0"/>
              <a:t>VY_32_INOVACE_051_ČSP_Pomlázka_Šeb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592081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476672"/>
            <a:ext cx="6840760" cy="646331"/>
          </a:xfrm>
          <a:prstGeom prst="rect">
            <a:avLst/>
          </a:prstGeom>
          <a:solidFill>
            <a:schemeClr val="accent6"/>
          </a:solidFill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Velikonoční pomlázka ze 4 prutů.</a:t>
            </a:r>
            <a:endParaRPr lang="cs-CZ" sz="3600" b="1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27584" y="1340768"/>
            <a:ext cx="5976664" cy="36625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Pomůcky:</a:t>
            </a:r>
          </a:p>
          <a:p>
            <a:pPr marL="285750" indent="-285750">
              <a:buFontTx/>
              <a:buChar char="-"/>
            </a:pPr>
            <a:r>
              <a:rPr lang="cs-CZ" sz="3200" b="1" dirty="0"/>
              <a:t>p</a:t>
            </a:r>
            <a:r>
              <a:rPr lang="cs-CZ" sz="3200" b="1" dirty="0" smtClean="0"/>
              <a:t>routí (svída)</a:t>
            </a:r>
          </a:p>
          <a:p>
            <a:pPr marL="285750" indent="-285750">
              <a:buFontTx/>
              <a:buChar char="-"/>
            </a:pPr>
            <a:r>
              <a:rPr lang="cs-CZ" sz="3200" b="1" dirty="0"/>
              <a:t>k</a:t>
            </a:r>
            <a:r>
              <a:rPr lang="cs-CZ" sz="3200" b="1" dirty="0" smtClean="0"/>
              <a:t>repový papír různých barev</a:t>
            </a:r>
          </a:p>
          <a:p>
            <a:pPr marL="285750" indent="-285750">
              <a:buFontTx/>
              <a:buChar char="-"/>
            </a:pPr>
            <a:r>
              <a:rPr lang="cs-CZ" sz="3200" b="1" dirty="0" smtClean="0"/>
              <a:t>nůžky, nůž</a:t>
            </a:r>
          </a:p>
          <a:p>
            <a:pPr marL="285750" indent="-285750">
              <a:buFontTx/>
              <a:buChar char="-"/>
            </a:pPr>
            <a:r>
              <a:rPr lang="cs-CZ" sz="3200" b="1" dirty="0" smtClean="0"/>
              <a:t>motouz</a:t>
            </a:r>
          </a:p>
          <a:p>
            <a:pPr marL="285750" indent="-285750">
              <a:buFontTx/>
              <a:buChar char="-"/>
            </a:pPr>
            <a:endParaRPr lang="cs-CZ" dirty="0" smtClean="0"/>
          </a:p>
          <a:p>
            <a:pPr marL="285750" indent="-285750">
              <a:buFontTx/>
              <a:buChar char="-"/>
            </a:pPr>
            <a:endParaRPr lang="cs-CZ" dirty="0" smtClean="0"/>
          </a:p>
          <a:p>
            <a:pPr marL="285750" indent="-285750">
              <a:buFontTx/>
              <a:buChar char="-"/>
            </a:pPr>
            <a:endParaRPr lang="cs-CZ" dirty="0" smtClean="0"/>
          </a:p>
          <a:p>
            <a:pPr marL="285750" indent="-285750">
              <a:buFontTx/>
              <a:buChar char="-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225934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1196752"/>
            <a:ext cx="4064000" cy="3322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980728"/>
            <a:ext cx="2736304" cy="42708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5536" y="5517232"/>
            <a:ext cx="3888432" cy="830997"/>
          </a:xfrm>
          <a:prstGeom prst="rect">
            <a:avLst/>
          </a:prstGeom>
          <a:solidFill>
            <a:schemeClr val="accent6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Nařežeme si rovné a dlouhé pruty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572000" y="5013176"/>
            <a:ext cx="3919984" cy="830997"/>
          </a:xfrm>
          <a:prstGeom prst="rect">
            <a:avLst/>
          </a:prstGeom>
          <a:solidFill>
            <a:schemeClr val="accent6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Nastříháme si  barevné fáborky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7525821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9" y="512677"/>
            <a:ext cx="7824868" cy="58686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82808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60648"/>
            <a:ext cx="3895856" cy="29523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534708"/>
            <a:ext cx="3919984" cy="30027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37800" y="3569568"/>
            <a:ext cx="3251200" cy="302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67544" y="2564903"/>
            <a:ext cx="3312368" cy="461665"/>
          </a:xfrm>
          <a:prstGeom prst="rect">
            <a:avLst/>
          </a:prstGeom>
          <a:solidFill>
            <a:schemeClr val="accent6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Srovnáme délku prutů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515768" y="2939307"/>
            <a:ext cx="4176464" cy="461665"/>
          </a:xfrm>
          <a:prstGeom prst="rect">
            <a:avLst/>
          </a:prstGeom>
          <a:solidFill>
            <a:schemeClr val="accent6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Srovnané pruty ovážeme lýkem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349032" y="5999209"/>
            <a:ext cx="4028736" cy="461665"/>
          </a:xfrm>
          <a:prstGeom prst="rect">
            <a:avLst/>
          </a:prstGeom>
          <a:solidFill>
            <a:schemeClr val="accent6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Pruty rozdělíme na dvě dvojce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7255750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7"/>
          <p:cNvGrpSpPr/>
          <p:nvPr/>
        </p:nvGrpSpPr>
        <p:grpSpPr>
          <a:xfrm>
            <a:off x="3869903" y="2649411"/>
            <a:ext cx="4608513" cy="3455987"/>
            <a:chOff x="149778" y="1016012"/>
            <a:chExt cx="4608513" cy="3455987"/>
          </a:xfrm>
        </p:grpSpPr>
        <p:pic>
          <p:nvPicPr>
            <p:cNvPr id="2050" name="Picture 2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49778" y="1016012"/>
              <a:ext cx="4608513" cy="345598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2" name="TextovéPole 1"/>
            <p:cNvSpPr txBox="1"/>
            <p:nvPr/>
          </p:nvSpPr>
          <p:spPr>
            <a:xfrm>
              <a:off x="2802296" y="2327353"/>
              <a:ext cx="28803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/>
                <a:t>1</a:t>
              </a:r>
              <a:endParaRPr lang="cs-CZ" sz="2800" b="1" dirty="0"/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2497484" y="1903233"/>
              <a:ext cx="28803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/>
                <a:t>2</a:t>
              </a:r>
              <a:endParaRPr lang="cs-CZ" sz="2800" b="1" dirty="0"/>
            </a:p>
          </p:txBody>
        </p:sp>
        <p:sp>
          <p:nvSpPr>
            <p:cNvPr id="5" name="TextovéPole 4"/>
            <p:cNvSpPr txBox="1"/>
            <p:nvPr/>
          </p:nvSpPr>
          <p:spPr>
            <a:xfrm>
              <a:off x="2166003" y="2164843"/>
              <a:ext cx="28803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/>
                <a:t>3</a:t>
              </a:r>
              <a:endParaRPr lang="cs-CZ" sz="2800" b="1" dirty="0"/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1691680" y="1921703"/>
              <a:ext cx="28803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/>
                <a:t>4</a:t>
              </a:r>
              <a:endParaRPr lang="cs-CZ" sz="2800" b="1" dirty="0"/>
            </a:p>
          </p:txBody>
        </p:sp>
      </p:grp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0303" y="1781070"/>
            <a:ext cx="3024187" cy="35480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3197571" y="692665"/>
            <a:ext cx="2808312" cy="584775"/>
          </a:xfrm>
          <a:prstGeom prst="rect">
            <a:avLst/>
          </a:prstGeom>
          <a:solidFill>
            <a:schemeClr val="accent6"/>
          </a:solidFill>
        </p:spPr>
        <p:txBody>
          <a:bodyPr wrap="square" rtlCol="0">
            <a:spAutoFit/>
          </a:bodyPr>
          <a:lstStyle/>
          <a:p>
            <a:r>
              <a:rPr lang="cs-CZ" sz="3200" dirty="0"/>
              <a:t>P</a:t>
            </a:r>
            <a:r>
              <a:rPr lang="cs-CZ" sz="3200" dirty="0" smtClean="0"/>
              <a:t>ostup pletení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5927290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7"/>
          <p:cNvGrpSpPr/>
          <p:nvPr/>
        </p:nvGrpSpPr>
        <p:grpSpPr>
          <a:xfrm>
            <a:off x="137129" y="1087505"/>
            <a:ext cx="4608513" cy="3455987"/>
            <a:chOff x="241201" y="698459"/>
            <a:chExt cx="4608513" cy="3455987"/>
          </a:xfrm>
        </p:grpSpPr>
        <p:pic>
          <p:nvPicPr>
            <p:cNvPr id="2050" name="Picture 2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41201" y="698459"/>
              <a:ext cx="4608513" cy="345598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2" name="TextovéPole 1"/>
            <p:cNvSpPr txBox="1"/>
            <p:nvPr/>
          </p:nvSpPr>
          <p:spPr>
            <a:xfrm>
              <a:off x="2802296" y="2327353"/>
              <a:ext cx="28803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/>
                <a:t>1</a:t>
              </a:r>
              <a:endParaRPr lang="cs-CZ" sz="2800" b="1" dirty="0"/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2497484" y="1903233"/>
              <a:ext cx="28803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/>
                <a:t>2</a:t>
              </a:r>
              <a:endParaRPr lang="cs-CZ" sz="2800" b="1" dirty="0"/>
            </a:p>
          </p:txBody>
        </p:sp>
        <p:sp>
          <p:nvSpPr>
            <p:cNvPr id="5" name="TextovéPole 4"/>
            <p:cNvSpPr txBox="1"/>
            <p:nvPr/>
          </p:nvSpPr>
          <p:spPr>
            <a:xfrm>
              <a:off x="2166003" y="2164843"/>
              <a:ext cx="28803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/>
                <a:t>3</a:t>
              </a:r>
              <a:endParaRPr lang="cs-CZ" sz="2800" b="1" dirty="0"/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1691680" y="1921703"/>
              <a:ext cx="28803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/>
                <a:t>4</a:t>
              </a:r>
              <a:endParaRPr lang="cs-CZ" sz="2800" b="1" dirty="0"/>
            </a:p>
          </p:txBody>
        </p:sp>
      </p:grpSp>
      <p:sp>
        <p:nvSpPr>
          <p:cNvPr id="3" name="TextovéPole 2"/>
          <p:cNvSpPr txBox="1"/>
          <p:nvPr/>
        </p:nvSpPr>
        <p:spPr>
          <a:xfrm>
            <a:off x="3923928" y="1336963"/>
            <a:ext cx="4854162" cy="1200329"/>
          </a:xfrm>
          <a:prstGeom prst="rect">
            <a:avLst/>
          </a:prstGeom>
          <a:solidFill>
            <a:schemeClr val="accent6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Prut  1 přeložíme přes pruty 2 a 3 </a:t>
            </a:r>
          </a:p>
          <a:p>
            <a:r>
              <a:rPr lang="cs-CZ" sz="2400" dirty="0" smtClean="0"/>
              <a:t>a vrátíme zpět pod prutem 3 </a:t>
            </a:r>
            <a:r>
              <a:rPr lang="cs-CZ" sz="2400" dirty="0" smtClean="0"/>
              <a:t>před prut 2</a:t>
            </a:r>
            <a:endParaRPr lang="cs-CZ" sz="2400" dirty="0"/>
          </a:p>
        </p:txBody>
      </p:sp>
      <p:sp>
        <p:nvSpPr>
          <p:cNvPr id="13" name="Ovál 12"/>
          <p:cNvSpPr/>
          <p:nvPr/>
        </p:nvSpPr>
        <p:spPr>
          <a:xfrm>
            <a:off x="683568" y="5733256"/>
            <a:ext cx="720080" cy="79208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1</a:t>
            </a:r>
            <a:endParaRPr lang="cs-CZ" sz="3200" b="1" dirty="0">
              <a:solidFill>
                <a:srgbClr val="FF0000"/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2736112"/>
            <a:ext cx="5112568" cy="39242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6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8295" y="4084363"/>
            <a:ext cx="439737" cy="536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Ovál 11"/>
          <p:cNvSpPr/>
          <p:nvPr/>
        </p:nvSpPr>
        <p:spPr>
          <a:xfrm>
            <a:off x="4745642" y="3580695"/>
            <a:ext cx="360040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tx1"/>
                </a:solidFill>
              </a:rPr>
              <a:t>4</a:t>
            </a:r>
          </a:p>
        </p:txBody>
      </p:sp>
      <p:sp>
        <p:nvSpPr>
          <p:cNvPr id="28" name="Ovál 27"/>
          <p:cNvSpPr/>
          <p:nvPr/>
        </p:nvSpPr>
        <p:spPr>
          <a:xfrm>
            <a:off x="5688124" y="3077109"/>
            <a:ext cx="360040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9" name="Ovál 28"/>
          <p:cNvSpPr/>
          <p:nvPr/>
        </p:nvSpPr>
        <p:spPr>
          <a:xfrm>
            <a:off x="5381439" y="3868339"/>
            <a:ext cx="360040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tx1"/>
                </a:solidFill>
              </a:rPr>
              <a:t>3</a:t>
            </a:r>
          </a:p>
        </p:txBody>
      </p:sp>
    </p:spTree>
    <p:extLst>
      <p:ext uri="{BB962C8B-B14F-4D97-AF65-F5344CB8AC3E}">
        <p14:creationId xmlns:p14="http://schemas.microsoft.com/office/powerpoint/2010/main" val="35420497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Ovál 12"/>
          <p:cNvSpPr/>
          <p:nvPr/>
        </p:nvSpPr>
        <p:spPr>
          <a:xfrm>
            <a:off x="772988" y="5589240"/>
            <a:ext cx="813352" cy="66900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</a:rPr>
              <a:t>2</a:t>
            </a:r>
          </a:p>
        </p:txBody>
      </p:sp>
      <p:grpSp>
        <p:nvGrpSpPr>
          <p:cNvPr id="10" name="Skupina 9"/>
          <p:cNvGrpSpPr/>
          <p:nvPr/>
        </p:nvGrpSpPr>
        <p:grpSpPr>
          <a:xfrm>
            <a:off x="4407" y="676769"/>
            <a:ext cx="5112568" cy="3924295"/>
            <a:chOff x="305791" y="835756"/>
            <a:chExt cx="5112568" cy="3924295"/>
          </a:xfrm>
        </p:grpSpPr>
        <p:pic>
          <p:nvPicPr>
            <p:cNvPr id="4098" name="Picture 2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05791" y="835756"/>
              <a:ext cx="5112568" cy="392429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2" name="Ovál 11"/>
            <p:cNvSpPr/>
            <p:nvPr/>
          </p:nvSpPr>
          <p:spPr>
            <a:xfrm>
              <a:off x="3059832" y="1438588"/>
              <a:ext cx="360040" cy="36004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000" b="1" dirty="0" smtClean="0">
                  <a:solidFill>
                    <a:schemeClr val="tx1"/>
                  </a:solidFill>
                </a:rPr>
                <a:t>2</a:t>
              </a:r>
              <a:endParaRPr lang="cs-CZ" sz="2000" b="1" dirty="0">
                <a:solidFill>
                  <a:schemeClr val="tx1"/>
                </a:solidFill>
              </a:endParaRPr>
            </a:p>
          </p:txBody>
        </p:sp>
        <p:sp>
          <p:nvSpPr>
            <p:cNvPr id="14" name="Ovál 13"/>
            <p:cNvSpPr/>
            <p:nvPr/>
          </p:nvSpPr>
          <p:spPr>
            <a:xfrm>
              <a:off x="2449504" y="1336963"/>
              <a:ext cx="360040" cy="36004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b="1" dirty="0" smtClean="0">
                  <a:solidFill>
                    <a:schemeClr val="tx1"/>
                  </a:solidFill>
                </a:rPr>
                <a:t>1</a:t>
              </a:r>
              <a:endParaRPr lang="cs-CZ" b="1" dirty="0">
                <a:solidFill>
                  <a:schemeClr val="tx1"/>
                </a:solidFill>
              </a:endParaRPr>
            </a:p>
          </p:txBody>
        </p:sp>
        <p:sp>
          <p:nvSpPr>
            <p:cNvPr id="15" name="Ovál 14"/>
            <p:cNvSpPr/>
            <p:nvPr/>
          </p:nvSpPr>
          <p:spPr>
            <a:xfrm>
              <a:off x="1979712" y="1156943"/>
              <a:ext cx="360040" cy="36004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000" b="1" dirty="0" smtClean="0">
                  <a:solidFill>
                    <a:schemeClr val="tx1"/>
                  </a:solidFill>
                </a:rPr>
                <a:t>3</a:t>
              </a:r>
              <a:endParaRPr lang="cs-CZ" sz="2000" b="1" dirty="0">
                <a:solidFill>
                  <a:schemeClr val="tx1"/>
                </a:solidFill>
              </a:endParaRPr>
            </a:p>
          </p:txBody>
        </p:sp>
        <p:sp>
          <p:nvSpPr>
            <p:cNvPr id="16" name="Ovál 15"/>
            <p:cNvSpPr/>
            <p:nvPr/>
          </p:nvSpPr>
          <p:spPr>
            <a:xfrm>
              <a:off x="1601442" y="1438588"/>
              <a:ext cx="360040" cy="36004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000" b="1" dirty="0" smtClean="0">
                  <a:solidFill>
                    <a:schemeClr val="tx1"/>
                  </a:solidFill>
                </a:rPr>
                <a:t>4</a:t>
              </a:r>
              <a:endParaRPr lang="cs-CZ" sz="2000" b="1" dirty="0">
                <a:solidFill>
                  <a:schemeClr val="tx1"/>
                </a:solidFill>
              </a:endParaRPr>
            </a:p>
          </p:txBody>
        </p:sp>
      </p:grpSp>
      <p:sp>
        <p:nvSpPr>
          <p:cNvPr id="7" name="Obdélník 6"/>
          <p:cNvSpPr/>
          <p:nvPr/>
        </p:nvSpPr>
        <p:spPr>
          <a:xfrm>
            <a:off x="4097676" y="1438588"/>
            <a:ext cx="4572000" cy="1200329"/>
          </a:xfrm>
          <a:prstGeom prst="rect">
            <a:avLst/>
          </a:prstGeom>
          <a:solidFill>
            <a:schemeClr val="accent6"/>
          </a:solidFill>
        </p:spPr>
        <p:txBody>
          <a:bodyPr>
            <a:spAutoFit/>
          </a:bodyPr>
          <a:lstStyle/>
          <a:p>
            <a:r>
              <a:rPr lang="cs-CZ" sz="2400" dirty="0"/>
              <a:t>Prut  4 přeložíme přes pruty 3 a 1 </a:t>
            </a:r>
            <a:endParaRPr lang="cs-CZ" sz="2400" dirty="0" smtClean="0"/>
          </a:p>
          <a:p>
            <a:r>
              <a:rPr lang="cs-CZ" sz="2400" dirty="0" smtClean="0"/>
              <a:t>a </a:t>
            </a:r>
            <a:r>
              <a:rPr lang="cs-CZ" sz="2400" dirty="0"/>
              <a:t>vrátíme zpět pod prutem </a:t>
            </a:r>
            <a:r>
              <a:rPr lang="cs-CZ" sz="2400" dirty="0" smtClean="0"/>
              <a:t>1 před prut 3</a:t>
            </a:r>
            <a:endParaRPr lang="cs-CZ" sz="2400" dirty="0"/>
          </a:p>
        </p:txBody>
      </p:sp>
      <p:grpSp>
        <p:nvGrpSpPr>
          <p:cNvPr id="9" name="Skupina 8"/>
          <p:cNvGrpSpPr/>
          <p:nvPr/>
        </p:nvGrpSpPr>
        <p:grpSpPr>
          <a:xfrm>
            <a:off x="3776993" y="2797903"/>
            <a:ext cx="5076056" cy="3692037"/>
            <a:chOff x="3665806" y="2776230"/>
            <a:chExt cx="5076056" cy="3692037"/>
          </a:xfrm>
        </p:grpSpPr>
        <p:pic>
          <p:nvPicPr>
            <p:cNvPr id="6147" name="Picture 3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665806" y="2776230"/>
              <a:ext cx="5076056" cy="369203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9" name="Ovál 18"/>
            <p:cNvSpPr/>
            <p:nvPr/>
          </p:nvSpPr>
          <p:spPr>
            <a:xfrm>
              <a:off x="6588156" y="3140968"/>
              <a:ext cx="360040" cy="36004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000" b="1" dirty="0">
                  <a:solidFill>
                    <a:schemeClr val="tx1"/>
                  </a:solidFill>
                </a:rPr>
                <a:t>2</a:t>
              </a:r>
            </a:p>
          </p:txBody>
        </p:sp>
        <p:sp>
          <p:nvSpPr>
            <p:cNvPr id="20" name="Ovál 19"/>
            <p:cNvSpPr/>
            <p:nvPr/>
          </p:nvSpPr>
          <p:spPr>
            <a:xfrm>
              <a:off x="6200915" y="2960948"/>
              <a:ext cx="360040" cy="36004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000" b="1" dirty="0" smtClean="0">
                  <a:solidFill>
                    <a:schemeClr val="tx1"/>
                  </a:solidFill>
                </a:rPr>
                <a:t>1</a:t>
              </a:r>
              <a:endParaRPr lang="cs-CZ" sz="2000" b="1" dirty="0">
                <a:solidFill>
                  <a:schemeClr val="tx1"/>
                </a:solidFill>
              </a:endParaRPr>
            </a:p>
          </p:txBody>
        </p:sp>
        <p:sp>
          <p:nvSpPr>
            <p:cNvPr id="21" name="Ovál 20"/>
            <p:cNvSpPr/>
            <p:nvPr/>
          </p:nvSpPr>
          <p:spPr>
            <a:xfrm>
              <a:off x="5652120" y="2960948"/>
              <a:ext cx="360040" cy="36004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000" b="1" dirty="0">
                  <a:solidFill>
                    <a:schemeClr val="tx1"/>
                  </a:solidFill>
                </a:rPr>
                <a:t>4</a:t>
              </a:r>
            </a:p>
          </p:txBody>
        </p:sp>
        <p:sp>
          <p:nvSpPr>
            <p:cNvPr id="22" name="Ovál 21"/>
            <p:cNvSpPr/>
            <p:nvPr/>
          </p:nvSpPr>
          <p:spPr>
            <a:xfrm>
              <a:off x="5005788" y="2929314"/>
              <a:ext cx="360040" cy="36004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000" b="1" dirty="0">
                  <a:solidFill>
                    <a:schemeClr val="tx1"/>
                  </a:solidFill>
                </a:rPr>
                <a:t>3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0657251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Ovál 12"/>
          <p:cNvSpPr/>
          <p:nvPr/>
        </p:nvSpPr>
        <p:spPr>
          <a:xfrm>
            <a:off x="611638" y="5661248"/>
            <a:ext cx="813352" cy="66900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3</a:t>
            </a:r>
            <a:endParaRPr lang="cs-CZ" sz="3200" b="1" dirty="0">
              <a:solidFill>
                <a:srgbClr val="FF0000"/>
              </a:solidFill>
            </a:endParaRPr>
          </a:p>
        </p:txBody>
      </p:sp>
      <p:grpSp>
        <p:nvGrpSpPr>
          <p:cNvPr id="2" name="Skupina 1"/>
          <p:cNvGrpSpPr/>
          <p:nvPr/>
        </p:nvGrpSpPr>
        <p:grpSpPr>
          <a:xfrm>
            <a:off x="311040" y="515483"/>
            <a:ext cx="5076056" cy="3692037"/>
            <a:chOff x="3665806" y="2776230"/>
            <a:chExt cx="5076056" cy="3692037"/>
          </a:xfrm>
        </p:grpSpPr>
        <p:pic>
          <p:nvPicPr>
            <p:cNvPr id="6147" name="Picture 3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665806" y="2776230"/>
              <a:ext cx="5076056" cy="369203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9" name="Ovál 18"/>
            <p:cNvSpPr/>
            <p:nvPr/>
          </p:nvSpPr>
          <p:spPr>
            <a:xfrm>
              <a:off x="6517856" y="3140968"/>
              <a:ext cx="360040" cy="36004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000" b="1" dirty="0">
                  <a:solidFill>
                    <a:schemeClr val="tx1"/>
                  </a:solidFill>
                </a:rPr>
                <a:t>2</a:t>
              </a:r>
            </a:p>
          </p:txBody>
        </p:sp>
        <p:sp>
          <p:nvSpPr>
            <p:cNvPr id="20" name="Ovál 19"/>
            <p:cNvSpPr/>
            <p:nvPr/>
          </p:nvSpPr>
          <p:spPr>
            <a:xfrm>
              <a:off x="6130615" y="2960948"/>
              <a:ext cx="360040" cy="36004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000" b="1" dirty="0" smtClean="0">
                  <a:solidFill>
                    <a:schemeClr val="tx1"/>
                  </a:solidFill>
                </a:rPr>
                <a:t>1</a:t>
              </a:r>
              <a:endParaRPr lang="cs-CZ" sz="2000" b="1" dirty="0">
                <a:solidFill>
                  <a:schemeClr val="tx1"/>
                </a:solidFill>
              </a:endParaRPr>
            </a:p>
          </p:txBody>
        </p:sp>
        <p:sp>
          <p:nvSpPr>
            <p:cNvPr id="21" name="Ovál 20"/>
            <p:cNvSpPr/>
            <p:nvPr/>
          </p:nvSpPr>
          <p:spPr>
            <a:xfrm>
              <a:off x="5581820" y="2960948"/>
              <a:ext cx="360040" cy="36004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000" b="1" dirty="0">
                  <a:solidFill>
                    <a:schemeClr val="tx1"/>
                  </a:solidFill>
                </a:rPr>
                <a:t>4</a:t>
              </a:r>
            </a:p>
          </p:txBody>
        </p:sp>
        <p:sp>
          <p:nvSpPr>
            <p:cNvPr id="22" name="Ovál 21"/>
            <p:cNvSpPr/>
            <p:nvPr/>
          </p:nvSpPr>
          <p:spPr>
            <a:xfrm>
              <a:off x="4935488" y="2929314"/>
              <a:ext cx="360040" cy="36004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000" b="1" dirty="0">
                  <a:solidFill>
                    <a:schemeClr val="tx1"/>
                  </a:solidFill>
                </a:rPr>
                <a:t>3</a:t>
              </a:r>
            </a:p>
          </p:txBody>
        </p:sp>
      </p:grpSp>
      <p:sp>
        <p:nvSpPr>
          <p:cNvPr id="3" name="Obdélník 2"/>
          <p:cNvSpPr/>
          <p:nvPr/>
        </p:nvSpPr>
        <p:spPr>
          <a:xfrm>
            <a:off x="4462595" y="410274"/>
            <a:ext cx="4572000" cy="1200329"/>
          </a:xfrm>
          <a:prstGeom prst="rect">
            <a:avLst/>
          </a:prstGeom>
          <a:solidFill>
            <a:schemeClr val="accent6"/>
          </a:solidFill>
        </p:spPr>
        <p:txBody>
          <a:bodyPr>
            <a:spAutoFit/>
          </a:bodyPr>
          <a:lstStyle/>
          <a:p>
            <a:r>
              <a:rPr lang="cs-CZ" sz="2400" dirty="0"/>
              <a:t>Prut  2 přeložíme přes pruty </a:t>
            </a:r>
            <a:r>
              <a:rPr lang="cs-CZ" sz="2400" dirty="0" smtClean="0"/>
              <a:t>4 </a:t>
            </a:r>
            <a:r>
              <a:rPr lang="cs-CZ" sz="2400" dirty="0"/>
              <a:t>a </a:t>
            </a:r>
            <a:r>
              <a:rPr lang="cs-CZ" sz="2400" dirty="0" smtClean="0"/>
              <a:t>1 </a:t>
            </a:r>
          </a:p>
          <a:p>
            <a:r>
              <a:rPr lang="cs-CZ" sz="2400" dirty="0" smtClean="0"/>
              <a:t>a </a:t>
            </a:r>
            <a:r>
              <a:rPr lang="cs-CZ" sz="2400" dirty="0"/>
              <a:t>vrátíme zpět pod prutem 4 </a:t>
            </a:r>
            <a:r>
              <a:rPr lang="cs-CZ" sz="2400" dirty="0" smtClean="0"/>
              <a:t>před prut 1 </a:t>
            </a:r>
            <a:r>
              <a:rPr lang="cs-CZ" sz="2400" dirty="0"/>
              <a:t>(na původní místo)</a:t>
            </a:r>
          </a:p>
        </p:txBody>
      </p:sp>
      <p:grpSp>
        <p:nvGrpSpPr>
          <p:cNvPr id="6" name="Skupina 5"/>
          <p:cNvGrpSpPr/>
          <p:nvPr/>
        </p:nvGrpSpPr>
        <p:grpSpPr>
          <a:xfrm>
            <a:off x="3556406" y="2210691"/>
            <a:ext cx="5207799" cy="4438954"/>
            <a:chOff x="3682078" y="2153441"/>
            <a:chExt cx="5207799" cy="4438954"/>
          </a:xfrm>
        </p:grpSpPr>
        <p:pic>
          <p:nvPicPr>
            <p:cNvPr id="1026" name="Picture 2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919492" y="2153441"/>
              <a:ext cx="906546" cy="75941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5" name="Skupina 4"/>
            <p:cNvGrpSpPr/>
            <p:nvPr/>
          </p:nvGrpSpPr>
          <p:grpSpPr>
            <a:xfrm>
              <a:off x="3682078" y="2382087"/>
              <a:ext cx="5207799" cy="4210308"/>
              <a:chOff x="3609025" y="2337400"/>
              <a:chExt cx="5207799" cy="4210308"/>
            </a:xfrm>
          </p:grpSpPr>
          <p:pic>
            <p:nvPicPr>
              <p:cNvPr id="7170" name="Picture 2"/>
              <p:cNvPicPr>
                <a:picLocks noChangeAspect="1" noChangeArrowheads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3609025" y="2837151"/>
                <a:ext cx="5207799" cy="3710557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sp>
            <p:nvSpPr>
              <p:cNvPr id="18" name="Ovál 17"/>
              <p:cNvSpPr/>
              <p:nvPr/>
            </p:nvSpPr>
            <p:spPr>
              <a:xfrm>
                <a:off x="6752985" y="2932192"/>
                <a:ext cx="360040" cy="360040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b="1" dirty="0" smtClean="0">
                    <a:solidFill>
                      <a:schemeClr val="tx1"/>
                    </a:solidFill>
                  </a:rPr>
                  <a:t>1</a:t>
                </a:r>
                <a:endParaRPr lang="cs-CZ" b="1" dirty="0">
                  <a:solidFill>
                    <a:schemeClr val="tx1"/>
                  </a:solidFill>
                </a:endParaRPr>
              </a:p>
            </p:txBody>
          </p:sp>
          <p:sp>
            <p:nvSpPr>
              <p:cNvPr id="23" name="Ovál 22"/>
              <p:cNvSpPr/>
              <p:nvPr/>
            </p:nvSpPr>
            <p:spPr>
              <a:xfrm>
                <a:off x="6212925" y="2898650"/>
                <a:ext cx="360040" cy="360040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2000" b="1" dirty="0" smtClean="0">
                    <a:solidFill>
                      <a:schemeClr val="tx1"/>
                    </a:solidFill>
                  </a:rPr>
                  <a:t>4</a:t>
                </a:r>
                <a:endParaRPr lang="cs-CZ" sz="2000" b="1" dirty="0">
                  <a:solidFill>
                    <a:schemeClr val="tx1"/>
                  </a:solidFill>
                </a:endParaRPr>
              </a:p>
            </p:txBody>
          </p:sp>
          <p:sp>
            <p:nvSpPr>
              <p:cNvPr id="24" name="Ovál 23"/>
              <p:cNvSpPr/>
              <p:nvPr/>
            </p:nvSpPr>
            <p:spPr>
              <a:xfrm>
                <a:off x="5304981" y="3431911"/>
                <a:ext cx="360040" cy="360040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2000" b="1" dirty="0" smtClean="0">
                    <a:solidFill>
                      <a:schemeClr val="tx1"/>
                    </a:solidFill>
                  </a:rPr>
                  <a:t>3</a:t>
                </a:r>
                <a:endParaRPr lang="cs-CZ" sz="2000" b="1" dirty="0">
                  <a:solidFill>
                    <a:schemeClr val="tx1"/>
                  </a:solidFill>
                </a:endParaRPr>
              </a:p>
            </p:txBody>
          </p:sp>
          <p:sp>
            <p:nvSpPr>
              <p:cNvPr id="12" name="Ovál 11"/>
              <p:cNvSpPr/>
              <p:nvPr/>
            </p:nvSpPr>
            <p:spPr>
              <a:xfrm>
                <a:off x="6514625" y="2337400"/>
                <a:ext cx="360040" cy="240092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2000" b="1" dirty="0" smtClean="0">
                    <a:solidFill>
                      <a:schemeClr val="tx1"/>
                    </a:solidFill>
                  </a:rPr>
                  <a:t>2</a:t>
                </a:r>
                <a:endParaRPr lang="cs-CZ" sz="2000" b="1" dirty="0">
                  <a:solidFill>
                    <a:schemeClr val="tx1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5532134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Ovál 12"/>
          <p:cNvSpPr/>
          <p:nvPr/>
        </p:nvSpPr>
        <p:spPr>
          <a:xfrm>
            <a:off x="422292" y="5733256"/>
            <a:ext cx="813352" cy="66900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</a:rPr>
              <a:t>4</a:t>
            </a:r>
          </a:p>
        </p:txBody>
      </p:sp>
      <p:grpSp>
        <p:nvGrpSpPr>
          <p:cNvPr id="5" name="Skupina 4"/>
          <p:cNvGrpSpPr/>
          <p:nvPr/>
        </p:nvGrpSpPr>
        <p:grpSpPr>
          <a:xfrm>
            <a:off x="327532" y="404664"/>
            <a:ext cx="5207799" cy="3995015"/>
            <a:chOff x="3633160" y="2653271"/>
            <a:chExt cx="5207799" cy="3995015"/>
          </a:xfrm>
        </p:grpSpPr>
        <p:pic>
          <p:nvPicPr>
            <p:cNvPr id="7170" name="Picture 2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633160" y="2937729"/>
              <a:ext cx="5207799" cy="371055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2" name="Ovál 11"/>
            <p:cNvSpPr/>
            <p:nvPr/>
          </p:nvSpPr>
          <p:spPr>
            <a:xfrm>
              <a:off x="5910450" y="3059697"/>
              <a:ext cx="360040" cy="461665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000" b="1" dirty="0" smtClean="0">
                  <a:solidFill>
                    <a:schemeClr val="tx1"/>
                  </a:solidFill>
                </a:rPr>
                <a:t>2</a:t>
              </a:r>
              <a:endParaRPr lang="cs-CZ" sz="20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Ovál 17"/>
            <p:cNvSpPr/>
            <p:nvPr/>
          </p:nvSpPr>
          <p:spPr>
            <a:xfrm>
              <a:off x="6652513" y="3197677"/>
              <a:ext cx="360040" cy="36004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b="1" dirty="0" smtClean="0">
                  <a:solidFill>
                    <a:schemeClr val="tx1"/>
                  </a:solidFill>
                </a:rPr>
                <a:t>1</a:t>
              </a:r>
              <a:endParaRPr lang="cs-CZ" b="1" dirty="0">
                <a:solidFill>
                  <a:schemeClr val="tx1"/>
                </a:solidFill>
              </a:endParaRPr>
            </a:p>
          </p:txBody>
        </p:sp>
        <p:sp>
          <p:nvSpPr>
            <p:cNvPr id="23" name="Ovál 22"/>
            <p:cNvSpPr/>
            <p:nvPr/>
          </p:nvSpPr>
          <p:spPr>
            <a:xfrm>
              <a:off x="6009660" y="2653271"/>
              <a:ext cx="360040" cy="36004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000" b="1" dirty="0" smtClean="0">
                  <a:solidFill>
                    <a:schemeClr val="tx1"/>
                  </a:solidFill>
                </a:rPr>
                <a:t>4</a:t>
              </a:r>
              <a:endParaRPr lang="cs-CZ" sz="2000" b="1" dirty="0">
                <a:solidFill>
                  <a:schemeClr val="tx1"/>
                </a:solidFill>
              </a:endParaRPr>
            </a:p>
          </p:txBody>
        </p:sp>
        <p:sp>
          <p:nvSpPr>
            <p:cNvPr id="24" name="Ovál 23"/>
            <p:cNvSpPr/>
            <p:nvPr/>
          </p:nvSpPr>
          <p:spPr>
            <a:xfrm>
              <a:off x="5292971" y="3534843"/>
              <a:ext cx="360040" cy="36004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000" b="1" dirty="0" smtClean="0">
                  <a:solidFill>
                    <a:schemeClr val="tx1"/>
                  </a:solidFill>
                </a:rPr>
                <a:t>3</a:t>
              </a:r>
              <a:endParaRPr lang="cs-CZ" sz="2000" b="1" dirty="0">
                <a:solidFill>
                  <a:schemeClr val="tx1"/>
                </a:solidFill>
              </a:endParaRPr>
            </a:p>
          </p:txBody>
        </p:sp>
      </p:grpSp>
      <p:sp>
        <p:nvSpPr>
          <p:cNvPr id="6" name="Obdélník 5"/>
          <p:cNvSpPr/>
          <p:nvPr/>
        </p:nvSpPr>
        <p:spPr>
          <a:xfrm>
            <a:off x="4116041" y="1133744"/>
            <a:ext cx="4572000" cy="1200329"/>
          </a:xfrm>
          <a:prstGeom prst="rect">
            <a:avLst/>
          </a:prstGeom>
          <a:solidFill>
            <a:schemeClr val="accent6"/>
          </a:solidFill>
        </p:spPr>
        <p:txBody>
          <a:bodyPr>
            <a:spAutoFit/>
          </a:bodyPr>
          <a:lstStyle/>
          <a:p>
            <a:r>
              <a:rPr lang="cs-CZ" sz="2400" dirty="0"/>
              <a:t>Prut  3 přeložíme přes pruty 4 a 2 </a:t>
            </a:r>
            <a:endParaRPr lang="cs-CZ" sz="2400" dirty="0" smtClean="0"/>
          </a:p>
          <a:p>
            <a:r>
              <a:rPr lang="cs-CZ" sz="2400" dirty="0" smtClean="0"/>
              <a:t>a </a:t>
            </a:r>
            <a:r>
              <a:rPr lang="cs-CZ" sz="2400" dirty="0"/>
              <a:t>vrátíme zpět pod prutem 2 </a:t>
            </a:r>
            <a:r>
              <a:rPr lang="cs-CZ" sz="2400" dirty="0" smtClean="0"/>
              <a:t>před prut 4 </a:t>
            </a:r>
            <a:r>
              <a:rPr lang="cs-CZ" sz="2400" dirty="0"/>
              <a:t>(na původní místo)</a:t>
            </a:r>
          </a:p>
        </p:txBody>
      </p:sp>
      <p:grpSp>
        <p:nvGrpSpPr>
          <p:cNvPr id="9" name="Skupina 8"/>
          <p:cNvGrpSpPr/>
          <p:nvPr/>
        </p:nvGrpSpPr>
        <p:grpSpPr>
          <a:xfrm>
            <a:off x="4894542" y="2492896"/>
            <a:ext cx="2808312" cy="4155391"/>
            <a:chOff x="4997885" y="2495358"/>
            <a:chExt cx="2808312" cy="4155391"/>
          </a:xfrm>
        </p:grpSpPr>
        <p:pic>
          <p:nvPicPr>
            <p:cNvPr id="8194" name="Picture 2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997885" y="2495358"/>
              <a:ext cx="2808312" cy="415539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25" name="Ovál 24"/>
            <p:cNvSpPr/>
            <p:nvPr/>
          </p:nvSpPr>
          <p:spPr>
            <a:xfrm>
              <a:off x="5450071" y="3284081"/>
              <a:ext cx="360040" cy="36004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000" b="1" dirty="0" smtClean="0">
                  <a:solidFill>
                    <a:schemeClr val="tx1"/>
                  </a:solidFill>
                </a:rPr>
                <a:t>4</a:t>
              </a:r>
              <a:endParaRPr lang="cs-CZ" sz="2000" b="1" dirty="0">
                <a:solidFill>
                  <a:schemeClr val="tx1"/>
                </a:solidFill>
              </a:endParaRPr>
            </a:p>
          </p:txBody>
        </p:sp>
        <p:sp>
          <p:nvSpPr>
            <p:cNvPr id="26" name="Ovál 25"/>
            <p:cNvSpPr/>
            <p:nvPr/>
          </p:nvSpPr>
          <p:spPr>
            <a:xfrm>
              <a:off x="5964155" y="2600908"/>
              <a:ext cx="360040" cy="36004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000" b="1" dirty="0" smtClean="0">
                  <a:solidFill>
                    <a:schemeClr val="tx1"/>
                  </a:solidFill>
                </a:rPr>
                <a:t>3</a:t>
              </a:r>
              <a:endParaRPr lang="cs-CZ" sz="2000" b="1" dirty="0">
                <a:solidFill>
                  <a:schemeClr val="tx1"/>
                </a:solidFill>
              </a:endParaRPr>
            </a:p>
          </p:txBody>
        </p:sp>
        <p:sp>
          <p:nvSpPr>
            <p:cNvPr id="27" name="Ovál 26"/>
            <p:cNvSpPr/>
            <p:nvPr/>
          </p:nvSpPr>
          <p:spPr>
            <a:xfrm>
              <a:off x="6607591" y="2960948"/>
              <a:ext cx="360040" cy="36004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000" b="1" dirty="0">
                  <a:solidFill>
                    <a:schemeClr val="tx1"/>
                  </a:solidFill>
                </a:rPr>
                <a:t>2</a:t>
              </a:r>
            </a:p>
          </p:txBody>
        </p:sp>
        <p:sp>
          <p:nvSpPr>
            <p:cNvPr id="28" name="Ovál 27"/>
            <p:cNvSpPr/>
            <p:nvPr/>
          </p:nvSpPr>
          <p:spPr>
            <a:xfrm>
              <a:off x="7362254" y="3377157"/>
              <a:ext cx="360040" cy="36004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b="1" dirty="0" smtClean="0">
                  <a:solidFill>
                    <a:schemeClr val="tx1"/>
                  </a:solidFill>
                </a:rPr>
                <a:t>1</a:t>
              </a:r>
              <a:endParaRPr lang="cs-CZ" b="1" dirty="0">
                <a:solidFill>
                  <a:schemeClr val="tx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0451789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58" t="-363" r="25130" b="363"/>
          <a:stretch/>
        </p:blipFill>
        <p:spPr bwMode="auto">
          <a:xfrm>
            <a:off x="539552" y="548680"/>
            <a:ext cx="3737992" cy="49957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29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643295"/>
            <a:ext cx="3312368" cy="49011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763688" y="5877272"/>
            <a:ext cx="6336704" cy="523220"/>
          </a:xfrm>
          <a:prstGeom prst="rect">
            <a:avLst/>
          </a:prstGeom>
          <a:solidFill>
            <a:schemeClr val="accent6"/>
          </a:solidFill>
        </p:spPr>
        <p:txBody>
          <a:bodyPr wrap="square">
            <a:spAutoFit/>
          </a:bodyPr>
          <a:lstStyle/>
          <a:p>
            <a:pPr algn="ctr"/>
            <a:r>
              <a:rPr lang="pl-PL" sz="2800" dirty="0"/>
              <a:t>Pokračujeme stejně jako v </a:t>
            </a:r>
            <a:r>
              <a:rPr lang="pl-PL" sz="2800" dirty="0" smtClean="0"/>
              <a:t>kroku  1</a:t>
            </a:r>
            <a:endParaRPr lang="pl-PL" sz="2800" dirty="0"/>
          </a:p>
        </p:txBody>
      </p:sp>
      <p:pic>
        <p:nvPicPr>
          <p:cNvPr id="12293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4134" y="5709463"/>
            <a:ext cx="835025" cy="8588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9165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445604"/>
            <a:ext cx="3251200" cy="2438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404664"/>
            <a:ext cx="3431225" cy="25202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3611697"/>
            <a:ext cx="3968181" cy="29761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971600" y="2924944"/>
            <a:ext cx="7632848" cy="461665"/>
          </a:xfrm>
          <a:prstGeom prst="rect">
            <a:avLst/>
          </a:prstGeom>
          <a:solidFill>
            <a:schemeClr val="accent6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Po dopletení svážeme  pruty a přivážeme barevné fáborky.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761469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79712" y="764704"/>
            <a:ext cx="5256584" cy="2554545"/>
          </a:xfrm>
          <a:prstGeom prst="rect">
            <a:avLst/>
          </a:prstGeom>
          <a:solidFill>
            <a:schemeClr val="accent6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</a:rPr>
              <a:t>Hody, hody doprovody, </a:t>
            </a:r>
          </a:p>
          <a:p>
            <a:pPr algn="ctr"/>
            <a:r>
              <a:rPr lang="cs-CZ" sz="3200" b="1" dirty="0">
                <a:solidFill>
                  <a:schemeClr val="accent2">
                    <a:lumMod val="75000"/>
                  </a:schemeClr>
                </a:solidFill>
              </a:rPr>
              <a:t>d</a:t>
            </a:r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</a:rPr>
              <a:t>ejte vejce malovaný.</a:t>
            </a:r>
          </a:p>
          <a:p>
            <a:pPr algn="ctr"/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</a:rPr>
              <a:t>Nedáte-li malovaný, </a:t>
            </a:r>
          </a:p>
          <a:p>
            <a:pPr algn="ctr"/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</a:rPr>
              <a:t>dejte aspoň bílý,</a:t>
            </a:r>
          </a:p>
          <a:p>
            <a:pPr algn="ctr"/>
            <a:r>
              <a:rPr lang="cs-CZ" sz="3200" b="1" dirty="0">
                <a:solidFill>
                  <a:schemeClr val="accent2">
                    <a:lumMod val="75000"/>
                  </a:schemeClr>
                </a:solidFill>
              </a:rPr>
              <a:t>s</a:t>
            </a:r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</a:rPr>
              <a:t>lepička vám snese jiný.</a:t>
            </a:r>
            <a:endParaRPr lang="cs-CZ" sz="32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39785" y="3429000"/>
            <a:ext cx="3936437" cy="29523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270465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1278</TotalTime>
  <Words>225</Words>
  <Application>Microsoft Office PowerPoint</Application>
  <PresentationFormat>Předvádění na obrazovce (4:3)</PresentationFormat>
  <Paragraphs>116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Zdenek</dc:creator>
  <cp:lastModifiedBy>Zdenek</cp:lastModifiedBy>
  <cp:revision>113</cp:revision>
  <dcterms:created xsi:type="dcterms:W3CDTF">2012-12-02T19:48:14Z</dcterms:created>
  <dcterms:modified xsi:type="dcterms:W3CDTF">2013-03-24T21:58:29Z</dcterms:modified>
</cp:coreProperties>
</file>