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160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D91833F-F27B-44DA-BEBF-E880E3CB3F67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BA0FAA1-0FC1-41F7-BFDE-C087736A6CE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A0lechta" TargetMode="External"/><Relationship Id="rId2" Type="http://schemas.openxmlformats.org/officeDocument/2006/relationships/hyperlink" Target="http://cs.wikipedia.org/wiki/Budov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upienski.cz/img/picture/23/5466.jpg" TargetMode="External"/><Relationship Id="rId13" Type="http://schemas.openxmlformats.org/officeDocument/2006/relationships/hyperlink" Target="http://www.kudyznudy.cz/getmedia/af49e23f-dbeb-46fc-b813-92a250a58b7e/foto.aspx?width=600&amp;amp;height=408" TargetMode="External"/><Relationship Id="rId3" Type="http://schemas.openxmlformats.org/officeDocument/2006/relationships/hyperlink" Target="http://www.atlasceska.cz/images/foto_kat/stredni/s10865_ST_Hukvaldy.jpg" TargetMode="External"/><Relationship Id="rId7" Type="http://schemas.openxmlformats.org/officeDocument/2006/relationships/hyperlink" Target="http://www.castles.cz/getpicl.php?filename=image/pictures/360/opl360_1.jpg0" TargetMode="External"/><Relationship Id="rId12" Type="http://schemas.openxmlformats.org/officeDocument/2006/relationships/hyperlink" Target="http://www.zamky-hrady.cz/1/img/bruntal_poz.jpg" TargetMode="External"/><Relationship Id="rId2" Type="http://schemas.openxmlformats.org/officeDocument/2006/relationships/hyperlink" Target="http://www.atlasceska.cz/images/foto_kat/stredni/s13766_0008mich.jpg" TargetMode="External"/><Relationship Id="rId16" Type="http://schemas.openxmlformats.org/officeDocument/2006/relationships/hyperlink" Target="http://www.zajicci.cz/fotky/tipy/kravar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ahaonline.cz/img/18/full/871496-img-truba.jpg" TargetMode="External"/><Relationship Id="rId11" Type="http://schemas.openxmlformats.org/officeDocument/2006/relationships/hyperlink" Target="http://www.hrady-zamky.cz/zamek-bruntal/zamek-bruntal.jpg" TargetMode="External"/><Relationship Id="rId5" Type="http://schemas.openxmlformats.org/officeDocument/2006/relationships/hyperlink" Target="http://regiony.ic.cz/clanky/slezsko/hradec_v.jpg" TargetMode="External"/><Relationship Id="rId15" Type="http://schemas.openxmlformats.org/officeDocument/2006/relationships/hyperlink" Target="http://www.vachta.cz/webfiles/obrazky/kravare.jpg" TargetMode="External"/><Relationship Id="rId10" Type="http://schemas.openxmlformats.org/officeDocument/2006/relationships/hyperlink" Target="http://www.portalymest.cz/obrazky/zamek-frystat-6.jpg" TargetMode="External"/><Relationship Id="rId4" Type="http://schemas.openxmlformats.org/officeDocument/2006/relationships/hyperlink" Target="http://www.atlasceska.cz/images/foto_kat/stredni/s15452_atlasceska.jpg" TargetMode="External"/><Relationship Id="rId9" Type="http://schemas.openxmlformats.org/officeDocument/2006/relationships/hyperlink" Target="http://www.portalymest.cz/obrazky/zamek-frystat-4.jpg" TargetMode="External"/><Relationship Id="rId14" Type="http://schemas.openxmlformats.org/officeDocument/2006/relationships/hyperlink" Target="http://hrady-zamky.infocesko.cz/Images/clanek/hrady_zamky/6800/06zoo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8662" y="-171400"/>
            <a:ext cx="8229600" cy="2795736"/>
          </a:xfrm>
        </p:spPr>
        <p:txBody>
          <a:bodyPr/>
          <a:lstStyle/>
          <a:p>
            <a:r>
              <a:rPr lang="cs-CZ" dirty="0" smtClean="0"/>
              <a:t>Volný čas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2060848"/>
            <a:ext cx="6400800" cy="2472680"/>
          </a:xfrm>
        </p:spPr>
        <p:txBody>
          <a:bodyPr/>
          <a:lstStyle/>
          <a:p>
            <a:r>
              <a:rPr lang="cs-CZ" dirty="0" smtClean="0"/>
              <a:t>Hrady a zámky aneb Jak se žilo dříve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55210" y="2924944"/>
            <a:ext cx="2411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Moravskoslezský kraj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4509120"/>
            <a:ext cx="26019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Prchalová Zdeňka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3245589" y="5651954"/>
            <a:ext cx="2627262" cy="369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SŠ, ZŠ a MŠ, Karviná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45589" y="5085184"/>
            <a:ext cx="2255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Určeno pro 7.tř. ZŠS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91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14400" y="908050"/>
            <a:ext cx="8229600" cy="5949950"/>
          </a:xfrm>
        </p:spPr>
        <p:txBody>
          <a:bodyPr/>
          <a:lstStyle/>
          <a:p>
            <a:r>
              <a:rPr lang="cs-CZ" dirty="0"/>
              <a:t>Česká republika je pohádkovou zemí hradů a zámků </a:t>
            </a:r>
            <a:r>
              <a:rPr lang="cs-CZ" dirty="0" smtClean="0"/>
              <a:t>.</a:t>
            </a:r>
          </a:p>
          <a:p>
            <a:r>
              <a:rPr lang="cs-CZ" dirty="0" smtClean="0"/>
              <a:t>Množství </a:t>
            </a:r>
            <a:r>
              <a:rPr lang="cs-CZ" dirty="0"/>
              <a:t>dochovaných hradů a </a:t>
            </a:r>
            <a:r>
              <a:rPr lang="cs-CZ" dirty="0" smtClean="0"/>
              <a:t>zámku </a:t>
            </a:r>
            <a:r>
              <a:rPr lang="cs-CZ" dirty="0"/>
              <a:t>je důkazem bohaté historie naší vlasti a zároveň nám dává obrázek o </a:t>
            </a:r>
            <a:r>
              <a:rPr lang="cs-CZ" dirty="0" smtClean="0"/>
              <a:t>tom, jak </a:t>
            </a:r>
            <a:r>
              <a:rPr lang="cs-CZ" dirty="0"/>
              <a:t>žili naši předci. </a:t>
            </a: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16668"/>
            <a:ext cx="11811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336538" y="3476608"/>
            <a:ext cx="4368969" cy="1080120"/>
          </a:xfrm>
          <a:prstGeom prst="wedgeEllipseCallout">
            <a:avLst>
              <a:gd name="adj1" fmla="val -44021"/>
              <a:gd name="adj2" fmla="val 602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Je ve vašem okolí hrad</a:t>
            </a:r>
          </a:p>
          <a:p>
            <a:pPr algn="ctr"/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ebo zámek?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1654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hrad a co zámek?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Hrad je </a:t>
            </a:r>
            <a:r>
              <a:rPr lang="cs-CZ" dirty="0"/>
              <a:t>opevněné feudální sídlo vystavěné většinou v rozmezí 12.–16. století.  </a:t>
            </a:r>
            <a:r>
              <a:rPr lang="cs-CZ" dirty="0" smtClean="0"/>
              <a:t>Stavěly se na těžko přístupných místech ( skálách).</a:t>
            </a:r>
          </a:p>
          <a:p>
            <a:endParaRPr lang="cs-CZ" dirty="0"/>
          </a:p>
          <a:p>
            <a:r>
              <a:rPr lang="cs-CZ" b="1" dirty="0"/>
              <a:t>Zámek</a:t>
            </a:r>
            <a:r>
              <a:rPr lang="cs-CZ" dirty="0"/>
              <a:t> je rozsáhlá, </a:t>
            </a:r>
            <a:r>
              <a:rPr lang="cs-CZ" dirty="0" smtClean="0"/>
              <a:t> </a:t>
            </a:r>
            <a:r>
              <a:rPr lang="cs-CZ" dirty="0"/>
              <a:t>bohatě </a:t>
            </a:r>
            <a:r>
              <a:rPr lang="cs-CZ" dirty="0" smtClean="0"/>
              <a:t>zdobená </a:t>
            </a:r>
            <a:r>
              <a:rPr lang="cs-CZ" dirty="0" smtClean="0">
                <a:hlinkClick r:id="rId2" tooltip="Budova"/>
              </a:rPr>
              <a:t>budova</a:t>
            </a:r>
            <a:r>
              <a:rPr lang="cs-CZ" dirty="0"/>
              <a:t>, která sloužila </a:t>
            </a:r>
            <a:r>
              <a:rPr lang="cs-CZ" dirty="0">
                <a:hlinkClick r:id="rId3" tooltip="Šlechta"/>
              </a:rPr>
              <a:t>šlechtickým rodům</a:t>
            </a:r>
            <a:r>
              <a:rPr lang="cs-CZ" dirty="0"/>
              <a:t> </a:t>
            </a:r>
            <a:r>
              <a:rPr lang="cs-CZ" dirty="0" smtClean="0"/>
              <a:t> jako reprezentativní sídlo. Od hradu se liší tím</a:t>
            </a:r>
            <a:r>
              <a:rPr lang="cs-CZ" dirty="0"/>
              <a:t>, že </a:t>
            </a:r>
            <a:r>
              <a:rPr lang="cs-CZ" dirty="0" smtClean="0"/>
              <a:t>nemá opevnění.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5242" y="4998689"/>
            <a:ext cx="2558926" cy="1743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924" y="4998690"/>
            <a:ext cx="2619375" cy="1743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732240" y="6525344"/>
            <a:ext cx="857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zámek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27983" y="6488668"/>
            <a:ext cx="7200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hrad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2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Výlet po hradech a zámcích</a:t>
            </a:r>
            <a:br>
              <a:rPr lang="cs-CZ" dirty="0" smtClean="0"/>
            </a:br>
            <a:r>
              <a:rPr lang="cs-CZ" dirty="0" smtClean="0"/>
              <a:t>Moravskoslezského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2533" y="1586709"/>
            <a:ext cx="8229600" cy="470916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 smtClean="0"/>
              <a:t>                                          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947" y="1628800"/>
            <a:ext cx="2828925" cy="18859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947" y="4365104"/>
            <a:ext cx="2828925" cy="18859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8" y="2145963"/>
            <a:ext cx="475615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Zřícenina hradu </a:t>
            </a:r>
            <a:r>
              <a:rPr lang="cs-CZ" sz="2400" dirty="0" smtClean="0"/>
              <a:t>Hukvaldy</a:t>
            </a:r>
            <a:r>
              <a:rPr lang="cs-CZ" sz="2000" dirty="0" smtClean="0"/>
              <a:t>.</a:t>
            </a:r>
            <a:r>
              <a:rPr lang="cs-CZ" dirty="0" smtClean="0"/>
              <a:t> Ve stejnojmenné vesnici se narodil skladatel </a:t>
            </a:r>
            <a:r>
              <a:rPr lang="cs-CZ" sz="2400" dirty="0" smtClean="0"/>
              <a:t>Leoš Janáček.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4509120"/>
            <a:ext cx="4248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Zřícenina hradu </a:t>
            </a:r>
            <a:r>
              <a:rPr lang="cs-CZ" sz="2400" dirty="0" smtClean="0"/>
              <a:t>Štramberk.</a:t>
            </a:r>
          </a:p>
          <a:p>
            <a:r>
              <a:rPr lang="cs-CZ" dirty="0" smtClean="0"/>
              <a:t>40 m vysoká rozhledna, </a:t>
            </a:r>
            <a:r>
              <a:rPr lang="cs-CZ" sz="2400" dirty="0" err="1"/>
              <a:t>T</a:t>
            </a:r>
            <a:r>
              <a:rPr lang="cs-CZ" sz="2400" dirty="0" err="1" smtClean="0"/>
              <a:t>rúba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49074" y="1619508"/>
            <a:ext cx="15039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Zříceniny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4" y="2829767"/>
            <a:ext cx="1369965" cy="136996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406" y="5447824"/>
            <a:ext cx="1800202" cy="129071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20172" y="6093179"/>
            <a:ext cx="22252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Legenda o původu uši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60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hrady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652" y="1580897"/>
            <a:ext cx="8229600" cy="4709160"/>
          </a:xfrm>
        </p:spPr>
        <p:txBody>
          <a:bodyPr/>
          <a:lstStyle/>
          <a:p>
            <a:r>
              <a:rPr lang="cs-CZ" dirty="0" smtClean="0"/>
              <a:t>                            Slezskoostravský hrad</a:t>
            </a:r>
          </a:p>
          <a:p>
            <a:r>
              <a:rPr lang="cs-CZ" dirty="0" smtClean="0"/>
              <a:t>                            </a:t>
            </a:r>
            <a:r>
              <a:rPr lang="cs-CZ" sz="1800" dirty="0" smtClean="0"/>
              <a:t>nejnavštěvovanější hrad kraje</a:t>
            </a:r>
            <a:endParaRPr lang="cs-CZ" dirty="0" smtClean="0"/>
          </a:p>
          <a:p>
            <a:r>
              <a:rPr lang="cs-CZ" dirty="0"/>
              <a:t>                          </a:t>
            </a:r>
            <a:r>
              <a:rPr lang="cs-CZ" dirty="0" smtClean="0"/>
              <a:t>  </a:t>
            </a:r>
            <a:r>
              <a:rPr lang="cs-CZ" sz="1800" dirty="0" smtClean="0"/>
              <a:t>Pověsti </a:t>
            </a:r>
            <a:r>
              <a:rPr lang="cs-CZ" sz="1800" dirty="0"/>
              <a:t>praví, že pod hradem bývaly </a:t>
            </a:r>
            <a:r>
              <a:rPr lang="cs-CZ" sz="1800" dirty="0" smtClean="0"/>
              <a:t>ukryty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                                        poklady</a:t>
            </a:r>
            <a:r>
              <a:rPr lang="cs-CZ" sz="1800" dirty="0"/>
              <a:t>. Hlídal je u dveří stojící muž </a:t>
            </a:r>
            <a:r>
              <a:rPr lang="cs-CZ" sz="1800" dirty="0" smtClean="0"/>
              <a:t>se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                                        železnou palicí. Po hradu bloudila Bílá paní.</a:t>
            </a:r>
          </a:p>
          <a:p>
            <a:endParaRPr lang="cs-CZ" sz="1800" dirty="0"/>
          </a:p>
          <a:p>
            <a:endParaRPr lang="cs-CZ" sz="1800" dirty="0" smtClean="0"/>
          </a:p>
          <a:p>
            <a:r>
              <a:rPr lang="cs-CZ" sz="1800" dirty="0"/>
              <a:t> </a:t>
            </a:r>
            <a:r>
              <a:rPr lang="cs-CZ" sz="1800" dirty="0" smtClean="0"/>
              <a:t>                                                 </a:t>
            </a:r>
            <a:endParaRPr lang="cs-CZ" sz="1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2873602" cy="19122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935477"/>
            <a:ext cx="2828925" cy="18859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63888" y="4509120"/>
            <a:ext cx="516244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Rozlehlý a po několik staletí rozšiřovaný </a:t>
            </a:r>
          </a:p>
          <a:p>
            <a:r>
              <a:rPr lang="cs-CZ" dirty="0"/>
              <a:t>h</a:t>
            </a:r>
            <a:r>
              <a:rPr lang="cs-CZ" dirty="0" smtClean="0"/>
              <a:t>rad  </a:t>
            </a:r>
            <a:r>
              <a:rPr lang="cs-CZ" sz="2400" dirty="0" smtClean="0"/>
              <a:t>Sovinec </a:t>
            </a:r>
            <a:r>
              <a:rPr lang="cs-CZ" sz="2000" dirty="0" smtClean="0"/>
              <a:t>leží u města Bruntál</a:t>
            </a:r>
            <a:endParaRPr lang="cs-CZ" sz="2000" dirty="0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224250"/>
            <a:ext cx="1728192" cy="161645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0925" y="12757"/>
            <a:ext cx="1743075" cy="25908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4427984" y="5193196"/>
            <a:ext cx="2507396" cy="792088"/>
          </a:xfrm>
          <a:prstGeom prst="wedgeRoundRectCallout">
            <a:avLst>
              <a:gd name="adj1" fmla="val 66343"/>
              <a:gd name="adj2" fmla="val -43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 jdeme na zámky!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825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Zámky</a:t>
            </a:r>
            <a:br>
              <a:rPr lang="cs-CZ" dirty="0" smtClean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</a:t>
            </a:r>
            <a:r>
              <a:rPr lang="cs-CZ" sz="2000" dirty="0" smtClean="0"/>
              <a:t>od</a:t>
            </a:r>
            <a:r>
              <a:rPr lang="cs-CZ" dirty="0" smtClean="0"/>
              <a:t> </a:t>
            </a:r>
            <a:r>
              <a:rPr lang="cs-CZ" sz="1800" dirty="0" smtClean="0"/>
              <a:t>r.2001  národní kulturní památka</a:t>
            </a:r>
            <a:endParaRPr lang="cs-CZ" sz="1800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226" y="2420888"/>
            <a:ext cx="2419350" cy="11715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2857500" cy="2143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13221" y="1124744"/>
            <a:ext cx="52987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Hradec nad Moravicí, státní zámek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2576" y="2636912"/>
            <a:ext cx="34449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2 části- Bílý zámek- starší část,</a:t>
            </a:r>
          </a:p>
          <a:p>
            <a:r>
              <a:rPr lang="cs-CZ" dirty="0" smtClean="0"/>
              <a:t>              Červený zámek</a:t>
            </a:r>
            <a:endParaRPr lang="cs-CZ" dirty="0"/>
          </a:p>
        </p:txBody>
      </p:sp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346" y="4031052"/>
            <a:ext cx="2682879" cy="151216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491880" y="4509120"/>
            <a:ext cx="487825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Karviná-Fryštát, kulturní památka</a:t>
            </a:r>
          </a:p>
          <a:p>
            <a:endParaRPr lang="cs-CZ" dirty="0"/>
          </a:p>
          <a:p>
            <a:r>
              <a:rPr lang="cs-CZ" dirty="0" smtClean="0"/>
              <a:t>Stojí na místě bývalého dřevěného hradu</a:t>
            </a:r>
            <a:endParaRPr lang="cs-CZ" dirty="0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833" y="5486642"/>
            <a:ext cx="2060784" cy="137135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479202"/>
            <a:ext cx="1941769" cy="136213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901" y="5445568"/>
            <a:ext cx="2133600" cy="1371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9310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84" y="100027"/>
            <a:ext cx="2466975" cy="1847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70520"/>
            <a:ext cx="2133600" cy="167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3808" y="908720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Zámek Bruntál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1700808"/>
            <a:ext cx="5288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zde sídlo muzea a okolo zámku krásná zahrada</a:t>
            </a:r>
            <a:endParaRPr lang="cs-CZ" dirty="0"/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344" y="2134973"/>
            <a:ext cx="2466975" cy="1847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160125"/>
            <a:ext cx="2609850" cy="17526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09119"/>
            <a:ext cx="2619375" cy="1743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03848" y="4702406"/>
            <a:ext cx="2659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Zámek Kravaře</a:t>
            </a:r>
            <a:endParaRPr lang="cs-CZ" sz="2800" dirty="0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094966"/>
            <a:ext cx="25908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620" y="4530461"/>
            <a:ext cx="2305050" cy="1600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118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06996"/>
            <a:ext cx="11811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2513094" y="188640"/>
            <a:ext cx="4507532" cy="836712"/>
          </a:xfrm>
          <a:prstGeom prst="wedgeRoundRectCallout">
            <a:avLst>
              <a:gd name="adj1" fmla="val -75284"/>
              <a:gd name="adj2" fmla="val 6969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Které zříceniny, hrady a zámky jsme dnes navštívili?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721605" y="157621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275856" y="1576216"/>
            <a:ext cx="44644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white"/>
                </a:solidFill>
              </a:rPr>
              <a:t>Jak se jmenuje </a:t>
            </a:r>
            <a:r>
              <a:rPr lang="cs-CZ" dirty="0" smtClean="0">
                <a:solidFill>
                  <a:prstClr val="white"/>
                </a:solidFill>
              </a:rPr>
              <a:t>zřícenina hradu, </a:t>
            </a:r>
            <a:r>
              <a:rPr lang="cs-CZ" dirty="0">
                <a:solidFill>
                  <a:prstClr val="white"/>
                </a:solidFill>
              </a:rPr>
              <a:t>ke které se váže pověst o </a:t>
            </a:r>
            <a:r>
              <a:rPr lang="cs-CZ" dirty="0" smtClean="0">
                <a:solidFill>
                  <a:prstClr val="white"/>
                </a:solidFill>
              </a:rPr>
              <a:t>uřezaných uších? </a:t>
            </a:r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1756163" y="312624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275856" y="3045396"/>
            <a:ext cx="5097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se jmenuje zřícenina hradu a stejnojmenná </a:t>
            </a:r>
          </a:p>
          <a:p>
            <a:r>
              <a:rPr lang="cs-CZ" dirty="0"/>
              <a:t>v</a:t>
            </a:r>
            <a:r>
              <a:rPr lang="cs-CZ" dirty="0" smtClean="0"/>
              <a:t>esnice, kde se narodil skladatel </a:t>
            </a:r>
            <a:r>
              <a:rPr lang="cs-CZ" dirty="0" err="1" smtClean="0"/>
              <a:t>L.Janáček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1" name="Šipka doprava 10"/>
          <p:cNvSpPr/>
          <p:nvPr/>
        </p:nvSpPr>
        <p:spPr>
          <a:xfrm>
            <a:off x="1756163" y="506789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5310206"/>
            <a:ext cx="5581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Který hrad našeho kraje je státní kulturní památkou?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2420888"/>
            <a:ext cx="1250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Štramberk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4437112"/>
            <a:ext cx="1370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Hukvaldy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6093296"/>
            <a:ext cx="2361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Hradec nad Moravicí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280" y="6096395"/>
            <a:ext cx="1007740" cy="685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6752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/>
      <p:bldP spid="8" grpId="0" animBg="1"/>
      <p:bldP spid="9" grpId="0"/>
      <p:bldP spid="11" grpId="0" animBg="1"/>
      <p:bldP spid="12" grpId="0"/>
      <p:bldP spid="15" grpId="0"/>
      <p:bldP spid="16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použitých odkazů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www.atlasceska.cz/images/foto_kat/stredni/s13766_0008mich.jpg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www.atlasceska.cz/images/foto_kat/stredni/s10865_ST_Hukvaldy.jpg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www.atlasceska.cz/images/foto_kat/stredni/s15452_atlasceska.jpg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regiony.ic.cz/clanky/slezsko/hradec_v.jpg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img.ahaonline.cz/img/18/full/871496-img-truba.jpg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www.castles.cz/getpicl.php?filename=image/pictures/360/opl360_1.jpg0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www.lupienski.cz/img/picture/23/5466.jpg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www.portalymest.cz/obrazky/zamek-frystat-4.jpg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www.portalymest.cz/obrazky/zamek-frystat-6.jpg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www.hrady-zamky.cz/zamek-bruntal/zamek-bruntal.jpg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www.zamky-hrady.cz/1/img/bruntal_poz.jpg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www.kudyznudy.cz/getmedia/af49e23f-dbeb-46fc-b813-92a250a58b7e/foto.aspx?width=600&amp;amp;height=408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hrady-zamky.infocesko.cz/Images/clanek/hrady_zamky/6800/06zoom.jpg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15"/>
              </a:rPr>
              <a:t>http://</a:t>
            </a:r>
            <a:r>
              <a:rPr lang="cs-CZ" sz="1600" dirty="0" smtClean="0">
                <a:hlinkClick r:id="rId15"/>
              </a:rPr>
              <a:t>www.vachta.cz/webfiles/obrazky/kravare.jpg</a:t>
            </a:r>
            <a:endParaRPr lang="cs-CZ" sz="1600" dirty="0" smtClean="0"/>
          </a:p>
          <a:p>
            <a:pPr marL="137160" indent="0">
              <a:buNone/>
            </a:pPr>
            <a:r>
              <a:rPr lang="cs-CZ" sz="1600" dirty="0">
                <a:hlinkClick r:id="rId16"/>
              </a:rPr>
              <a:t>http://</a:t>
            </a:r>
            <a:r>
              <a:rPr lang="cs-CZ" sz="1600" dirty="0" smtClean="0">
                <a:hlinkClick r:id="rId16"/>
              </a:rPr>
              <a:t>www.zajicci.cz/fotky/tipy/kravare.jpg</a:t>
            </a:r>
            <a:endParaRPr lang="cs-CZ" sz="1600" dirty="0" smtClean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 smtClean="0"/>
          </a:p>
          <a:p>
            <a:pPr marL="137160"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4445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418</TotalTime>
  <Words>366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Vrchol</vt:lpstr>
      <vt:lpstr>Volný čas </vt:lpstr>
      <vt:lpstr>Prezentace aplikace PowerPoint</vt:lpstr>
      <vt:lpstr>Co je hrad a co zámek?</vt:lpstr>
      <vt:lpstr>Výlet po hradech a zámcích Moravskoslezského kraje</vt:lpstr>
      <vt:lpstr>hrady</vt:lpstr>
      <vt:lpstr>Zámky </vt:lpstr>
      <vt:lpstr>Prezentace aplikace PowerPoint</vt:lpstr>
      <vt:lpstr>Prezentace aplikace PowerPoint</vt:lpstr>
      <vt:lpstr>Seznam použitých odkazů</vt:lpstr>
    </vt:vector>
  </TitlesOfParts>
  <Company>SŠ, ZŠ a MŠ Karviná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Volný čas- Hrady a zámky</dc:title>
  <dc:subject>Člověk a společnost, Věcné učení</dc:subject>
  <dc:creator>pc;Mgr. Prchalová Zdeňka</dc:creator>
  <cp:lastModifiedBy>pc</cp:lastModifiedBy>
  <cp:revision>39</cp:revision>
  <dcterms:created xsi:type="dcterms:W3CDTF">2012-02-18T19:42:40Z</dcterms:created>
  <dcterms:modified xsi:type="dcterms:W3CDTF">2012-03-01T18:52:51Z</dcterms:modified>
  <cp:category>7., 10. tř. ZŠS</cp:category>
</cp:coreProperties>
</file>