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24"/>
  </p:notesMasterIdLst>
  <p:sldIdLst>
    <p:sldId id="258" r:id="rId4"/>
    <p:sldId id="266" r:id="rId5"/>
    <p:sldId id="436" r:id="rId6"/>
    <p:sldId id="404" r:id="rId7"/>
    <p:sldId id="405" r:id="rId8"/>
    <p:sldId id="406" r:id="rId9"/>
    <p:sldId id="410" r:id="rId10"/>
    <p:sldId id="412" r:id="rId11"/>
    <p:sldId id="414" r:id="rId12"/>
    <p:sldId id="422" r:id="rId13"/>
    <p:sldId id="433" r:id="rId14"/>
    <p:sldId id="424" r:id="rId15"/>
    <p:sldId id="426" r:id="rId16"/>
    <p:sldId id="421" r:id="rId17"/>
    <p:sldId id="434" r:id="rId18"/>
    <p:sldId id="428" r:id="rId19"/>
    <p:sldId id="429" r:id="rId20"/>
    <p:sldId id="430" r:id="rId21"/>
    <p:sldId id="431" r:id="rId22"/>
    <p:sldId id="43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8000"/>
    <a:srgbClr val="99FFCC"/>
    <a:srgbClr val="000000"/>
    <a:srgbClr val="FFFFFF"/>
    <a:srgbClr val="69F38A"/>
    <a:srgbClr val="D0D8E8"/>
    <a:srgbClr val="F67E6A"/>
    <a:srgbClr val="FF6600"/>
    <a:srgbClr val="FAB7AC"/>
    <a:srgbClr val="FF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794" autoAdjust="0"/>
    <p:restoredTop sz="93190" autoAdjust="0"/>
  </p:normalViewPr>
  <p:slideViewPr>
    <p:cSldViewPr>
      <p:cViewPr varScale="1">
        <p:scale>
          <a:sx n="64" d="100"/>
          <a:sy n="64" d="100"/>
        </p:scale>
        <p:origin x="-139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povrch Země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pevnina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světový</a:t>
          </a:r>
          <a:r>
            <a:rPr lang="cs-CZ" sz="2400" baseline="0" dirty="0" smtClean="0"/>
            <a:t> oceán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kontinent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světadíl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oceán</a:t>
          </a:r>
          <a:endParaRPr lang="cs-CZ" sz="2400" dirty="0"/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poloha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litosférická deska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rozloha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9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9" custLinFactNeighborX="335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9" custLinFactNeighborX="252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9" custLinFactNeighborX="1704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9" custLinFactNeighborX="417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9" custLinFactNeighborX="3354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9" custLinFactNeighborX="2529" custLinFactNeighborY="-38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802AFF8F-A710-40F3-A00D-100F373737B8}" type="pres">
      <dgm:prSet presAssocID="{0E767B01-13C3-462A-A480-36847BE14600}" presName="node" presStyleLbl="node1" presStyleIdx="7" presStyleCnt="9" custLinFactNeighborX="4179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8" presStyleCnt="9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C44090DB-FEC4-41EB-B139-7929190C721B}" type="presOf" srcId="{0B3179CF-1808-4AF2-9A23-49E161367459}" destId="{7685899C-38FE-4CB4-8B7F-2C3F43DD35D1}" srcOrd="0" destOrd="0" presId="urn:microsoft.com/office/officeart/2005/8/layout/default#1"/>
    <dgm:cxn modelId="{85593F70-BD84-4197-97D5-E8D1EAA62E15}" type="presOf" srcId="{1E8D236F-3381-450A-8AC6-8A58F9383057}" destId="{D5B814DB-2B46-4BBC-98D8-8038F299A82F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621A53FF-F52B-47B4-8D47-6F3F8E093D62}" type="presOf" srcId="{C68AB37A-53D0-4D22-A99A-2423E0AA25C6}" destId="{D130A27F-5689-4129-A5C8-1E2E8D1BAED4}" srcOrd="0" destOrd="0" presId="urn:microsoft.com/office/officeart/2005/8/layout/default#1"/>
    <dgm:cxn modelId="{8F89EAFC-30B5-4C15-96E3-F1643E49768E}" type="presOf" srcId="{1BDE75C6-E49C-4C0D-9B54-AB332D07C5E8}" destId="{327274FD-849A-4253-A88C-49EA9C8EC748}" srcOrd="0" destOrd="0" presId="urn:microsoft.com/office/officeart/2005/8/layout/default#1"/>
    <dgm:cxn modelId="{C65634E1-C58D-4B2E-B901-86A9AF01D6CC}" type="presOf" srcId="{8CABA663-F140-4381-A837-528457B523EF}" destId="{D9A0A614-79EC-42F7-A674-B82117D4894F}" srcOrd="0" destOrd="0" presId="urn:microsoft.com/office/officeart/2005/8/layout/default#1"/>
    <dgm:cxn modelId="{4DC6F4EE-716D-4E6B-B1D8-D12C8C4A951F}" type="presOf" srcId="{1EE2DD4F-7CF7-48E0-8C07-1B8F9C6DE597}" destId="{69BA46AD-DF0A-4BBD-9AEE-440738E97DD1}" srcOrd="0" destOrd="0" presId="urn:microsoft.com/office/officeart/2005/8/layout/default#1"/>
    <dgm:cxn modelId="{2BFDAC15-453D-4033-8E79-EFD866503141}" srcId="{7D689C6D-215A-4061-950F-D2B50FE031ED}" destId="{0E767B01-13C3-462A-A480-36847BE14600}" srcOrd="7" destOrd="0" parTransId="{92C6742D-DFB2-40B3-82D6-3A6C77DECC85}" sibTransId="{4B5082E5-F459-432B-955B-08AD14ED6B7B}"/>
    <dgm:cxn modelId="{34DD6910-B8CE-4101-923D-AC64EFACEF90}" type="presOf" srcId="{6D29609A-A390-414B-A1D1-B8FB6AD99EA0}" destId="{A33118F3-006D-4DE0-85D7-BEF5B6ED5873}" srcOrd="0" destOrd="0" presId="urn:microsoft.com/office/officeart/2005/8/layout/default#1"/>
    <dgm:cxn modelId="{1569904E-EDC7-48BD-BC80-D5E1745FAD53}" type="presOf" srcId="{0E767B01-13C3-462A-A480-36847BE14600}" destId="{802AFF8F-A710-40F3-A00D-100F373737B8}" srcOrd="0" destOrd="0" presId="urn:microsoft.com/office/officeart/2005/8/layout/default#1"/>
    <dgm:cxn modelId="{27ED84F4-B490-420A-A4F6-6BE26392A0A7}" srcId="{7D689C6D-215A-4061-950F-D2B50FE031ED}" destId="{1E8D236F-3381-450A-8AC6-8A58F9383057}" srcOrd="8" destOrd="0" parTransId="{2B781FFA-E304-42B3-A887-AF9EDCEA7779}" sibTransId="{D376DCC2-24D7-4A93-A805-643B767571F4}"/>
    <dgm:cxn modelId="{85AD5B3C-9FE9-470D-94ED-C0340015C761}" type="presOf" srcId="{53967C97-45EB-4DD3-90B7-0B27D694F559}" destId="{12A3D154-DC56-44D7-ADBF-D1C4D58ED58A}" srcOrd="0" destOrd="0" presId="urn:microsoft.com/office/officeart/2005/8/layout/default#1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25A77B83-27CF-4BE5-B907-613E9FF47B4B}" type="presOf" srcId="{7D689C6D-215A-4061-950F-D2B50FE031ED}" destId="{3C5A676D-11A3-40AD-B0C0-98AA55E96A4D}" srcOrd="0" destOrd="0" presId="urn:microsoft.com/office/officeart/2005/8/layout/default#1"/>
    <dgm:cxn modelId="{67DC297D-3B28-4341-9E9E-AB11DF43F5E6}" type="presParOf" srcId="{3C5A676D-11A3-40AD-B0C0-98AA55E96A4D}" destId="{A33118F3-006D-4DE0-85D7-BEF5B6ED5873}" srcOrd="0" destOrd="0" presId="urn:microsoft.com/office/officeart/2005/8/layout/default#1"/>
    <dgm:cxn modelId="{F7E9B539-71DA-4F10-A7ED-B7A8D57F698B}" type="presParOf" srcId="{3C5A676D-11A3-40AD-B0C0-98AA55E96A4D}" destId="{ED37F170-9829-48EA-8EBA-6F9CF988D086}" srcOrd="1" destOrd="0" presId="urn:microsoft.com/office/officeart/2005/8/layout/default#1"/>
    <dgm:cxn modelId="{ADB80B11-5556-4659-887C-22C0EB227001}" type="presParOf" srcId="{3C5A676D-11A3-40AD-B0C0-98AA55E96A4D}" destId="{7685899C-38FE-4CB4-8B7F-2C3F43DD35D1}" srcOrd="2" destOrd="0" presId="urn:microsoft.com/office/officeart/2005/8/layout/default#1"/>
    <dgm:cxn modelId="{8A4CD521-0E08-4586-AD12-7ACDB5134C10}" type="presParOf" srcId="{3C5A676D-11A3-40AD-B0C0-98AA55E96A4D}" destId="{853257FC-53A7-41E2-A65B-84FCEABD6802}" srcOrd="3" destOrd="0" presId="urn:microsoft.com/office/officeart/2005/8/layout/default#1"/>
    <dgm:cxn modelId="{1358D2B4-5B11-4A48-9328-EA42AD2B048B}" type="presParOf" srcId="{3C5A676D-11A3-40AD-B0C0-98AA55E96A4D}" destId="{D130A27F-5689-4129-A5C8-1E2E8D1BAED4}" srcOrd="4" destOrd="0" presId="urn:microsoft.com/office/officeart/2005/8/layout/default#1"/>
    <dgm:cxn modelId="{79C87981-9715-41FA-95C3-2AE05BA9772E}" type="presParOf" srcId="{3C5A676D-11A3-40AD-B0C0-98AA55E96A4D}" destId="{7AC5A7A6-39BB-4862-9179-92A64503AD24}" srcOrd="5" destOrd="0" presId="urn:microsoft.com/office/officeart/2005/8/layout/default#1"/>
    <dgm:cxn modelId="{2649266A-B637-4D7E-9FEE-62B1DCC8695A}" type="presParOf" srcId="{3C5A676D-11A3-40AD-B0C0-98AA55E96A4D}" destId="{D9A0A614-79EC-42F7-A674-B82117D4894F}" srcOrd="6" destOrd="0" presId="urn:microsoft.com/office/officeart/2005/8/layout/default#1"/>
    <dgm:cxn modelId="{D943D82C-45D0-4FD3-B23E-913D18CA98BF}" type="presParOf" srcId="{3C5A676D-11A3-40AD-B0C0-98AA55E96A4D}" destId="{A2AD23F2-1FB6-4CB6-A59B-48DBACFA1E36}" srcOrd="7" destOrd="0" presId="urn:microsoft.com/office/officeart/2005/8/layout/default#1"/>
    <dgm:cxn modelId="{657BC35D-F7AB-4509-82D8-19D19B69064B}" type="presParOf" srcId="{3C5A676D-11A3-40AD-B0C0-98AA55E96A4D}" destId="{327274FD-849A-4253-A88C-49EA9C8EC748}" srcOrd="8" destOrd="0" presId="urn:microsoft.com/office/officeart/2005/8/layout/default#1"/>
    <dgm:cxn modelId="{F429EC0F-C6DD-45E5-B5E9-ABF1E38675CD}" type="presParOf" srcId="{3C5A676D-11A3-40AD-B0C0-98AA55E96A4D}" destId="{BF9480DF-7708-4F28-AB36-28724565F072}" srcOrd="9" destOrd="0" presId="urn:microsoft.com/office/officeart/2005/8/layout/default#1"/>
    <dgm:cxn modelId="{E0AB3A8B-EEBC-4E84-BDB2-B45E11DE70DF}" type="presParOf" srcId="{3C5A676D-11A3-40AD-B0C0-98AA55E96A4D}" destId="{69BA46AD-DF0A-4BBD-9AEE-440738E97DD1}" srcOrd="10" destOrd="0" presId="urn:microsoft.com/office/officeart/2005/8/layout/default#1"/>
    <dgm:cxn modelId="{ADCD6272-0318-4EA6-A315-407144566D02}" type="presParOf" srcId="{3C5A676D-11A3-40AD-B0C0-98AA55E96A4D}" destId="{38C5E5AD-97B1-468F-8689-E19F00FEE7F1}" srcOrd="11" destOrd="0" presId="urn:microsoft.com/office/officeart/2005/8/layout/default#1"/>
    <dgm:cxn modelId="{24221605-F9C7-470D-9ABD-A590D7F8CD98}" type="presParOf" srcId="{3C5A676D-11A3-40AD-B0C0-98AA55E96A4D}" destId="{12A3D154-DC56-44D7-ADBF-D1C4D58ED58A}" srcOrd="12" destOrd="0" presId="urn:microsoft.com/office/officeart/2005/8/layout/default#1"/>
    <dgm:cxn modelId="{9BAD74B2-D920-4C01-89B9-D6C19F47FEF1}" type="presParOf" srcId="{3C5A676D-11A3-40AD-B0C0-98AA55E96A4D}" destId="{E9B9CFCC-83C0-4F3A-B471-7A937CB85CDA}" srcOrd="13" destOrd="0" presId="urn:microsoft.com/office/officeart/2005/8/layout/default#1"/>
    <dgm:cxn modelId="{0B53B888-11CA-485E-B336-1C7826CC59F1}" type="presParOf" srcId="{3C5A676D-11A3-40AD-B0C0-98AA55E96A4D}" destId="{802AFF8F-A710-40F3-A00D-100F373737B8}" srcOrd="14" destOrd="0" presId="urn:microsoft.com/office/officeart/2005/8/layout/default#1"/>
    <dgm:cxn modelId="{8B398C78-2D1F-4597-9939-13433743FE1D}" type="presParOf" srcId="{3C5A676D-11A3-40AD-B0C0-98AA55E96A4D}" destId="{9D7449AA-C368-4B37-B1BC-B8324ED21AA6}" srcOrd="15" destOrd="0" presId="urn:microsoft.com/office/officeart/2005/8/layout/default#1"/>
    <dgm:cxn modelId="{ACD2B439-6B3D-4DE9-BAD5-061AADF3FECE}" type="presParOf" srcId="{3C5A676D-11A3-40AD-B0C0-98AA55E96A4D}" destId="{D5B814DB-2B46-4BBC-98D8-8038F299A82F}" srcOrd="1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475344" y="0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povrch Země</a:t>
          </a:r>
          <a:endParaRPr lang="cs-CZ" sz="2400" kern="1200" dirty="0"/>
        </a:p>
      </dsp:txBody>
      <dsp:txXfrm>
        <a:off x="475344" y="0"/>
        <a:ext cx="2259708" cy="1355824"/>
      </dsp:txXfrm>
    </dsp:sp>
    <dsp:sp modelId="{7685899C-38FE-4CB4-8B7F-2C3F43DD35D1}">
      <dsp:nvSpPr>
        <dsp:cNvPr id="0" name=""/>
        <dsp:cNvSpPr/>
      </dsp:nvSpPr>
      <dsp:spPr>
        <a:xfrm>
          <a:off x="2942380" y="0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pevnina</a:t>
          </a:r>
          <a:endParaRPr lang="cs-CZ" sz="2400" kern="1200" dirty="0"/>
        </a:p>
      </dsp:txBody>
      <dsp:txXfrm>
        <a:off x="2942380" y="0"/>
        <a:ext cx="2259708" cy="1355824"/>
      </dsp:txXfrm>
    </dsp:sp>
    <dsp:sp modelId="{D130A27F-5689-4129-A5C8-1E2E8D1BAED4}">
      <dsp:nvSpPr>
        <dsp:cNvPr id="0" name=""/>
        <dsp:cNvSpPr/>
      </dsp:nvSpPr>
      <dsp:spPr>
        <a:xfrm>
          <a:off x="5409416" y="0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světový</a:t>
          </a:r>
          <a:r>
            <a:rPr lang="cs-CZ" sz="2400" kern="1200" baseline="0" dirty="0" smtClean="0"/>
            <a:t> oceán</a:t>
          </a:r>
          <a:endParaRPr lang="cs-CZ" sz="2400" kern="1200" dirty="0"/>
        </a:p>
      </dsp:txBody>
      <dsp:txXfrm>
        <a:off x="5409416" y="0"/>
        <a:ext cx="2259708" cy="1355824"/>
      </dsp:txXfrm>
    </dsp:sp>
    <dsp:sp modelId="{D9A0A614-79EC-42F7-A674-B82117D4894F}">
      <dsp:nvSpPr>
        <dsp:cNvPr id="0" name=""/>
        <dsp:cNvSpPr/>
      </dsp:nvSpPr>
      <dsp:spPr>
        <a:xfrm>
          <a:off x="419416" y="1545356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litosférická deska</a:t>
          </a:r>
          <a:endParaRPr lang="cs-CZ" sz="2400" kern="1200" dirty="0"/>
        </a:p>
      </dsp:txBody>
      <dsp:txXfrm>
        <a:off x="419416" y="1545356"/>
        <a:ext cx="2259708" cy="1355824"/>
      </dsp:txXfrm>
    </dsp:sp>
    <dsp:sp modelId="{327274FD-849A-4253-A88C-49EA9C8EC748}">
      <dsp:nvSpPr>
        <dsp:cNvPr id="0" name=""/>
        <dsp:cNvSpPr/>
      </dsp:nvSpPr>
      <dsp:spPr>
        <a:xfrm>
          <a:off x="2961023" y="1579903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kontinent</a:t>
          </a:r>
          <a:endParaRPr lang="cs-CZ" sz="2400" kern="1200" dirty="0"/>
        </a:p>
      </dsp:txBody>
      <dsp:txXfrm>
        <a:off x="2961023" y="1579903"/>
        <a:ext cx="2259708" cy="1355824"/>
      </dsp:txXfrm>
    </dsp:sp>
    <dsp:sp modelId="{69BA46AD-DF0A-4BBD-9AEE-440738E97DD1}">
      <dsp:nvSpPr>
        <dsp:cNvPr id="0" name=""/>
        <dsp:cNvSpPr/>
      </dsp:nvSpPr>
      <dsp:spPr>
        <a:xfrm>
          <a:off x="5428059" y="1579903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světadíl</a:t>
          </a:r>
          <a:endParaRPr lang="cs-CZ" sz="2400" kern="1200" dirty="0"/>
        </a:p>
      </dsp:txBody>
      <dsp:txXfrm>
        <a:off x="5428059" y="1579903"/>
        <a:ext cx="2259708" cy="1355824"/>
      </dsp:txXfrm>
    </dsp:sp>
    <dsp:sp modelId="{12A3D154-DC56-44D7-ADBF-D1C4D58ED58A}">
      <dsp:nvSpPr>
        <dsp:cNvPr id="0" name=""/>
        <dsp:cNvSpPr/>
      </dsp:nvSpPr>
      <dsp:spPr>
        <a:xfrm>
          <a:off x="438059" y="3161699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oceán</a:t>
          </a:r>
          <a:endParaRPr lang="cs-CZ" sz="2400" kern="1200" dirty="0"/>
        </a:p>
      </dsp:txBody>
      <dsp:txXfrm>
        <a:off x="438059" y="3161699"/>
        <a:ext cx="2259708" cy="1355824"/>
      </dsp:txXfrm>
    </dsp:sp>
    <dsp:sp modelId="{802AFF8F-A710-40F3-A00D-100F373737B8}">
      <dsp:nvSpPr>
        <dsp:cNvPr id="0" name=""/>
        <dsp:cNvSpPr/>
      </dsp:nvSpPr>
      <dsp:spPr>
        <a:xfrm>
          <a:off x="2961023" y="3170138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poloha</a:t>
          </a:r>
          <a:endParaRPr lang="cs-CZ" sz="2400" kern="1200" dirty="0"/>
        </a:p>
      </dsp:txBody>
      <dsp:txXfrm>
        <a:off x="2961023" y="3170138"/>
        <a:ext cx="2259708" cy="1355824"/>
      </dsp:txXfrm>
    </dsp:sp>
    <dsp:sp modelId="{D5B814DB-2B46-4BBC-98D8-8038F299A82F}">
      <dsp:nvSpPr>
        <dsp:cNvPr id="0" name=""/>
        <dsp:cNvSpPr/>
      </dsp:nvSpPr>
      <dsp:spPr>
        <a:xfrm>
          <a:off x="5428059" y="3170138"/>
          <a:ext cx="2259708" cy="1355824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rozloha</a:t>
          </a:r>
          <a:endParaRPr lang="cs-CZ" sz="2400" kern="1200" dirty="0"/>
        </a:p>
      </dsp:txBody>
      <dsp:txXfrm>
        <a:off x="5428059" y="3170138"/>
        <a:ext cx="2259708" cy="13558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7" Type="http://schemas.openxmlformats.org/officeDocument/2006/relationships/image" Target="../media/image27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7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22.2.2013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VY_52_INOVACE_09_ZEMĚPIS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Světadíly a oceány</a:t>
                      </a: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26469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SVĚTADÍLY  A  OCEÁNY</a:t>
            </a:r>
            <a:r>
              <a:rPr lang="en-US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  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2" name="Picture 2" descr="C:\Users\Čapková\Desktop\Litosférické desky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101515">
            <a:off x="899592" y="1988840"/>
            <a:ext cx="1584176" cy="1191110"/>
          </a:xfrm>
          <a:prstGeom prst="rect">
            <a:avLst/>
          </a:prstGeom>
          <a:noFill/>
        </p:spPr>
      </p:pic>
      <p:pic>
        <p:nvPicPr>
          <p:cNvPr id="13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00688">
            <a:off x="6660232" y="1988840"/>
            <a:ext cx="1584176" cy="1080120"/>
          </a:xfrm>
          <a:prstGeom prst="rect">
            <a:avLst/>
          </a:prstGeom>
          <a:noFill/>
        </p:spPr>
      </p:pic>
      <p:pic>
        <p:nvPicPr>
          <p:cNvPr id="8" name="Picture 2" descr="C:\Users\Čapková\AppData\Local\Microsoft\Windows\Temporary Internet Files\Content.IE5\FEONWA0D\MP90040125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3573016"/>
            <a:ext cx="2549780" cy="2039824"/>
          </a:xfrm>
          <a:prstGeom prst="rect">
            <a:avLst/>
          </a:prstGeom>
          <a:noFill/>
        </p:spPr>
      </p:pic>
      <p:pic>
        <p:nvPicPr>
          <p:cNvPr id="9" name="Picture 3" descr="C:\Users\Čapková\AppData\Local\Microsoft\Windows\Temporary Internet Files\Content.IE5\CSYP7OO0\MP9002894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228184" y="3645024"/>
            <a:ext cx="2520280" cy="2016224"/>
          </a:xfrm>
          <a:prstGeom prst="rect">
            <a:avLst/>
          </a:prstGeom>
          <a:noFill/>
        </p:spPr>
      </p:pic>
      <p:pic>
        <p:nvPicPr>
          <p:cNvPr id="2050" name="Picture 2" descr="C:\Users\Čapková\AppData\Local\Microsoft\Windows\Temporary Internet Files\Content.IE5\CSYP7OO0\MP900289199[1].jpg"/>
          <p:cNvPicPr>
            <a:picLocks noChangeAspect="1" noChangeArrowheads="1"/>
          </p:cNvPicPr>
          <p:nvPr/>
        </p:nvPicPr>
        <p:blipFill>
          <a:blip r:embed="rId7" cstate="print"/>
          <a:srcRect l="17499" t="2500" r="12500" b="2500"/>
          <a:stretch>
            <a:fillRect/>
          </a:stretch>
        </p:blipFill>
        <p:spPr bwMode="auto">
          <a:xfrm>
            <a:off x="3275856" y="2276872"/>
            <a:ext cx="2664296" cy="2537425"/>
          </a:xfrm>
          <a:prstGeom prst="rect">
            <a:avLst/>
          </a:prstGeom>
          <a:noFill/>
        </p:spPr>
      </p:pic>
      <p:pic>
        <p:nvPicPr>
          <p:cNvPr id="14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5229200"/>
            <a:ext cx="2478560" cy="1260764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467544" y="1556792"/>
          <a:ext cx="7992888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1691680" y="332656"/>
            <a:ext cx="5832648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SVĚTADÍLY  A  OCEÁNY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PEVNINA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pohybující se část zemské kůry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SVĚTOVÝ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OCEÁN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velká část souše odlišná geografickými poměry 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LITOSFÉRICKÁ DESKA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oceánská voda na zemském povrchu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KONTINENT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souš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SVĚTADÍL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vyčnívající část souše nad hladinou oceánu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043608" y="530120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2" name="Nadpis 9"/>
          <p:cNvSpPr txBox="1">
            <a:spLocks/>
          </p:cNvSpPr>
          <p:nvPr/>
        </p:nvSpPr>
        <p:spPr>
          <a:xfrm>
            <a:off x="1547664" y="620688"/>
            <a:ext cx="6120680" cy="792088"/>
          </a:xfrm>
          <a:prstGeom prst="rect">
            <a:avLst/>
          </a:prstGeom>
          <a:solidFill>
            <a:srgbClr val="FFFF66">
              <a:alpha val="50196"/>
            </a:srgbClr>
          </a:solidFill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05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PEVNINA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pohybující se část zemské kůry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SVĚTOVÝ</a:t>
                      </a:r>
                      <a:r>
                        <a:rPr lang="cs-CZ" sz="20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OCEÁN</a:t>
                      </a:r>
                      <a:endParaRPr lang="cs-CZ" sz="20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velká část souše odlišná geografickými poměry </a:t>
                      </a:r>
                      <a:endParaRPr lang="cs-CZ" b="1" dirty="0"/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LITOSFÉRICKÁ DESKA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oceánská voda na zemském povrchu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KONTINENT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souš</a:t>
                      </a:r>
                    </a:p>
                  </a:txBody>
                  <a:tcPr/>
                </a:tc>
              </a:tr>
              <a:tr h="66247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SVĚTADÍL</a:t>
                      </a:r>
                    </a:p>
                    <a:p>
                      <a:endParaRPr lang="cs-CZ" sz="20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vyčnívající část souše nad hladinou oceánu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1043608" y="530120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2" name="Nadpis 9"/>
          <p:cNvSpPr txBox="1">
            <a:spLocks/>
          </p:cNvSpPr>
          <p:nvPr/>
        </p:nvSpPr>
        <p:spPr>
          <a:xfrm>
            <a:off x="1547664" y="620688"/>
            <a:ext cx="6120680" cy="792088"/>
          </a:xfrm>
          <a:prstGeom prst="rect">
            <a:avLst/>
          </a:prstGeom>
          <a:noFill/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0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3995936" y="2420888"/>
            <a:ext cx="648072" cy="194421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3995936" y="3068960"/>
            <a:ext cx="720080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3995936" y="2420888"/>
            <a:ext cx="720080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3995936" y="4509120"/>
            <a:ext cx="72008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V="1">
            <a:off x="3995936" y="3068960"/>
            <a:ext cx="720080" cy="20882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548680"/>
            <a:ext cx="64479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Doplň jakou část povrchu Země tvoří  </a:t>
            </a:r>
          </a:p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světový oceán a pevnina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3" name="Picture 2" descr="C:\Users\Čapková\AppData\Local\Microsoft\Windows\Temporary Internet Files\Content.IE5\FEONWA0D\MP900430937[1].jpg"/>
          <p:cNvPicPr>
            <a:picLocks noChangeAspect="1" noChangeArrowheads="1"/>
          </p:cNvPicPr>
          <p:nvPr/>
        </p:nvPicPr>
        <p:blipFill>
          <a:blip r:embed="rId2" cstate="print"/>
          <a:srcRect l="18181" t="10065" r="19487" b="12780"/>
          <a:stretch>
            <a:fillRect/>
          </a:stretch>
        </p:blipFill>
        <p:spPr bwMode="auto">
          <a:xfrm>
            <a:off x="2843808" y="1916832"/>
            <a:ext cx="3456384" cy="3312368"/>
          </a:xfrm>
          <a:prstGeom prst="rect">
            <a:avLst/>
          </a:prstGeom>
          <a:noFill/>
        </p:spPr>
      </p:pic>
      <p:sp>
        <p:nvSpPr>
          <p:cNvPr id="7" name="Čárový popisek 1 6"/>
          <p:cNvSpPr/>
          <p:nvPr/>
        </p:nvSpPr>
        <p:spPr>
          <a:xfrm>
            <a:off x="467544" y="3212976"/>
            <a:ext cx="1944216" cy="612648"/>
          </a:xfrm>
          <a:prstGeom prst="borderCallout1">
            <a:avLst>
              <a:gd name="adj1" fmla="val 50558"/>
              <a:gd name="adj2" fmla="val 101284"/>
              <a:gd name="adj3" fmla="val 139415"/>
              <a:gd name="adj4" fmla="val 179146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6732240" y="3212976"/>
            <a:ext cx="1944216" cy="612648"/>
          </a:xfrm>
          <a:prstGeom prst="borderCallout1">
            <a:avLst>
              <a:gd name="adj1" fmla="val 50558"/>
              <a:gd name="adj2" fmla="val 999"/>
              <a:gd name="adj3" fmla="val 141861"/>
              <a:gd name="adj4" fmla="val -92252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 descr="C:\Users\Čapková\AppData\Local\Microsoft\Windows\Temporary Internet Files\Content.IE5\FEONWA0D\MP900430937[1].jpg"/>
          <p:cNvPicPr>
            <a:picLocks noChangeAspect="1" noChangeArrowheads="1"/>
          </p:cNvPicPr>
          <p:nvPr/>
        </p:nvPicPr>
        <p:blipFill>
          <a:blip r:embed="rId2" cstate="print"/>
          <a:srcRect l="18181" t="10065" r="19487" b="12780"/>
          <a:stretch>
            <a:fillRect/>
          </a:stretch>
        </p:blipFill>
        <p:spPr bwMode="auto">
          <a:xfrm>
            <a:off x="2843808" y="1916832"/>
            <a:ext cx="3456384" cy="3312368"/>
          </a:xfrm>
          <a:prstGeom prst="rect">
            <a:avLst/>
          </a:prstGeom>
          <a:noFill/>
        </p:spPr>
      </p:pic>
      <p:sp>
        <p:nvSpPr>
          <p:cNvPr id="7" name="Čárový popisek 1 6"/>
          <p:cNvSpPr/>
          <p:nvPr/>
        </p:nvSpPr>
        <p:spPr>
          <a:xfrm>
            <a:off x="467544" y="3212976"/>
            <a:ext cx="1944216" cy="612648"/>
          </a:xfrm>
          <a:prstGeom prst="borderCallout1">
            <a:avLst>
              <a:gd name="adj1" fmla="val 50558"/>
              <a:gd name="adj2" fmla="val 101284"/>
              <a:gd name="adj3" fmla="val 139415"/>
              <a:gd name="adj4" fmla="val 179146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>
            <a:off x="6732240" y="3212976"/>
            <a:ext cx="1944216" cy="612648"/>
          </a:xfrm>
          <a:prstGeom prst="borderCallout1">
            <a:avLst>
              <a:gd name="adj1" fmla="val 50558"/>
              <a:gd name="adj2" fmla="val 999"/>
              <a:gd name="adj3" fmla="val 141861"/>
              <a:gd name="adj4" fmla="val -92252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764704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03848" y="4077072"/>
            <a:ext cx="123963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světový oceán</a:t>
            </a:r>
            <a:endParaRPr lang="cs-CZ" sz="1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4077072"/>
            <a:ext cx="78008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b="1" dirty="0" smtClean="0"/>
              <a:t>pevnina</a:t>
            </a:r>
            <a:endParaRPr lang="cs-CZ" sz="1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3284984"/>
            <a:ext cx="13400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dvě třetiny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876256" y="3284984"/>
            <a:ext cx="16546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jednu třetinu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15616" y="5589240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Povrch Země měří přibližně 510 mil. km², </a:t>
            </a:r>
          </a:p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světový oceán 361 mil. km²,  pevnina 149 mil. km².</a:t>
            </a:r>
            <a:endParaRPr lang="cs-CZ" sz="2000" b="1" dirty="0">
              <a:solidFill>
                <a:srgbClr val="008000"/>
              </a:solidFill>
            </a:endParaRPr>
          </a:p>
        </p:txBody>
      </p:sp>
      <p:pic>
        <p:nvPicPr>
          <p:cNvPr id="12" name="Picture 2" descr="C:\Users\Čapková\AppData\Local\Microsoft\Windows\Temporary Internet Files\Content.IE5\FEONWA0D\MP9004012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933056"/>
            <a:ext cx="1530170" cy="1224136"/>
          </a:xfrm>
          <a:prstGeom prst="rect">
            <a:avLst/>
          </a:prstGeom>
          <a:noFill/>
        </p:spPr>
      </p:pic>
      <p:pic>
        <p:nvPicPr>
          <p:cNvPr id="19" name="Picture 3" descr="C:\Users\Čapková\AppData\Local\Microsoft\Windows\Temporary Internet Files\Content.IE5\CSYP7OO0\MP90028949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933056"/>
            <a:ext cx="1540768" cy="122413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mapka Ameri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980728"/>
            <a:ext cx="2664296" cy="1354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4" descr="C:\Users\Čapková\Desktop\Evropa-Wi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2664296" cy="13530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2690511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Čapková\Desktop\mapka Austrál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869160"/>
            <a:ext cx="2736304" cy="1391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2924944"/>
            <a:ext cx="2690507" cy="136815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2483768" y="188640"/>
            <a:ext cx="4227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názvy kontinentů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94015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36096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888" y="6237312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Čapková\Desktop\mapka Amerik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980728"/>
            <a:ext cx="2664296" cy="1354823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4" descr="C:\Users\Čapková\Desktop\Evropa-Wik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980728"/>
            <a:ext cx="2664296" cy="135301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7" descr="C:\Users\Čapková\Desktop\mapka Antarktidy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2924944"/>
            <a:ext cx="2690511" cy="136815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6" descr="C:\Users\Čapková\Desktop\mapka Austrálie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4869160"/>
            <a:ext cx="2736304" cy="13919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4" descr="C:\Users\Čapková\Desktop\mapka Afriky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2924944"/>
            <a:ext cx="2690507" cy="1368151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extovéPole 6"/>
          <p:cNvSpPr txBox="1"/>
          <p:nvPr/>
        </p:nvSpPr>
        <p:spPr>
          <a:xfrm>
            <a:off x="3851920" y="188640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5963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40152" y="2348880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763688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36096" y="4293096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888" y="6237312"/>
            <a:ext cx="2016224" cy="36004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835696" y="2348880"/>
            <a:ext cx="873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Eurasie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444208" y="23488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Amerika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39752" y="429309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Afrika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4293096"/>
            <a:ext cx="1201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Antarktida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6237312"/>
            <a:ext cx="20301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Austrálie a Oceánie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887299" cy="40019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95936" y="2780928"/>
            <a:ext cx="12241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772816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1772816"/>
            <a:ext cx="120703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573016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4797152"/>
            <a:ext cx="144016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1772816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429000"/>
            <a:ext cx="19442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483768" y="332656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F0"/>
                </a:solidFill>
              </a:rPr>
              <a:t>Doplň názvy světadílů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196752"/>
            <a:ext cx="7887299" cy="40019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995936" y="2780928"/>
            <a:ext cx="122413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95936" y="1772816"/>
            <a:ext cx="122413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96136" y="1772816"/>
            <a:ext cx="120703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3573016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4797152"/>
            <a:ext cx="1440160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03648" y="1772816"/>
            <a:ext cx="1944216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429000"/>
            <a:ext cx="1944216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483768" y="332656"/>
            <a:ext cx="4176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47664" y="1772816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Amerika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3429000"/>
            <a:ext cx="1406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Amerika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1772816"/>
            <a:ext cx="826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1772816"/>
            <a:ext cx="5757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11960" y="2780928"/>
            <a:ext cx="73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372200" y="357301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 a Oceánie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4797152"/>
            <a:ext cx="11676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7" name="Picture 15" descr="C:\Users\Čapková\AppData\Local\Microsoft\Windows\Temporary Internet Files\Content.IE5\VYJD2M68\MP90042519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5777880"/>
            <a:ext cx="1224136" cy="1080120"/>
          </a:xfrm>
          <a:prstGeom prst="rect">
            <a:avLst/>
          </a:prstGeom>
          <a:noFill/>
        </p:spPr>
      </p:pic>
      <p:pic>
        <p:nvPicPr>
          <p:cNvPr id="28" name="Picture 2" descr="C:\Users\Čapková\AppData\Local\Microsoft\Windows\Temporary Internet Files\Content.IE5\5ZOCDMCP\MP90043864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5517232"/>
            <a:ext cx="1224136" cy="1080120"/>
          </a:xfrm>
          <a:prstGeom prst="rect">
            <a:avLst/>
          </a:prstGeom>
          <a:noFill/>
        </p:spPr>
      </p:pic>
      <p:pic>
        <p:nvPicPr>
          <p:cNvPr id="29" name="Picture 2" descr="C:\Users\Čapková\AppData\Local\Microsoft\Windows\Temporary Internet Files\Content.IE5\3CUMML4I\MP90043075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5373216"/>
            <a:ext cx="1224136" cy="1080120"/>
          </a:xfrm>
          <a:prstGeom prst="rect">
            <a:avLst/>
          </a:prstGeom>
          <a:noFill/>
        </p:spPr>
      </p:pic>
      <p:pic>
        <p:nvPicPr>
          <p:cNvPr id="30" name="Picture 18" descr="C:\Users\Čapková\AppData\Local\Microsoft\Windows\Temporary Internet Files\Content.IE5\DU011HGI\MP900402765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5517232"/>
            <a:ext cx="1224136" cy="1080120"/>
          </a:xfrm>
          <a:prstGeom prst="rect">
            <a:avLst/>
          </a:prstGeom>
          <a:noFill/>
        </p:spPr>
      </p:pic>
      <p:pic>
        <p:nvPicPr>
          <p:cNvPr id="31" name="Picture 2" descr="C:\Users\Čapková\AppData\Local\Microsoft\Windows\Temporary Internet Files\Content.IE5\N0AUNMW1\MP90018065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5777880"/>
            <a:ext cx="1224136" cy="1080120"/>
          </a:xfrm>
          <a:prstGeom prst="rect">
            <a:avLst/>
          </a:prstGeom>
          <a:noFill/>
        </p:spPr>
      </p:pic>
      <p:pic>
        <p:nvPicPr>
          <p:cNvPr id="32" name="Picture 6" descr="C:\Users\Čapková\AppData\Local\Microsoft\Windows\Temporary Internet Files\Content.IE5\9PA936M6\MP900431797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668344" y="4653136"/>
            <a:ext cx="1224136" cy="1080120"/>
          </a:xfrm>
          <a:prstGeom prst="rect">
            <a:avLst/>
          </a:prstGeom>
          <a:noFill/>
        </p:spPr>
      </p:pic>
      <p:pic>
        <p:nvPicPr>
          <p:cNvPr id="33" name="Picture 1" descr="C:\Users\Čapková\AppData\Local\Microsoft\Windows\Temporary Internet Files\Content.IE5\FEONWA0D\MP90040217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1520" y="4653136"/>
            <a:ext cx="1224136" cy="107959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9" grpId="0"/>
      <p:bldP spid="20" grpId="0"/>
      <p:bldP spid="22" grpId="0"/>
      <p:bldP spid="23" grpId="0"/>
      <p:bldP spid="24" grpId="0"/>
      <p:bldP spid="2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920880" cy="86409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Pomocí atlasu seřaď světadíly podle rozlohy (˃)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339752" y="1700808"/>
          <a:ext cx="4536504" cy="36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4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76672"/>
            <a:ext cx="5544616" cy="864096"/>
          </a:xfrm>
          <a:noFill/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339752" y="1700808"/>
          <a:ext cx="4536504" cy="36004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4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211960" y="1772816"/>
            <a:ext cx="81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ASIE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2276872"/>
            <a:ext cx="1120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AFRIKA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278092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SEVERNÍ AMERIKA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63888" y="3284984"/>
            <a:ext cx="2084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JIŽNÍ AMERIKA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35896" y="3789040"/>
            <a:ext cx="1892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ANTARKTIDA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429309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EVROPA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4797152"/>
            <a:ext cx="30451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AUSTRÁLIE A OCEÁNIE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5445224"/>
            <a:ext cx="89466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  Výklad pojmů kontinent a světadíl není jednotný, někdy je uváděn stejný význam.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5877272"/>
            <a:ext cx="67281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Dnes se obvykle uvádí počet kontinentů 5 a počet světadílů 7,</a:t>
            </a:r>
          </a:p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 setkáváme se i s údajem 6 světadílů.</a:t>
            </a:r>
            <a:endParaRPr lang="cs-CZ" sz="20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7776864" cy="402231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3491880" y="980728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2492896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91880" y="436510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2771800" y="260648"/>
            <a:ext cx="3536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názvy oceánů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980728"/>
            <a:ext cx="7776864" cy="4022310"/>
          </a:xfrm>
          <a:prstGeom prst="rect">
            <a:avLst/>
          </a:prstGeom>
          <a:noFill/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Obdélník 8"/>
          <p:cNvSpPr/>
          <p:nvPr/>
        </p:nvSpPr>
        <p:spPr>
          <a:xfrm>
            <a:off x="3491880" y="980728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3568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932040" y="328498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2492896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491880" y="4365104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851920" y="260648"/>
            <a:ext cx="1389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980728"/>
            <a:ext cx="23520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 Severní ledový </a:t>
            </a:r>
            <a:r>
              <a:rPr lang="cs-CZ" sz="1600" b="1" dirty="0" smtClean="0"/>
              <a:t>(Arktický)</a:t>
            </a:r>
            <a:endParaRPr lang="cs-CZ" sz="16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55776" y="2492896"/>
            <a:ext cx="18225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Atlantský</a:t>
            </a:r>
            <a:r>
              <a:rPr lang="cs-CZ" sz="1600" b="1" dirty="0" smtClean="0"/>
              <a:t> (Atlantik)</a:t>
            </a:r>
            <a:endParaRPr lang="cs-CZ" sz="16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15616" y="3284984"/>
            <a:ext cx="13567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Tichý</a:t>
            </a:r>
            <a:r>
              <a:rPr lang="cs-CZ" sz="1600" b="1" dirty="0" smtClean="0"/>
              <a:t> (Pacifik)</a:t>
            </a:r>
            <a:endParaRPr lang="cs-CZ" sz="1600" b="1" dirty="0"/>
          </a:p>
        </p:txBody>
      </p:sp>
      <p:sp>
        <p:nvSpPr>
          <p:cNvPr id="22" name="Obdélník 21"/>
          <p:cNvSpPr/>
          <p:nvPr/>
        </p:nvSpPr>
        <p:spPr>
          <a:xfrm>
            <a:off x="6228184" y="2492896"/>
            <a:ext cx="2232248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2492896"/>
            <a:ext cx="135671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Tichý</a:t>
            </a:r>
            <a:r>
              <a:rPr lang="cs-CZ" sz="1600" b="1" dirty="0" smtClean="0"/>
              <a:t> (Pacifik)</a:t>
            </a:r>
            <a:endParaRPr lang="cs-CZ" sz="1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580112" y="3284984"/>
            <a:ext cx="7922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Indický</a:t>
            </a:r>
            <a:endParaRPr lang="cs-CZ" sz="16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365104"/>
            <a:ext cx="5437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rgbClr val="FF0000"/>
                </a:solidFill>
              </a:rPr>
              <a:t>Jižní</a:t>
            </a:r>
            <a:endParaRPr lang="cs-CZ" sz="1600" b="1" dirty="0">
              <a:solidFill>
                <a:srgbClr val="FF0000"/>
              </a:solidFill>
            </a:endParaRPr>
          </a:p>
        </p:txBody>
      </p:sp>
      <p:pic>
        <p:nvPicPr>
          <p:cNvPr id="26" name="Picture 2" descr="C:\Users\Čapková\Desktop\Arktický oceán-f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229200"/>
            <a:ext cx="1584176" cy="1440160"/>
          </a:xfrm>
          <a:prstGeom prst="rect">
            <a:avLst/>
          </a:prstGeom>
          <a:noFill/>
        </p:spPr>
      </p:pic>
      <p:pic>
        <p:nvPicPr>
          <p:cNvPr id="27" name="Picture 4" descr="C:\Users\Čapková\Desktop\Atlantský oceán - fo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5229200"/>
            <a:ext cx="1584176" cy="1440160"/>
          </a:xfrm>
          <a:prstGeom prst="rect">
            <a:avLst/>
          </a:prstGeom>
          <a:noFill/>
        </p:spPr>
      </p:pic>
      <p:pic>
        <p:nvPicPr>
          <p:cNvPr id="28" name="Picture 5" descr="C:\Users\Čapková\Desktop\TO Sydney - přísta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5229200"/>
            <a:ext cx="1584176" cy="1440160"/>
          </a:xfrm>
          <a:prstGeom prst="rect">
            <a:avLst/>
          </a:prstGeom>
          <a:noFill/>
        </p:spPr>
      </p:pic>
      <p:pic>
        <p:nvPicPr>
          <p:cNvPr id="29" name="Picture 3" descr="C:\Users\Čapková\Desktop\Indický oceán - foto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5229200"/>
            <a:ext cx="1620180" cy="1440160"/>
          </a:xfrm>
          <a:prstGeom prst="rect">
            <a:avLst/>
          </a:prstGeom>
          <a:noFill/>
        </p:spPr>
      </p:pic>
      <p:pic>
        <p:nvPicPr>
          <p:cNvPr id="30" name="Picture 6" descr="C:\Users\Čapková\Desktop\Jižní oceán - velryba jižní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236296" y="5229200"/>
            <a:ext cx="1584176" cy="1449235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2" grpId="0" animBg="1"/>
      <p:bldP spid="23" grpId="0"/>
      <p:bldP spid="24" grpId="0"/>
      <p:bldP spid="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920880" cy="864096"/>
          </a:xfrm>
          <a:solidFill>
            <a:schemeClr val="accent6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Pomocí atlasu seřaď oceány podle rozlohy (˃)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339752" y="1916832"/>
          <a:ext cx="4536504" cy="2571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4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76672"/>
            <a:ext cx="7920880" cy="864096"/>
          </a:xfrm>
          <a:noFill/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Řešení:</a:t>
            </a:r>
            <a:endParaRPr lang="cs-CZ" sz="3200" dirty="0">
              <a:solidFill>
                <a:srgbClr val="FF000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339752" y="1916832"/>
          <a:ext cx="4536504" cy="25717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536504"/>
              </a:tblGrid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60000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  <a:tr h="51434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>
                        <a:alpha val="50196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139952" y="1988840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TICHÝ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2492896"/>
            <a:ext cx="1710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ATLANTSKÝ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95936" y="2996952"/>
            <a:ext cx="12362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INDICKÝ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11960" y="3501008"/>
            <a:ext cx="8002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JIŽNÍ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19872" y="4005064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SEVERNÍ LEDOVÝ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5013176"/>
            <a:ext cx="75898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000" b="1" smtClean="0"/>
              <a:t> </a:t>
            </a:r>
            <a:r>
              <a:rPr lang="cs-CZ" sz="2000" b="1" smtClean="0">
                <a:solidFill>
                  <a:srgbClr val="008000"/>
                </a:solidFill>
              </a:rPr>
              <a:t>Jižní </a:t>
            </a:r>
            <a:r>
              <a:rPr lang="cs-CZ" sz="2000" b="1" dirty="0" smtClean="0">
                <a:solidFill>
                  <a:srgbClr val="008000"/>
                </a:solidFill>
              </a:rPr>
              <a:t>oceán byl vymezen v r. 2000, ale není všemi odborníky uznáván. </a:t>
            </a:r>
          </a:p>
          <a:p>
            <a:pPr algn="ctr"/>
            <a:r>
              <a:rPr lang="cs-CZ" sz="2000" b="1" dirty="0" smtClean="0">
                <a:solidFill>
                  <a:srgbClr val="008000"/>
                </a:solidFill>
              </a:rPr>
              <a:t>Proto se v některých materiálech setkáváme s údajem 4 oceánů.</a:t>
            </a:r>
            <a:endParaRPr lang="cs-CZ" sz="20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z učiva o světadílech a oceánech.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učebnicemi, svými poznámkami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 atlasy světa.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60648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3356992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2924944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2420888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268760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14" name="Picture 2" descr="C:\Users\Čapková\Desktop\mapka světadílů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05064"/>
            <a:ext cx="1205248" cy="611536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1691680" y="3861048"/>
            <a:ext cx="67687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USER:COGITO ERGO SUMO.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22.2.2013].</a:t>
            </a:r>
          </a:p>
          <a:p>
            <a:r>
              <a:rPr lang="cs-CZ" dirty="0" smtClean="0"/>
              <a:t> Dostupný na WWW: http://cs.wikipedia.org/wiki/Soubor:Continents_vide_couleurs.png </a:t>
            </a:r>
            <a:endParaRPr lang="cs-CZ" dirty="0"/>
          </a:p>
        </p:txBody>
      </p:sp>
      <p:pic>
        <p:nvPicPr>
          <p:cNvPr id="22" name="Picture 2" descr="C:\Users\Čapková\Desktop\Litosférické desky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941168"/>
            <a:ext cx="957706" cy="720080"/>
          </a:xfrm>
          <a:prstGeom prst="rect">
            <a:avLst/>
          </a:prstGeom>
          <a:noFill/>
        </p:spPr>
      </p:pic>
      <p:sp>
        <p:nvSpPr>
          <p:cNvPr id="23" name="Obdélník 22"/>
          <p:cNvSpPr/>
          <p:nvPr/>
        </p:nvSpPr>
        <p:spPr>
          <a:xfrm>
            <a:off x="1691680" y="4941168"/>
            <a:ext cx="6534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JKLAMO.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22.2.2013]. Dostupný na WWW: http://cs.wikipedia.org/wiki/Soubor:Plates_tect_cs.svg </a:t>
            </a:r>
            <a:endParaRPr lang="cs-CZ" dirty="0"/>
          </a:p>
        </p:txBody>
      </p:sp>
      <p:pic>
        <p:nvPicPr>
          <p:cNvPr id="24" name="Picture 1" descr="C:\Users\Čapková\Desktop\Světový oceán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5949280"/>
            <a:ext cx="1084238" cy="551517"/>
          </a:xfrm>
          <a:prstGeom prst="rect">
            <a:avLst/>
          </a:prstGeom>
          <a:noFill/>
        </p:spPr>
      </p:pic>
      <p:sp>
        <p:nvSpPr>
          <p:cNvPr id="25" name="Obdélník 24"/>
          <p:cNvSpPr/>
          <p:nvPr/>
        </p:nvSpPr>
        <p:spPr>
          <a:xfrm>
            <a:off x="1691680" y="5877272"/>
            <a:ext cx="71287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AUOR NEUVEDEN.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22.2.2013]. Dostupný na WWW: http://cs.wikipedia.org/wiki/Soubor:LocationOceans.png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404664"/>
            <a:ext cx="766834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CREDIT: COLLECTION OF DR. PABLO CLEMENTE-COLON.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22.2.2013]. Dostupný na WWW: http://commons.wikimedia.org/wiki/File:Arct0318_-_Flickr_-_NOAA_Photo_Library.jpg?uselang=cs </a:t>
            </a:r>
            <a:endParaRPr lang="cs-CZ" dirty="0"/>
          </a:p>
        </p:txBody>
      </p:sp>
      <p:pic>
        <p:nvPicPr>
          <p:cNvPr id="1026" name="Picture 2" descr="C:\Users\Čapková\Desktop\Arktický oceán-f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548680"/>
            <a:ext cx="1084866" cy="72008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1547664" y="1700808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DEREK KEATS.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22.2.2013]. Dostupný na WWW: http://upload.wikimedia.org/wikipedia/commons/a/a7/Abundance_of_gold_%286163180427%29.jpg?uselang=cs </a:t>
            </a:r>
            <a:endParaRPr lang="cs-CZ" dirty="0"/>
          </a:p>
        </p:txBody>
      </p:sp>
      <p:pic>
        <p:nvPicPr>
          <p:cNvPr id="1027" name="Picture 3" descr="C:\Users\Čapková\Desktop\Indický oceán - f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844824"/>
            <a:ext cx="1080120" cy="72008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547664" y="3068960"/>
            <a:ext cx="67687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JARVIN.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22.2.2013]. Dostupný na WWW: http://cs.wikipedia.org/wiki/Soubor:StatfjordA(Jarvin1982).jpg </a:t>
            </a:r>
            <a:endParaRPr lang="cs-CZ" dirty="0"/>
          </a:p>
        </p:txBody>
      </p:sp>
      <p:pic>
        <p:nvPicPr>
          <p:cNvPr id="1028" name="Picture 4" descr="C:\Users\Čapková\Desktop\Atlantský oceán - fo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3068960"/>
            <a:ext cx="1080120" cy="72008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547664" y="4005064"/>
            <a:ext cx="74168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AARON JACOBS.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22.2.2013]. Dostupný na WWW: http://commons.wikimedia.org/wiki/File:Sydney_container_port_by_air_-2.jpg?uselang=cs </a:t>
            </a:r>
            <a:endParaRPr lang="cs-CZ" dirty="0"/>
          </a:p>
        </p:txBody>
      </p:sp>
      <p:pic>
        <p:nvPicPr>
          <p:cNvPr id="1029" name="Picture 5" descr="C:\Users\Čapková\Desktop\TO Sydney - přísta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221088"/>
            <a:ext cx="1080120" cy="72008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1547664" y="5373216"/>
            <a:ext cx="75963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MICHAËL CATANZARITI.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22.2.2013]. Dostupný na WWW: http://commons.wikimedia.org/wiki/File:Southern_right_whale.jpg?uselang=cs </a:t>
            </a:r>
            <a:endParaRPr lang="cs-CZ" dirty="0"/>
          </a:p>
        </p:txBody>
      </p:sp>
      <p:pic>
        <p:nvPicPr>
          <p:cNvPr id="1030" name="Picture 6" descr="C:\Users\Čapková\Desktop\Jižní oceán - velryba jižní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5445224"/>
            <a:ext cx="1080120" cy="72008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Vlastní 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7032</TotalTime>
  <Words>612</Words>
  <Application>Microsoft Office PowerPoint</Application>
  <PresentationFormat>Předvádění na obrazovce (4:3)</PresentationFormat>
  <Paragraphs>123</Paragraphs>
  <Slides>20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20</vt:i4>
      </vt:variant>
    </vt:vector>
  </HeadingPairs>
  <TitlesOfParts>
    <vt:vector size="23" baseType="lpstr">
      <vt:lpstr>Motiv systému Office</vt:lpstr>
      <vt:lpstr>Motiv sady Office</vt:lpstr>
      <vt:lpstr>1_Motiv sady Office</vt:lpstr>
      <vt:lpstr>Snímek 1</vt:lpstr>
      <vt:lpstr>SVĚTADÍLY  A  OCEÁNY 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Pomocí atlasu seřaď světadíly podle rozlohy (˃)</vt:lpstr>
      <vt:lpstr>Řešení:</vt:lpstr>
      <vt:lpstr>Snímek 14</vt:lpstr>
      <vt:lpstr>Snímek 15</vt:lpstr>
      <vt:lpstr>Pomocí atlasu seřaď oceány podle rozlohy (˃)</vt:lpstr>
      <vt:lpstr>Řešení: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654</cp:revision>
  <dcterms:created xsi:type="dcterms:W3CDTF">2011-12-27T20:15:32Z</dcterms:created>
  <dcterms:modified xsi:type="dcterms:W3CDTF">2013-03-24T00:23:11Z</dcterms:modified>
</cp:coreProperties>
</file>