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7"/>
  </p:notesMasterIdLst>
  <p:sldIdLst>
    <p:sldId id="258" r:id="rId3"/>
    <p:sldId id="266" r:id="rId4"/>
    <p:sldId id="265" r:id="rId5"/>
    <p:sldId id="326" r:id="rId6"/>
    <p:sldId id="327" r:id="rId7"/>
    <p:sldId id="314" r:id="rId8"/>
    <p:sldId id="322" r:id="rId9"/>
    <p:sldId id="323" r:id="rId10"/>
    <p:sldId id="324" r:id="rId11"/>
    <p:sldId id="331" r:id="rId12"/>
    <p:sldId id="332" r:id="rId13"/>
    <p:sldId id="315" r:id="rId14"/>
    <p:sldId id="333" r:id="rId15"/>
    <p:sldId id="334" r:id="rId16"/>
    <p:sldId id="336" r:id="rId17"/>
    <p:sldId id="338" r:id="rId18"/>
    <p:sldId id="340" r:id="rId19"/>
    <p:sldId id="337" r:id="rId20"/>
    <p:sldId id="341" r:id="rId21"/>
    <p:sldId id="344" r:id="rId22"/>
    <p:sldId id="345" r:id="rId23"/>
    <p:sldId id="348" r:id="rId24"/>
    <p:sldId id="349" r:id="rId25"/>
    <p:sldId id="353" r:id="rId26"/>
    <p:sldId id="356" r:id="rId27"/>
    <p:sldId id="362" r:id="rId28"/>
    <p:sldId id="358" r:id="rId29"/>
    <p:sldId id="320" r:id="rId30"/>
    <p:sldId id="363" r:id="rId31"/>
    <p:sldId id="360" r:id="rId32"/>
    <p:sldId id="361" r:id="rId33"/>
    <p:sldId id="313" r:id="rId34"/>
    <p:sldId id="352" r:id="rId35"/>
    <p:sldId id="343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339933"/>
    <a:srgbClr val="006600"/>
    <a:srgbClr val="008000"/>
    <a:srgbClr val="99FFCC"/>
    <a:srgbClr val="FAB7AC"/>
    <a:srgbClr val="F67E6A"/>
    <a:srgbClr val="FF6600"/>
    <a:srgbClr val="FFFFFF"/>
    <a:srgbClr val="FFFF66"/>
    <a:srgbClr val="69F38A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3011" autoAdjust="0"/>
  </p:normalViewPr>
  <p:slideViewPr>
    <p:cSldViewPr>
      <p:cViewPr varScale="1">
        <p:scale>
          <a:sx n="64" d="100"/>
          <a:sy n="64" d="100"/>
        </p:scale>
        <p:origin x="-7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zemský povrch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vnitřní přírodní činitelé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vnější přírodní činitelé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vznik pohoří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tvary zemského povrchu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vertikální členitost</a:t>
          </a:r>
          <a:endParaRPr lang="cs-CZ" sz="2400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nadmořská výška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výškový rozdíl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400" b="0" dirty="0" smtClean="0"/>
            <a:t>členitost pobřeží</a:t>
          </a:r>
          <a:endParaRPr lang="cs-CZ" sz="24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dno oceánů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činnost člověka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horizontální členitost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70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NeighborX="335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NeighborX="252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NeighborX="170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6139F6-1443-454D-BE32-34A062AB1E09}" type="presOf" srcId="{7064D6C3-D3C5-48BB-ABE8-9B6F4E5F0A72}" destId="{BC96A9CA-1CEB-4AF6-A87C-FBD3AB402411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5A93F6AD-D10F-4C56-9C45-BE8F38E07F9C}" type="presOf" srcId="{0E767B01-13C3-462A-A480-36847BE14600}" destId="{802AFF8F-A710-40F3-A00D-100F373737B8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3BC342B3-4D70-4780-A952-5A485C968AD8}" type="presOf" srcId="{1EE2DD4F-7CF7-48E0-8C07-1B8F9C6DE597}" destId="{69BA46AD-DF0A-4BBD-9AEE-440738E97DD1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B4DAE2F7-3F6E-48E2-A74E-5D3F4757564F}" type="presOf" srcId="{C68AB37A-53D0-4D22-A99A-2423E0AA25C6}" destId="{D130A27F-5689-4129-A5C8-1E2E8D1BAED4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DF66613B-ABCC-4A99-B7C2-C9D37ED7C42D}" type="presOf" srcId="{8CABA663-F140-4381-A837-528457B523EF}" destId="{D9A0A614-79EC-42F7-A674-B82117D4894F}" srcOrd="0" destOrd="0" presId="urn:microsoft.com/office/officeart/2005/8/layout/default#1"/>
    <dgm:cxn modelId="{524A95E4-BA40-450D-8A61-6E1094FF91C7}" type="presOf" srcId="{6D29609A-A390-414B-A1D1-B8FB6AD99EA0}" destId="{A33118F3-006D-4DE0-85D7-BEF5B6ED5873}" srcOrd="0" destOrd="0" presId="urn:microsoft.com/office/officeart/2005/8/layout/default#1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4F9B0850-D15A-4880-951B-EA0A9D08E770}" type="presOf" srcId="{53967C97-45EB-4DD3-90B7-0B27D694F559}" destId="{12A3D154-DC56-44D7-ADBF-D1C4D58ED58A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643D8F1D-0D9E-4581-B1F6-E6AFC25CB63C}" type="presOf" srcId="{EC946AD9-0CA3-4444-A299-3735452357FC}" destId="{BAA9C6B7-595A-4370-8301-2396CE27676B}" srcOrd="0" destOrd="0" presId="urn:microsoft.com/office/officeart/2005/8/layout/default#1"/>
    <dgm:cxn modelId="{B42AC30E-0BFE-4920-A289-2ED970016B53}" type="presOf" srcId="{0B3179CF-1808-4AF2-9A23-49E161367459}" destId="{7685899C-38FE-4CB4-8B7F-2C3F43DD35D1}" srcOrd="0" destOrd="0" presId="urn:microsoft.com/office/officeart/2005/8/layout/default#1"/>
    <dgm:cxn modelId="{D51C09D7-1CF0-4FE8-9C87-5BEED3ACB001}" type="presOf" srcId="{1E8D236F-3381-450A-8AC6-8A58F9383057}" destId="{D5B814DB-2B46-4BBC-98D8-8038F299A82F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01796F8E-FB64-407D-880C-E9102D00C479}" type="presOf" srcId="{7D689C6D-215A-4061-950F-D2B50FE031ED}" destId="{3C5A676D-11A3-40AD-B0C0-98AA55E96A4D}" srcOrd="0" destOrd="0" presId="urn:microsoft.com/office/officeart/2005/8/layout/default#1"/>
    <dgm:cxn modelId="{39BC28EE-A908-4E51-8F26-EB2DE6669283}" type="presOf" srcId="{1BDE75C6-E49C-4C0D-9B54-AB332D07C5E8}" destId="{327274FD-849A-4253-A88C-49EA9C8EC748}" srcOrd="0" destOrd="0" presId="urn:microsoft.com/office/officeart/2005/8/layout/default#1"/>
    <dgm:cxn modelId="{0724C712-309B-424B-BECA-E0DDBE1AC0AD}" type="presOf" srcId="{7EBCF7C0-B995-460D-9CA3-BD8B3E69F3CB}" destId="{8C8086F4-EA7A-4DA8-B360-C7A5B3E6375F}" srcOrd="0" destOrd="0" presId="urn:microsoft.com/office/officeart/2005/8/layout/default#1"/>
    <dgm:cxn modelId="{33807036-C311-4B3A-80D8-762084EC5178}" type="presParOf" srcId="{3C5A676D-11A3-40AD-B0C0-98AA55E96A4D}" destId="{A33118F3-006D-4DE0-85D7-BEF5B6ED5873}" srcOrd="0" destOrd="0" presId="urn:microsoft.com/office/officeart/2005/8/layout/default#1"/>
    <dgm:cxn modelId="{3F48498F-F0BF-4FF2-AE6F-B4C517BC16D3}" type="presParOf" srcId="{3C5A676D-11A3-40AD-B0C0-98AA55E96A4D}" destId="{ED37F170-9829-48EA-8EBA-6F9CF988D086}" srcOrd="1" destOrd="0" presId="urn:microsoft.com/office/officeart/2005/8/layout/default#1"/>
    <dgm:cxn modelId="{8F5E3365-20B5-4A47-A968-CCC0EBA9FD4E}" type="presParOf" srcId="{3C5A676D-11A3-40AD-B0C0-98AA55E96A4D}" destId="{7685899C-38FE-4CB4-8B7F-2C3F43DD35D1}" srcOrd="2" destOrd="0" presId="urn:microsoft.com/office/officeart/2005/8/layout/default#1"/>
    <dgm:cxn modelId="{EF419B42-0451-454A-91A0-ECB39E31F09F}" type="presParOf" srcId="{3C5A676D-11A3-40AD-B0C0-98AA55E96A4D}" destId="{853257FC-53A7-41E2-A65B-84FCEABD6802}" srcOrd="3" destOrd="0" presId="urn:microsoft.com/office/officeart/2005/8/layout/default#1"/>
    <dgm:cxn modelId="{351830B8-1BD8-4644-A6C4-B4ADEE8547A8}" type="presParOf" srcId="{3C5A676D-11A3-40AD-B0C0-98AA55E96A4D}" destId="{D130A27F-5689-4129-A5C8-1E2E8D1BAED4}" srcOrd="4" destOrd="0" presId="urn:microsoft.com/office/officeart/2005/8/layout/default#1"/>
    <dgm:cxn modelId="{F1EE7492-C071-470F-B420-D6D04335BD8A}" type="presParOf" srcId="{3C5A676D-11A3-40AD-B0C0-98AA55E96A4D}" destId="{7AC5A7A6-39BB-4862-9179-92A64503AD24}" srcOrd="5" destOrd="0" presId="urn:microsoft.com/office/officeart/2005/8/layout/default#1"/>
    <dgm:cxn modelId="{8F138A90-BF99-422B-8EEB-C6FEC1B4E377}" type="presParOf" srcId="{3C5A676D-11A3-40AD-B0C0-98AA55E96A4D}" destId="{D9A0A614-79EC-42F7-A674-B82117D4894F}" srcOrd="6" destOrd="0" presId="urn:microsoft.com/office/officeart/2005/8/layout/default#1"/>
    <dgm:cxn modelId="{98A5EA44-0FA7-407F-A59F-E08F6BD2EB90}" type="presParOf" srcId="{3C5A676D-11A3-40AD-B0C0-98AA55E96A4D}" destId="{A2AD23F2-1FB6-4CB6-A59B-48DBACFA1E36}" srcOrd="7" destOrd="0" presId="urn:microsoft.com/office/officeart/2005/8/layout/default#1"/>
    <dgm:cxn modelId="{367B8FE8-3F35-43D7-94E4-6F9059D5572E}" type="presParOf" srcId="{3C5A676D-11A3-40AD-B0C0-98AA55E96A4D}" destId="{327274FD-849A-4253-A88C-49EA9C8EC748}" srcOrd="8" destOrd="0" presId="urn:microsoft.com/office/officeart/2005/8/layout/default#1"/>
    <dgm:cxn modelId="{C037BE40-6FB8-4023-8779-1AD0327F0569}" type="presParOf" srcId="{3C5A676D-11A3-40AD-B0C0-98AA55E96A4D}" destId="{BF9480DF-7708-4F28-AB36-28724565F072}" srcOrd="9" destOrd="0" presId="urn:microsoft.com/office/officeart/2005/8/layout/default#1"/>
    <dgm:cxn modelId="{2C1B9796-66B9-4EA0-BC62-FBC2288B43D4}" type="presParOf" srcId="{3C5A676D-11A3-40AD-B0C0-98AA55E96A4D}" destId="{69BA46AD-DF0A-4BBD-9AEE-440738E97DD1}" srcOrd="10" destOrd="0" presId="urn:microsoft.com/office/officeart/2005/8/layout/default#1"/>
    <dgm:cxn modelId="{2A16B937-167F-4F5A-B0B8-B2958AED173D}" type="presParOf" srcId="{3C5A676D-11A3-40AD-B0C0-98AA55E96A4D}" destId="{38C5E5AD-97B1-468F-8689-E19F00FEE7F1}" srcOrd="11" destOrd="0" presId="urn:microsoft.com/office/officeart/2005/8/layout/default#1"/>
    <dgm:cxn modelId="{9379C3B0-08E5-48B7-A76E-328D352E48FE}" type="presParOf" srcId="{3C5A676D-11A3-40AD-B0C0-98AA55E96A4D}" destId="{12A3D154-DC56-44D7-ADBF-D1C4D58ED58A}" srcOrd="12" destOrd="0" presId="urn:microsoft.com/office/officeart/2005/8/layout/default#1"/>
    <dgm:cxn modelId="{9CC0447F-2C7E-4624-A86D-DEBAEE147E9F}" type="presParOf" srcId="{3C5A676D-11A3-40AD-B0C0-98AA55E96A4D}" destId="{E9B9CFCC-83C0-4F3A-B471-7A937CB85CDA}" srcOrd="13" destOrd="0" presId="urn:microsoft.com/office/officeart/2005/8/layout/default#1"/>
    <dgm:cxn modelId="{12EB1010-729D-4B6F-96B1-F9ED3BA80283}" type="presParOf" srcId="{3C5A676D-11A3-40AD-B0C0-98AA55E96A4D}" destId="{BC96A9CA-1CEB-4AF6-A87C-FBD3AB402411}" srcOrd="14" destOrd="0" presId="urn:microsoft.com/office/officeart/2005/8/layout/default#1"/>
    <dgm:cxn modelId="{66B5619C-8A76-4E8D-A72F-EC324B0EB014}" type="presParOf" srcId="{3C5A676D-11A3-40AD-B0C0-98AA55E96A4D}" destId="{C7FAE7CC-78BC-43D4-AB69-7D7DF2438182}" srcOrd="15" destOrd="0" presId="urn:microsoft.com/office/officeart/2005/8/layout/default#1"/>
    <dgm:cxn modelId="{1E8071B7-4D35-4A03-A074-C3CFD14715CB}" type="presParOf" srcId="{3C5A676D-11A3-40AD-B0C0-98AA55E96A4D}" destId="{802AFF8F-A710-40F3-A00D-100F373737B8}" srcOrd="16" destOrd="0" presId="urn:microsoft.com/office/officeart/2005/8/layout/default#1"/>
    <dgm:cxn modelId="{CECA68B2-C15E-4E00-BD13-7C0C24EB6595}" type="presParOf" srcId="{3C5A676D-11A3-40AD-B0C0-98AA55E96A4D}" destId="{9D7449AA-C368-4B37-B1BC-B8324ED21AA6}" srcOrd="17" destOrd="0" presId="urn:microsoft.com/office/officeart/2005/8/layout/default#1"/>
    <dgm:cxn modelId="{EEDF4B7B-4DFE-4782-9F4B-4040577593B1}" type="presParOf" srcId="{3C5A676D-11A3-40AD-B0C0-98AA55E96A4D}" destId="{D5B814DB-2B46-4BBC-98D8-8038F299A82F}" srcOrd="18" destOrd="0" presId="urn:microsoft.com/office/officeart/2005/8/layout/default#1"/>
    <dgm:cxn modelId="{A9212A04-81EC-405E-828E-A1584BD05238}" type="presParOf" srcId="{3C5A676D-11A3-40AD-B0C0-98AA55E96A4D}" destId="{0254AA83-F239-46A8-9A87-1EB1FB0B79F9}" srcOrd="19" destOrd="0" presId="urn:microsoft.com/office/officeart/2005/8/layout/default#1"/>
    <dgm:cxn modelId="{30730A9D-2767-43D1-9500-74B00E65A6AD}" type="presParOf" srcId="{3C5A676D-11A3-40AD-B0C0-98AA55E96A4D}" destId="{8C8086F4-EA7A-4DA8-B360-C7A5B3E6375F}" srcOrd="20" destOrd="0" presId="urn:microsoft.com/office/officeart/2005/8/layout/default#1"/>
    <dgm:cxn modelId="{9F5F0DF6-B0BF-432F-A17F-01A667A1BECA}" type="presParOf" srcId="{3C5A676D-11A3-40AD-B0C0-98AA55E96A4D}" destId="{7CDB8853-AB58-43AB-A5CF-0A1BC771C5FE}" srcOrd="21" destOrd="0" presId="urn:microsoft.com/office/officeart/2005/8/layout/default#1"/>
    <dgm:cxn modelId="{7889DD48-B740-4817-96C1-D47E21763350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2344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zemský povrch</a:t>
          </a:r>
          <a:endParaRPr lang="cs-CZ" sz="2400" kern="1200" dirty="0"/>
        </a:p>
      </dsp:txBody>
      <dsp:txXfrm>
        <a:off x="82344" y="316627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70577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vnitřní přírodní činitelé</a:t>
          </a:r>
          <a:endParaRPr lang="cs-CZ" sz="2400" kern="1200" dirty="0"/>
        </a:p>
      </dsp:txBody>
      <dsp:txXfrm>
        <a:off x="2170577" y="316627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5881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vnější přírodní činitelé</a:t>
          </a:r>
          <a:endParaRPr lang="cs-CZ" sz="2400" kern="1200" dirty="0"/>
        </a:p>
      </dsp:txBody>
      <dsp:txXfrm>
        <a:off x="4258810" y="316627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činnost člověka</a:t>
          </a:r>
          <a:endParaRPr lang="cs-CZ" sz="2400" kern="1200" dirty="0"/>
        </a:p>
      </dsp:txBody>
      <dsp:txXfrm>
        <a:off x="6316860" y="316627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82344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vznik pohoří</a:t>
          </a:r>
          <a:endParaRPr lang="cs-CZ" sz="2400" kern="1200" dirty="0"/>
        </a:p>
      </dsp:txBody>
      <dsp:txXfrm>
        <a:off x="82344" y="1684787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70577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tvary zemského povrchu</a:t>
          </a:r>
          <a:endParaRPr lang="cs-CZ" sz="2400" kern="1200" dirty="0"/>
        </a:p>
      </dsp:txBody>
      <dsp:txXfrm>
        <a:off x="2170577" y="1684787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25881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vertikální členitost</a:t>
          </a:r>
          <a:endParaRPr lang="cs-CZ" sz="2400" kern="1200" dirty="0"/>
        </a:p>
      </dsp:txBody>
      <dsp:txXfrm>
        <a:off x="4258810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31686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nadmořská výška</a:t>
          </a:r>
          <a:endParaRPr lang="cs-CZ" sz="2400" kern="1200" dirty="0"/>
        </a:p>
      </dsp:txBody>
      <dsp:txXfrm>
        <a:off x="6316860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82344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výškový rozdíl</a:t>
          </a:r>
          <a:endParaRPr lang="cs-CZ" sz="2400" kern="1200" dirty="0"/>
        </a:p>
      </dsp:txBody>
      <dsp:txXfrm>
        <a:off x="82344" y="3052935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70577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horizontální členitost</a:t>
          </a:r>
          <a:endParaRPr lang="cs-CZ" sz="2400" kern="1200" dirty="0"/>
        </a:p>
      </dsp:txBody>
      <dsp:txXfrm>
        <a:off x="2170577" y="3052935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5881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členitost pobřeží</a:t>
          </a:r>
          <a:endParaRPr lang="cs-CZ" sz="2400" b="0" kern="1200" dirty="0"/>
        </a:p>
      </dsp:txBody>
      <dsp:txXfrm>
        <a:off x="4258810" y="3052935"/>
        <a:ext cx="1912739" cy="1147643"/>
      </dsp:txXfrm>
    </dsp:sp>
    <dsp:sp modelId="{BAA9C6B7-595A-4370-8301-2396CE27676B}">
      <dsp:nvSpPr>
        <dsp:cNvPr id="0" name=""/>
        <dsp:cNvSpPr/>
      </dsp:nvSpPr>
      <dsp:spPr>
        <a:xfrm>
          <a:off x="631686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dno oceánů</a:t>
          </a:r>
          <a:endParaRPr lang="cs-CZ" sz="2400" kern="1200" dirty="0"/>
        </a:p>
      </dsp:txBody>
      <dsp:txXfrm>
        <a:off x="6316860" y="3052935"/>
        <a:ext cx="1912739" cy="1147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6428243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627158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144936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651253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1672781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736958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0412044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233471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2087476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0738270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7229784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.jpeg"/><Relationship Id="rId5" Type="http://schemas.openxmlformats.org/officeDocument/2006/relationships/image" Target="../media/image14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5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40.jpeg"/><Relationship Id="rId7" Type="http://schemas.openxmlformats.org/officeDocument/2006/relationships/image" Target="../media/image17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43.jpeg"/><Relationship Id="rId7" Type="http://schemas.openxmlformats.org/officeDocument/2006/relationships/image" Target="../media/image46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5.jpeg"/><Relationship Id="rId5" Type="http://schemas.openxmlformats.org/officeDocument/2006/relationships/image" Target="../media/image23.jpeg"/><Relationship Id="rId4" Type="http://schemas.openxmlformats.org/officeDocument/2006/relationships/image" Target="../media/image44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49.jpeg"/><Relationship Id="rId7" Type="http://schemas.openxmlformats.org/officeDocument/2006/relationships/image" Target="../media/image52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5.pn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4.2.2013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VY_52_INOVACE_10_ZEMĚPIS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Zemský povrch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75656" y="476672"/>
            <a:ext cx="626469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ZEMSKÝ  POVRCH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9" descr="C:\Users\Čapková\AppData\Local\Microsoft\Windows\Temporary Internet Files\Content.IE5\QKICBSP8\MP9004007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221088"/>
            <a:ext cx="1512168" cy="2267145"/>
          </a:xfrm>
          <a:prstGeom prst="rect">
            <a:avLst/>
          </a:prstGeom>
          <a:noFill/>
        </p:spPr>
      </p:pic>
      <p:pic>
        <p:nvPicPr>
          <p:cNvPr id="6" name="Picture 2" descr="C:\Users\Čapková\AppData\Local\Microsoft\Windows\Temporary Internet Files\Content.IE5\3CUMML4I\MP90040134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420888"/>
            <a:ext cx="2016224" cy="1368152"/>
          </a:xfrm>
          <a:prstGeom prst="rect">
            <a:avLst/>
          </a:prstGeom>
          <a:noFill/>
        </p:spPr>
      </p:pic>
      <p:pic>
        <p:nvPicPr>
          <p:cNvPr id="7" name="Picture 3" descr="C:\Users\Čapková\AppData\Local\Microsoft\Windows\Temporary Internet Files\Content.IE5\N0AUNMW1\MP90042805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2420888"/>
            <a:ext cx="2016224" cy="1368152"/>
          </a:xfrm>
          <a:prstGeom prst="rect">
            <a:avLst/>
          </a:prstGeom>
          <a:noFill/>
        </p:spPr>
      </p:pic>
      <p:pic>
        <p:nvPicPr>
          <p:cNvPr id="33" name="Picture 2" descr="C:\Users\Čapková\Desktop\povrchová těžb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5103186"/>
            <a:ext cx="2016224" cy="1512167"/>
          </a:xfrm>
          <a:prstGeom prst="rect">
            <a:avLst/>
          </a:prstGeom>
          <a:noFill/>
        </p:spPr>
      </p:pic>
      <p:pic>
        <p:nvPicPr>
          <p:cNvPr id="9" name="Picture 3" descr="C:\Users\Čapková\Desktop\horský ledovec Dachstei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2132856"/>
            <a:ext cx="3672408" cy="2754306"/>
          </a:xfrm>
          <a:prstGeom prst="rect">
            <a:avLst/>
          </a:prstGeom>
          <a:noFill/>
        </p:spPr>
      </p:pic>
      <p:pic>
        <p:nvPicPr>
          <p:cNvPr id="4099" name="Picture 3" descr="C:\Users\Čapková\AppData\Local\Microsoft\Windows\Temporary Internet Files\Content.IE5\LDAKE1SD\MP90042438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4221088"/>
            <a:ext cx="1512168" cy="230425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70080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051720" y="476672"/>
            <a:ext cx="5112568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</a:rPr>
              <a:t>ZEMSKÝ POVRCH</a:t>
            </a:r>
            <a:endParaRPr lang="cs-CZ" sz="5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1187624" y="5661248"/>
            <a:ext cx="6912768" cy="864096"/>
          </a:xfrm>
          <a:prstGeom prst="rect">
            <a:avLst/>
          </a:prstGeom>
          <a:solidFill>
            <a:srgbClr val="99FFCC">
              <a:alpha val="2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1772816"/>
          <a:ext cx="6096000" cy="34666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ZEMSKÝ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POVRCH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VNIŘNÍ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PŘÍRODNÍ ČINITELÉ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VNĚJŠÍ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PŘÍRODNÍ ČINITELÉ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VERTIKÁLNÍ ČLENITOST</a:t>
                      </a: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HORIZONTÁLNÍ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ČLENITOST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059832" y="6093296"/>
            <a:ext cx="3181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povrch podle členitosti pobřeží,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6093296"/>
            <a:ext cx="1992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dotváření povrchu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6093296"/>
            <a:ext cx="1922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utváření povrchu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5733256"/>
            <a:ext cx="3127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povrch pode nadmořské výšky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73325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svrchní vrstva zemské kůry,</a:t>
            </a:r>
            <a:endParaRPr lang="cs-CZ" dirty="0"/>
          </a:p>
        </p:txBody>
      </p:sp>
      <p:sp>
        <p:nvSpPr>
          <p:cNvPr id="18" name="Nadpis 9"/>
          <p:cNvSpPr txBox="1">
            <a:spLocks/>
          </p:cNvSpPr>
          <p:nvPr/>
        </p:nvSpPr>
        <p:spPr>
          <a:xfrm>
            <a:off x="1979712" y="620688"/>
            <a:ext cx="525658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j-lt"/>
                <a:ea typeface="+mj-ea"/>
                <a:cs typeface="+mj-cs"/>
              </a:rPr>
              <a:t>Přiřaď správný pojem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1772816"/>
          <a:ext cx="6096000" cy="34666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ZEMSKÝ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POVRCH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VNIŘNÍ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PŘÍRODNÍ ČINITELÉ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VNĚJŠÍ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PŘÍRODNÍ ČINITELÉ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VERTIKÁLNÍ ČLENITOST</a:t>
                      </a: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HORIZONTÁLNÍ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ČLENITOST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Nadpis 9"/>
          <p:cNvSpPr txBox="1">
            <a:spLocks/>
          </p:cNvSpPr>
          <p:nvPr/>
        </p:nvSpPr>
        <p:spPr>
          <a:xfrm>
            <a:off x="1979712" y="620688"/>
            <a:ext cx="5256584" cy="792088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177281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svrchní vrstva zemské kůry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861048"/>
            <a:ext cx="3127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povrch pode nadmořské výšky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2492896"/>
            <a:ext cx="1811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utváření povrchu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4509120"/>
            <a:ext cx="3181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povrch podle členitosti pobřeží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140968"/>
            <a:ext cx="1992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dotváření povrchu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0"/>
            <a:ext cx="3153171" cy="461665"/>
          </a:xfrm>
          <a:prstGeom prst="rect">
            <a:avLst/>
          </a:prstGeom>
          <a:solidFill>
            <a:srgbClr val="FAB7AC">
              <a:alpha val="3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Vnitřní přírodní činitelé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620688"/>
            <a:ext cx="57908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obrázkům přiřaď správný pojem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6" name="Picture 2" descr="C:\Users\Čapková\Desktop\lá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5220072" y="1988840"/>
            <a:ext cx="3024336" cy="18002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99592" y="1268760"/>
            <a:ext cx="1089529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vrásnění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1268760"/>
            <a:ext cx="1615892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kerná činnost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1268760"/>
            <a:ext cx="1893788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sopečná činnost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268760"/>
            <a:ext cx="1488164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zemětřesení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68144" y="6237312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47664" y="6237312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68144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547664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3" descr="C:\Users\Čapková\Desktop\zemětřesení.jpg"/>
          <p:cNvPicPr>
            <a:picLocks noChangeAspect="1" noChangeArrowheads="1"/>
          </p:cNvPicPr>
          <p:nvPr/>
        </p:nvPicPr>
        <p:blipFill>
          <a:blip r:embed="rId3" cstate="print"/>
          <a:srcRect l="16400" t="14920" r="29060" b="29450"/>
          <a:stretch>
            <a:fillRect/>
          </a:stretch>
        </p:blipFill>
        <p:spPr bwMode="auto">
          <a:xfrm>
            <a:off x="899592" y="4437112"/>
            <a:ext cx="3024336" cy="1800200"/>
          </a:xfrm>
          <a:prstGeom prst="rect">
            <a:avLst/>
          </a:prstGeom>
          <a:noFill/>
        </p:spPr>
      </p:pic>
      <p:pic>
        <p:nvPicPr>
          <p:cNvPr id="22" name="Picture 2" descr="C:\Users\Čapková\Desktop\vrásy.jpg"/>
          <p:cNvPicPr>
            <a:picLocks noChangeAspect="1" noChangeArrowheads="1"/>
          </p:cNvPicPr>
          <p:nvPr/>
        </p:nvPicPr>
        <p:blipFill>
          <a:blip r:embed="rId4" cstate="print"/>
          <a:srcRect l="5754" t="5556" r="18188" b="13889"/>
          <a:stretch>
            <a:fillRect/>
          </a:stretch>
        </p:blipFill>
        <p:spPr bwMode="auto">
          <a:xfrm>
            <a:off x="5220072" y="4437112"/>
            <a:ext cx="3024336" cy="1800200"/>
          </a:xfrm>
          <a:prstGeom prst="rect">
            <a:avLst/>
          </a:prstGeom>
          <a:noFill/>
        </p:spPr>
      </p:pic>
      <p:pic>
        <p:nvPicPr>
          <p:cNvPr id="19" name="Picture 2" descr="C:\Users\Čapková\Desktop\kerné pohoří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1988840"/>
            <a:ext cx="3024335" cy="183390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0"/>
            <a:ext cx="3153171" cy="461665"/>
          </a:xfrm>
          <a:prstGeom prst="rect">
            <a:avLst/>
          </a:prstGeom>
          <a:solidFill>
            <a:srgbClr val="FAB7AC">
              <a:alpha val="3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Vnitřní přírodní činitelé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62068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2" descr="C:\Users\Čapková\Desktop\lá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5220072" y="1988840"/>
            <a:ext cx="3024336" cy="18002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156176" y="6165304"/>
            <a:ext cx="10895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vrásnění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3717032"/>
            <a:ext cx="1615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kerná činnost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3717032"/>
            <a:ext cx="1893788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sopečná činnost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6165304"/>
            <a:ext cx="14881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zemětřesení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68144" y="6237312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47664" y="6237312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68144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547664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1268760"/>
            <a:ext cx="1089529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vrásnění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83768" y="1268760"/>
            <a:ext cx="1615892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kerná činnost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1268760"/>
            <a:ext cx="1893788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sopečná činnost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04248" y="1268760"/>
            <a:ext cx="1484958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zemětřesen</a:t>
            </a:r>
            <a:r>
              <a:rPr lang="cs-CZ" sz="2000" dirty="0" smtClean="0">
                <a:solidFill>
                  <a:srgbClr val="002060"/>
                </a:solidFill>
              </a:rPr>
              <a:t>í</a:t>
            </a: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24" name="Picture 3" descr="C:\Users\Čapková\Desktop\zemětřesení.jpg"/>
          <p:cNvPicPr>
            <a:picLocks noChangeAspect="1" noChangeArrowheads="1"/>
          </p:cNvPicPr>
          <p:nvPr/>
        </p:nvPicPr>
        <p:blipFill>
          <a:blip r:embed="rId3" cstate="print"/>
          <a:srcRect l="16400" t="14920" r="29060" b="29450"/>
          <a:stretch>
            <a:fillRect/>
          </a:stretch>
        </p:blipFill>
        <p:spPr bwMode="auto">
          <a:xfrm>
            <a:off x="899592" y="4437112"/>
            <a:ext cx="3024336" cy="1800200"/>
          </a:xfrm>
          <a:prstGeom prst="rect">
            <a:avLst/>
          </a:prstGeom>
          <a:noFill/>
        </p:spPr>
      </p:pic>
      <p:pic>
        <p:nvPicPr>
          <p:cNvPr id="25" name="Picture 2" descr="C:\Users\Čapková\Desktop\vrásy.jpg"/>
          <p:cNvPicPr>
            <a:picLocks noChangeAspect="1" noChangeArrowheads="1"/>
          </p:cNvPicPr>
          <p:nvPr/>
        </p:nvPicPr>
        <p:blipFill>
          <a:blip r:embed="rId4" cstate="print"/>
          <a:srcRect l="5754" t="5556" r="18188" b="13889"/>
          <a:stretch>
            <a:fillRect/>
          </a:stretch>
        </p:blipFill>
        <p:spPr bwMode="auto">
          <a:xfrm>
            <a:off x="5220072" y="4437112"/>
            <a:ext cx="3024336" cy="1800200"/>
          </a:xfrm>
          <a:prstGeom prst="rect">
            <a:avLst/>
          </a:prstGeom>
          <a:noFill/>
        </p:spPr>
      </p:pic>
      <p:pic>
        <p:nvPicPr>
          <p:cNvPr id="26" name="Picture 2" descr="C:\Users\Čapková\Desktop\kerné pohoří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1988840"/>
            <a:ext cx="3024335" cy="183390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20" grpId="0" animBg="1"/>
      <p:bldP spid="21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19672" y="620688"/>
            <a:ext cx="57908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obrázkům přiřaď správný pojem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1268760"/>
            <a:ext cx="706475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voda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1268760"/>
            <a:ext cx="548548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vítr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1268760"/>
            <a:ext cx="950068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teplota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1268760"/>
            <a:ext cx="978729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rostliny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20072" y="6165304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67744" y="6165304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07904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55576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835696" y="0"/>
            <a:ext cx="5301388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Vnější přírodní činitelé a činnost člověka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1268760"/>
            <a:ext cx="864404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člověk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660232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Picture 3" descr="C:\Users\Čapková\Desktop\koř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88840"/>
            <a:ext cx="2592288" cy="1800200"/>
          </a:xfrm>
          <a:prstGeom prst="rect">
            <a:avLst/>
          </a:prstGeom>
          <a:noFill/>
        </p:spPr>
      </p:pic>
      <p:pic>
        <p:nvPicPr>
          <p:cNvPr id="23" name="Picture 27" descr="C:\Users\Čapková\AppData\Local\Microsoft\Windows\Temporary Internet Files\Content.IE5\FEONWA0D\MP9004011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988840"/>
            <a:ext cx="2627784" cy="1800200"/>
          </a:xfrm>
          <a:prstGeom prst="rect">
            <a:avLst/>
          </a:prstGeom>
          <a:noFill/>
        </p:spPr>
      </p:pic>
      <p:pic>
        <p:nvPicPr>
          <p:cNvPr id="24" name="Picture 3" descr="C:\Users\Čapková\AppData\Local\Microsoft\Windows\Temporary Internet Files\Content.IE5\LDAKE1SD\MP9004243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988840"/>
            <a:ext cx="2592288" cy="1800200"/>
          </a:xfrm>
          <a:prstGeom prst="rect">
            <a:avLst/>
          </a:prstGeom>
          <a:noFill/>
        </p:spPr>
      </p:pic>
      <p:pic>
        <p:nvPicPr>
          <p:cNvPr id="27" name="Picture 12" descr="C:\Users\Čapková\AppData\Local\Microsoft\Windows\Temporary Internet Files\Content.IE5\2JY1MM9W\MP9002275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365104"/>
            <a:ext cx="2592288" cy="1800200"/>
          </a:xfrm>
          <a:prstGeom prst="rect">
            <a:avLst/>
          </a:prstGeom>
          <a:noFill/>
        </p:spPr>
      </p:pic>
      <p:pic>
        <p:nvPicPr>
          <p:cNvPr id="28" name="Picture 2" descr="C:\Users\Čapková\Desktop\povrchová těžba.jpg"/>
          <p:cNvPicPr>
            <a:picLocks noChangeAspect="1" noChangeArrowheads="1"/>
          </p:cNvPicPr>
          <p:nvPr/>
        </p:nvPicPr>
        <p:blipFill>
          <a:blip r:embed="rId6" cstate="print"/>
          <a:srcRect l="50215" t="20227" b="24959"/>
          <a:stretch>
            <a:fillRect/>
          </a:stretch>
        </p:blipFill>
        <p:spPr bwMode="auto">
          <a:xfrm>
            <a:off x="1763688" y="4365104"/>
            <a:ext cx="2613467" cy="18002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691680" y="1268760"/>
            <a:ext cx="706475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voda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1268760"/>
            <a:ext cx="548548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vítr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1268760"/>
            <a:ext cx="950068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teplota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1268760"/>
            <a:ext cx="978729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rostliny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20072" y="6165304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67744" y="6165304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07904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55576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660232" y="3789040"/>
            <a:ext cx="1728192" cy="33265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Picture 3" descr="C:\Users\Čapková\Desktop\koř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88840"/>
            <a:ext cx="2592288" cy="1800200"/>
          </a:xfrm>
          <a:prstGeom prst="rect">
            <a:avLst/>
          </a:prstGeom>
          <a:noFill/>
        </p:spPr>
      </p:pic>
      <p:pic>
        <p:nvPicPr>
          <p:cNvPr id="23" name="Picture 27" descr="C:\Users\Čapková\AppData\Local\Microsoft\Windows\Temporary Internet Files\Content.IE5\FEONWA0D\MP9004011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988840"/>
            <a:ext cx="2627784" cy="1800200"/>
          </a:xfrm>
          <a:prstGeom prst="rect">
            <a:avLst/>
          </a:prstGeom>
          <a:noFill/>
        </p:spPr>
      </p:pic>
      <p:pic>
        <p:nvPicPr>
          <p:cNvPr id="24" name="Picture 3" descr="C:\Users\Čapková\AppData\Local\Microsoft\Windows\Temporary Internet Files\Content.IE5\LDAKE1SD\MP9004243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988840"/>
            <a:ext cx="2592288" cy="1800200"/>
          </a:xfrm>
          <a:prstGeom prst="rect">
            <a:avLst/>
          </a:prstGeom>
          <a:noFill/>
        </p:spPr>
      </p:pic>
      <p:pic>
        <p:nvPicPr>
          <p:cNvPr id="25" name="Picture 2" descr="C:\Users\Čapková\Desktop\povrchová těžba.jpg"/>
          <p:cNvPicPr>
            <a:picLocks noChangeAspect="1" noChangeArrowheads="1"/>
          </p:cNvPicPr>
          <p:nvPr/>
        </p:nvPicPr>
        <p:blipFill>
          <a:blip r:embed="rId5" cstate="print"/>
          <a:srcRect l="50215" t="20227" b="24959"/>
          <a:stretch>
            <a:fillRect/>
          </a:stretch>
        </p:blipFill>
        <p:spPr bwMode="auto">
          <a:xfrm>
            <a:off x="1763688" y="4365104"/>
            <a:ext cx="2613467" cy="1800200"/>
          </a:xfrm>
          <a:prstGeom prst="rect">
            <a:avLst/>
          </a:prstGeom>
          <a:noFill/>
        </p:spPr>
      </p:pic>
      <p:pic>
        <p:nvPicPr>
          <p:cNvPr id="27" name="Picture 12" descr="C:\Users\Čapková\AppData\Local\Microsoft\Windows\Temporary Internet Files\Content.IE5\2JY1MM9W\MP90022759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4365104"/>
            <a:ext cx="2592288" cy="180020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851920" y="62068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211960" y="3717032"/>
            <a:ext cx="7064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voda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36296" y="3717032"/>
            <a:ext cx="5485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vítr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699792" y="6093296"/>
            <a:ext cx="8644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člověk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652120" y="6093296"/>
            <a:ext cx="950068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teplota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15616" y="3717032"/>
            <a:ext cx="9787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rostliny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835696" y="0"/>
            <a:ext cx="5301388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Vnější přírodní činitelé a činnost člověka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707904" y="1268760"/>
            <a:ext cx="864404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člověk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28" grpId="0"/>
      <p:bldP spid="29" grpId="0"/>
      <p:bldP spid="30" grpId="0"/>
      <p:bldP spid="31" grpId="0"/>
      <p:bldP spid="32" grpId="0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5856" y="0"/>
            <a:ext cx="257743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Vznik pohoří a hor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764704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pojmy </a:t>
            </a:r>
            <a:r>
              <a:rPr lang="cs-CZ" sz="3200" b="1" dirty="0" smtClean="0">
                <a:solidFill>
                  <a:srgbClr val="00B0F0"/>
                </a:solidFill>
              </a:rPr>
              <a:t>sedlo </a:t>
            </a:r>
            <a:r>
              <a:rPr lang="cs-CZ" sz="3200" dirty="0" smtClean="0">
                <a:solidFill>
                  <a:srgbClr val="00B0F0"/>
                </a:solidFill>
              </a:rPr>
              <a:t>vrásy</a:t>
            </a:r>
            <a:r>
              <a:rPr lang="cs-CZ" sz="3200" b="1" dirty="0" smtClean="0">
                <a:solidFill>
                  <a:srgbClr val="00B0F0"/>
                </a:solidFill>
              </a:rPr>
              <a:t>, koryto </a:t>
            </a:r>
            <a:r>
              <a:rPr lang="cs-CZ" sz="3200" dirty="0" smtClean="0">
                <a:solidFill>
                  <a:srgbClr val="00B0F0"/>
                </a:solidFill>
              </a:rPr>
              <a:t>vrásy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0"/>
            <a:ext cx="1269578" cy="461665"/>
          </a:xfrm>
          <a:prstGeom prst="rect">
            <a:avLst/>
          </a:prstGeom>
          <a:solidFill>
            <a:srgbClr val="006600">
              <a:alpha val="3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vrásnění</a:t>
            </a:r>
            <a:endParaRPr lang="cs-CZ" sz="2400" b="1" dirty="0"/>
          </a:p>
        </p:txBody>
      </p:sp>
      <p:pic>
        <p:nvPicPr>
          <p:cNvPr id="12" name="Picture 2" descr="C:\Users\Čapková\Desktop\vrá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340768"/>
            <a:ext cx="4680520" cy="244827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 rot="1606536">
            <a:off x="1784948" y="2844716"/>
            <a:ext cx="3312368" cy="2895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2160" y="3717032"/>
            <a:ext cx="1008112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Čárový popisek 1 15"/>
          <p:cNvSpPr/>
          <p:nvPr/>
        </p:nvSpPr>
        <p:spPr>
          <a:xfrm>
            <a:off x="5148064" y="2492896"/>
            <a:ext cx="1224136" cy="360040"/>
          </a:xfrm>
          <a:prstGeom prst="borderCallout1">
            <a:avLst>
              <a:gd name="adj1" fmla="val 47894"/>
              <a:gd name="adj2" fmla="val -986"/>
              <a:gd name="adj3" fmla="val 79192"/>
              <a:gd name="adj4" fmla="val -5792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árový popisek 1 16"/>
          <p:cNvSpPr/>
          <p:nvPr/>
        </p:nvSpPr>
        <p:spPr>
          <a:xfrm>
            <a:off x="1403648" y="2564904"/>
            <a:ext cx="1202432" cy="360040"/>
          </a:xfrm>
          <a:prstGeom prst="borderCallout1">
            <a:avLst>
              <a:gd name="adj1" fmla="val 50558"/>
              <a:gd name="adj2" fmla="val 101504"/>
              <a:gd name="adj3" fmla="val -3999"/>
              <a:gd name="adj4" fmla="val 16113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5856" y="0"/>
            <a:ext cx="257743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Vznik pohoří a hor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0"/>
            <a:ext cx="1269578" cy="461665"/>
          </a:xfrm>
          <a:prstGeom prst="rect">
            <a:avLst/>
          </a:prstGeom>
          <a:solidFill>
            <a:srgbClr val="006600">
              <a:alpha val="3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vrásnění</a:t>
            </a:r>
            <a:endParaRPr lang="cs-CZ" sz="2400" b="1" dirty="0"/>
          </a:p>
        </p:txBody>
      </p:sp>
      <p:pic>
        <p:nvPicPr>
          <p:cNvPr id="12" name="Picture 2" descr="C:\Users\Čapková\Desktop\vrá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340768"/>
            <a:ext cx="4680520" cy="244827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 rot="1606536">
            <a:off x="1784948" y="2844716"/>
            <a:ext cx="3312368" cy="2895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2160" y="3717032"/>
            <a:ext cx="1008112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Čárový popisek 1 15"/>
          <p:cNvSpPr/>
          <p:nvPr/>
        </p:nvSpPr>
        <p:spPr>
          <a:xfrm>
            <a:off x="5148064" y="2492896"/>
            <a:ext cx="1224136" cy="360040"/>
          </a:xfrm>
          <a:prstGeom prst="borderCallout1">
            <a:avLst>
              <a:gd name="adj1" fmla="val 47894"/>
              <a:gd name="adj2" fmla="val -986"/>
              <a:gd name="adj3" fmla="val 79192"/>
              <a:gd name="adj4" fmla="val -5792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árový popisek 1 16"/>
          <p:cNvSpPr/>
          <p:nvPr/>
        </p:nvSpPr>
        <p:spPr>
          <a:xfrm>
            <a:off x="1403648" y="2564904"/>
            <a:ext cx="1202432" cy="360040"/>
          </a:xfrm>
          <a:prstGeom prst="borderCallout1">
            <a:avLst>
              <a:gd name="adj1" fmla="val 50558"/>
              <a:gd name="adj2" fmla="val 101504"/>
              <a:gd name="adj3" fmla="val -3999"/>
              <a:gd name="adj4" fmla="val 16113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76470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2492896"/>
            <a:ext cx="8778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koryto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64088" y="2420888"/>
            <a:ext cx="755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sedlo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20" name="Picture 3" descr="C:\Users\Čapková\AppData\Local\Microsoft\Windows\Temporary Internet Files\Content.IE5\SF587O6V\MP9004254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005064"/>
            <a:ext cx="3312368" cy="2232248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2915816" y="6237312"/>
            <a:ext cx="35007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vrásové pohoří </a:t>
            </a:r>
            <a:r>
              <a:rPr lang="cs-CZ" sz="2000" dirty="0" smtClean="0"/>
              <a:t>Alpy v Německu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96136" y="1772816"/>
            <a:ext cx="1370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horský hřbet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71800" y="2636912"/>
            <a:ext cx="65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údolí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1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zlomy.png"/>
          <p:cNvPicPr>
            <a:picLocks noChangeAspect="1" noChangeArrowheads="1"/>
          </p:cNvPicPr>
          <p:nvPr/>
        </p:nvPicPr>
        <p:blipFill>
          <a:blip r:embed="rId2" cstate="print"/>
          <a:srcRect l="9929" t="15798" r="11735" b="28034"/>
          <a:stretch>
            <a:fillRect/>
          </a:stretch>
        </p:blipFill>
        <p:spPr bwMode="auto">
          <a:xfrm>
            <a:off x="2051720" y="1484784"/>
            <a:ext cx="5112568" cy="23042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75856" y="0"/>
            <a:ext cx="257743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Vznik pohoří a hor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555776" y="3356992"/>
            <a:ext cx="91440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427984" y="1772816"/>
            <a:ext cx="91440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80112" y="1772816"/>
            <a:ext cx="91440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7984" y="3140968"/>
            <a:ext cx="91440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764704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pojmy </a:t>
            </a:r>
            <a:r>
              <a:rPr lang="cs-CZ" sz="3200" b="1" dirty="0" smtClean="0">
                <a:solidFill>
                  <a:srgbClr val="00B0F0"/>
                </a:solidFill>
              </a:rPr>
              <a:t>zlom, kry</a:t>
            </a:r>
            <a:r>
              <a:rPr lang="cs-CZ" sz="3200" dirty="0" smtClean="0">
                <a:solidFill>
                  <a:srgbClr val="00B0F0"/>
                </a:solidFill>
              </a:rPr>
              <a:t>, </a:t>
            </a:r>
            <a:r>
              <a:rPr lang="cs-CZ" sz="3200" b="1" dirty="0" smtClean="0">
                <a:solidFill>
                  <a:srgbClr val="00B0F0"/>
                </a:solidFill>
              </a:rPr>
              <a:t>zdvih</a:t>
            </a:r>
            <a:r>
              <a:rPr lang="cs-CZ" sz="3200" dirty="0" smtClean="0">
                <a:solidFill>
                  <a:srgbClr val="00B0F0"/>
                </a:solidFill>
              </a:rPr>
              <a:t>, </a:t>
            </a:r>
            <a:r>
              <a:rPr lang="cs-CZ" sz="3200" b="1" dirty="0" smtClean="0">
                <a:solidFill>
                  <a:srgbClr val="00B0F0"/>
                </a:solidFill>
              </a:rPr>
              <a:t>pokles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0"/>
            <a:ext cx="1900841" cy="461665"/>
          </a:xfrm>
          <a:prstGeom prst="rect">
            <a:avLst/>
          </a:prstGeom>
          <a:solidFill>
            <a:srgbClr val="006600">
              <a:alpha val="3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kerná činnost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zlomy.png"/>
          <p:cNvPicPr>
            <a:picLocks noChangeAspect="1" noChangeArrowheads="1"/>
          </p:cNvPicPr>
          <p:nvPr/>
        </p:nvPicPr>
        <p:blipFill>
          <a:blip r:embed="rId2" cstate="print"/>
          <a:srcRect l="9929" t="15798" r="11735" b="28034"/>
          <a:stretch>
            <a:fillRect/>
          </a:stretch>
        </p:blipFill>
        <p:spPr bwMode="auto">
          <a:xfrm>
            <a:off x="2051720" y="1484784"/>
            <a:ext cx="5112568" cy="23042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75856" y="0"/>
            <a:ext cx="257743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Vznik pohoří a hor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555776" y="3356992"/>
            <a:ext cx="91440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427984" y="1772816"/>
            <a:ext cx="91440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80112" y="1772816"/>
            <a:ext cx="91440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7984" y="3140968"/>
            <a:ext cx="91440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76470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0"/>
            <a:ext cx="1900841" cy="461665"/>
          </a:xfrm>
          <a:prstGeom prst="rect">
            <a:avLst/>
          </a:prstGeom>
          <a:solidFill>
            <a:srgbClr val="006600">
              <a:alpha val="3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kerná činnost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1700808"/>
            <a:ext cx="7425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zdvih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5580112" y="170080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pokles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068960"/>
            <a:ext cx="5224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kry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284984"/>
            <a:ext cx="6960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zlom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Čapková\Desktop\kerné pohoř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005064"/>
            <a:ext cx="3330655" cy="2232248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2627784" y="6237312"/>
            <a:ext cx="41748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kerné pohoří </a:t>
            </a:r>
            <a:r>
              <a:rPr lang="cs-CZ" sz="2000" dirty="0" smtClean="0"/>
              <a:t>Schwarzwald v Německu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5856" y="0"/>
            <a:ext cx="257743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Vznik pohoří a hor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764704"/>
            <a:ext cx="8316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Doplň pojmy </a:t>
            </a:r>
            <a:r>
              <a:rPr lang="cs-CZ" sz="3200" b="1" dirty="0" smtClean="0">
                <a:solidFill>
                  <a:srgbClr val="00B0F0"/>
                </a:solidFill>
              </a:rPr>
              <a:t>magma, láva, </a:t>
            </a:r>
            <a:r>
              <a:rPr lang="cs-CZ" sz="3200" dirty="0" smtClean="0">
                <a:solidFill>
                  <a:srgbClr val="00B0F0"/>
                </a:solidFill>
              </a:rPr>
              <a:t>sopečný</a:t>
            </a:r>
            <a:r>
              <a:rPr lang="cs-CZ" sz="3200" b="1" dirty="0" smtClean="0">
                <a:solidFill>
                  <a:srgbClr val="00B0F0"/>
                </a:solidFill>
              </a:rPr>
              <a:t> kráter, kužel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0"/>
            <a:ext cx="2234651" cy="461665"/>
          </a:xfrm>
          <a:prstGeom prst="rect">
            <a:avLst/>
          </a:prstGeom>
          <a:solidFill>
            <a:srgbClr val="006600">
              <a:alpha val="3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sopečná činnost</a:t>
            </a:r>
            <a:endParaRPr lang="cs-CZ" sz="2400" b="1" dirty="0"/>
          </a:p>
        </p:txBody>
      </p:sp>
      <p:pic>
        <p:nvPicPr>
          <p:cNvPr id="12" name="Picture 3" descr="C:\Users\Čapková\Desktop\schema sop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484784"/>
            <a:ext cx="4214867" cy="2304256"/>
          </a:xfrm>
          <a:prstGeom prst="rect">
            <a:avLst/>
          </a:prstGeom>
          <a:noFill/>
        </p:spPr>
      </p:pic>
      <p:sp>
        <p:nvSpPr>
          <p:cNvPr id="17" name="Čárový popisek 1 16"/>
          <p:cNvSpPr/>
          <p:nvPr/>
        </p:nvSpPr>
        <p:spPr>
          <a:xfrm>
            <a:off x="5724128" y="1628800"/>
            <a:ext cx="936104" cy="288032"/>
          </a:xfrm>
          <a:prstGeom prst="borderCallout1">
            <a:avLst>
              <a:gd name="adj1" fmla="val 44771"/>
              <a:gd name="adj2" fmla="val -1927"/>
              <a:gd name="adj3" fmla="val 91683"/>
              <a:gd name="adj4" fmla="val -3192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Čárový popisek 1 19"/>
          <p:cNvSpPr/>
          <p:nvPr/>
        </p:nvSpPr>
        <p:spPr>
          <a:xfrm>
            <a:off x="3923928" y="1844824"/>
            <a:ext cx="936104" cy="288032"/>
          </a:xfrm>
          <a:prstGeom prst="borderCallout1">
            <a:avLst>
              <a:gd name="adj1" fmla="val 44772"/>
              <a:gd name="adj2" fmla="val 98956"/>
              <a:gd name="adj3" fmla="val 86478"/>
              <a:gd name="adj4" fmla="val 14582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Čárový popisek 1 20"/>
          <p:cNvSpPr/>
          <p:nvPr/>
        </p:nvSpPr>
        <p:spPr>
          <a:xfrm>
            <a:off x="3923928" y="2420888"/>
            <a:ext cx="936104" cy="288032"/>
          </a:xfrm>
          <a:prstGeom prst="borderCallout1">
            <a:avLst>
              <a:gd name="adj1" fmla="val 44772"/>
              <a:gd name="adj2" fmla="val 98956"/>
              <a:gd name="adj3" fmla="val 13617"/>
              <a:gd name="adj4" fmla="val 1346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árový popisek 1 22"/>
          <p:cNvSpPr/>
          <p:nvPr/>
        </p:nvSpPr>
        <p:spPr>
          <a:xfrm>
            <a:off x="5724128" y="2996952"/>
            <a:ext cx="936104" cy="288032"/>
          </a:xfrm>
          <a:prstGeom prst="borderCallout1">
            <a:avLst>
              <a:gd name="adj1" fmla="val 44771"/>
              <a:gd name="adj2" fmla="val -1927"/>
              <a:gd name="adj3" fmla="val 76070"/>
              <a:gd name="adj4" fmla="val -2552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5856" y="0"/>
            <a:ext cx="257743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Vznik pohoří a hor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0"/>
            <a:ext cx="2234651" cy="461665"/>
          </a:xfrm>
          <a:prstGeom prst="rect">
            <a:avLst/>
          </a:prstGeom>
          <a:solidFill>
            <a:srgbClr val="006600">
              <a:alpha val="3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sopečná činnost</a:t>
            </a:r>
            <a:endParaRPr lang="cs-CZ" sz="2400" b="1" dirty="0"/>
          </a:p>
        </p:txBody>
      </p:sp>
      <p:pic>
        <p:nvPicPr>
          <p:cNvPr id="12" name="Picture 3" descr="C:\Users\Čapková\Desktop\schema sop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484784"/>
            <a:ext cx="4214867" cy="2304256"/>
          </a:xfrm>
          <a:prstGeom prst="rect">
            <a:avLst/>
          </a:prstGeom>
          <a:noFill/>
        </p:spPr>
      </p:pic>
      <p:sp>
        <p:nvSpPr>
          <p:cNvPr id="17" name="Čárový popisek 1 16"/>
          <p:cNvSpPr/>
          <p:nvPr/>
        </p:nvSpPr>
        <p:spPr>
          <a:xfrm>
            <a:off x="5724128" y="1628800"/>
            <a:ext cx="936104" cy="288032"/>
          </a:xfrm>
          <a:prstGeom prst="borderCallout1">
            <a:avLst>
              <a:gd name="adj1" fmla="val 44771"/>
              <a:gd name="adj2" fmla="val -1927"/>
              <a:gd name="adj3" fmla="val 91683"/>
              <a:gd name="adj4" fmla="val -3192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Čárový popisek 1 19"/>
          <p:cNvSpPr/>
          <p:nvPr/>
        </p:nvSpPr>
        <p:spPr>
          <a:xfrm>
            <a:off x="3923928" y="1844824"/>
            <a:ext cx="936104" cy="288032"/>
          </a:xfrm>
          <a:prstGeom prst="borderCallout1">
            <a:avLst>
              <a:gd name="adj1" fmla="val 44772"/>
              <a:gd name="adj2" fmla="val 98956"/>
              <a:gd name="adj3" fmla="val 86478"/>
              <a:gd name="adj4" fmla="val 14582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Čárový popisek 1 20"/>
          <p:cNvSpPr/>
          <p:nvPr/>
        </p:nvSpPr>
        <p:spPr>
          <a:xfrm>
            <a:off x="3923928" y="2420888"/>
            <a:ext cx="936104" cy="288032"/>
          </a:xfrm>
          <a:prstGeom prst="borderCallout1">
            <a:avLst>
              <a:gd name="adj1" fmla="val 44772"/>
              <a:gd name="adj2" fmla="val 98956"/>
              <a:gd name="adj3" fmla="val 13617"/>
              <a:gd name="adj4" fmla="val 1346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árový popisek 1 22"/>
          <p:cNvSpPr/>
          <p:nvPr/>
        </p:nvSpPr>
        <p:spPr>
          <a:xfrm>
            <a:off x="5724128" y="2996952"/>
            <a:ext cx="936104" cy="288032"/>
          </a:xfrm>
          <a:prstGeom prst="borderCallout1">
            <a:avLst>
              <a:gd name="adj1" fmla="val 44771"/>
              <a:gd name="adj2" fmla="val -1927"/>
              <a:gd name="adj3" fmla="val 76070"/>
              <a:gd name="adj4" fmla="val -2552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764704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4" name="Picture 8" descr="C:\Users\Čapková\Desktop\Milešovka - národní P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4005064"/>
            <a:ext cx="3312368" cy="223224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123728" y="6237312"/>
            <a:ext cx="4987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vyhaslá sopka </a:t>
            </a:r>
            <a:r>
              <a:rPr lang="cs-CZ" sz="2000" dirty="0" smtClean="0"/>
              <a:t>Milešovka v Českém středohoří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1556792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láva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2924944"/>
            <a:ext cx="10342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magma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95936" y="2348880"/>
            <a:ext cx="7907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kužel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23928" y="1772816"/>
            <a:ext cx="882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kráter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25" grpId="0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384938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Vertikální (výšková) členitost</a:t>
            </a:r>
            <a:endParaRPr lang="cs-CZ" sz="2400" b="1" dirty="0"/>
          </a:p>
        </p:txBody>
      </p:sp>
      <p:pic>
        <p:nvPicPr>
          <p:cNvPr id="3" name="Picture 4" descr="C:\Users\Čapková\AppData\Local\Microsoft\Windows\Temporary Internet Files\Content.IE5\VNXXVYXE\MP900401206[1].jpg"/>
          <p:cNvPicPr>
            <a:picLocks noChangeAspect="1" noChangeArrowheads="1"/>
          </p:cNvPicPr>
          <p:nvPr/>
        </p:nvPicPr>
        <p:blipFill>
          <a:blip r:embed="rId2" cstate="print"/>
          <a:srcRect l="11111" b="47506"/>
          <a:stretch>
            <a:fillRect/>
          </a:stretch>
        </p:blipFill>
        <p:spPr bwMode="auto">
          <a:xfrm>
            <a:off x="2267744" y="1772816"/>
            <a:ext cx="4608512" cy="3402752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>
            <a:off x="4427984" y="2348880"/>
            <a:ext cx="0" cy="19442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27984" y="234888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588224" y="2348880"/>
            <a:ext cx="0" cy="936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267744" y="4077072"/>
            <a:ext cx="10754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0 m n. v.</a:t>
            </a:r>
            <a:endParaRPr lang="cs-CZ" sz="2000" b="1" dirty="0"/>
          </a:p>
        </p:txBody>
      </p:sp>
      <p:sp>
        <p:nvSpPr>
          <p:cNvPr id="13" name="Čárový popisek 1 12"/>
          <p:cNvSpPr/>
          <p:nvPr/>
        </p:nvSpPr>
        <p:spPr>
          <a:xfrm>
            <a:off x="251520" y="1988840"/>
            <a:ext cx="1800200" cy="360040"/>
          </a:xfrm>
          <a:prstGeom prst="borderCallout1">
            <a:avLst>
              <a:gd name="adj1" fmla="val 55452"/>
              <a:gd name="adj2" fmla="val 100485"/>
              <a:gd name="adj3" fmla="val 371480"/>
              <a:gd name="adj4" fmla="val 231900"/>
            </a:avLst>
          </a:prstGeom>
          <a:solidFill>
            <a:schemeClr val="bg1"/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Čárový popisek 1 13"/>
          <p:cNvSpPr/>
          <p:nvPr/>
        </p:nvSpPr>
        <p:spPr>
          <a:xfrm>
            <a:off x="7092280" y="1988840"/>
            <a:ext cx="1872208" cy="360040"/>
          </a:xfrm>
          <a:prstGeom prst="borderCallout1">
            <a:avLst>
              <a:gd name="adj1" fmla="val 46986"/>
              <a:gd name="adj2" fmla="val -927"/>
              <a:gd name="adj3" fmla="val 236099"/>
              <a:gd name="adj4" fmla="val -26464"/>
            </a:avLst>
          </a:prstGeom>
          <a:solidFill>
            <a:schemeClr val="bg1"/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548680"/>
            <a:ext cx="8352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K pojmům přiřaď: </a:t>
            </a:r>
          </a:p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relativní </a:t>
            </a:r>
            <a:r>
              <a:rPr lang="cs-CZ" sz="2800" dirty="0" smtClean="0">
                <a:solidFill>
                  <a:srgbClr val="00B0F0"/>
                </a:solidFill>
              </a:rPr>
              <a:t>výšková členitost, </a:t>
            </a:r>
            <a:r>
              <a:rPr lang="cs-CZ" sz="2800" b="1" dirty="0" smtClean="0">
                <a:solidFill>
                  <a:srgbClr val="00B0F0"/>
                </a:solidFill>
              </a:rPr>
              <a:t>absolutní </a:t>
            </a:r>
            <a:r>
              <a:rPr lang="cs-CZ" sz="2800" dirty="0" smtClean="0">
                <a:solidFill>
                  <a:srgbClr val="00B0F0"/>
                </a:solidFill>
              </a:rPr>
              <a:t>výšková členitost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988840"/>
            <a:ext cx="16537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nadmořská výška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1988840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rozdíl </a:t>
            </a:r>
            <a:r>
              <a:rPr lang="cs-CZ" b="1" dirty="0" err="1" smtClean="0">
                <a:solidFill>
                  <a:srgbClr val="FF0000"/>
                </a:solidFill>
              </a:rPr>
              <a:t>nadm</a:t>
            </a:r>
            <a:r>
              <a:rPr lang="cs-CZ" b="1" dirty="0" smtClean="0">
                <a:solidFill>
                  <a:srgbClr val="FF0000"/>
                </a:solidFill>
              </a:rPr>
              <a:t>. výšek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251520" y="2924944"/>
            <a:ext cx="1800200" cy="0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7092280" y="2924944"/>
            <a:ext cx="1800200" cy="0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384938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Vertikální (výšková) členitost</a:t>
            </a:r>
            <a:endParaRPr lang="cs-CZ" sz="2400" b="1" dirty="0"/>
          </a:p>
        </p:txBody>
      </p:sp>
      <p:pic>
        <p:nvPicPr>
          <p:cNvPr id="3" name="Picture 4" descr="C:\Users\Čapková\AppData\Local\Microsoft\Windows\Temporary Internet Files\Content.IE5\VNXXVYXE\MP900401206[1].jpg"/>
          <p:cNvPicPr>
            <a:picLocks noChangeAspect="1" noChangeArrowheads="1"/>
          </p:cNvPicPr>
          <p:nvPr/>
        </p:nvPicPr>
        <p:blipFill>
          <a:blip r:embed="rId2" cstate="print"/>
          <a:srcRect l="11111" b="47506"/>
          <a:stretch>
            <a:fillRect/>
          </a:stretch>
        </p:blipFill>
        <p:spPr bwMode="auto">
          <a:xfrm>
            <a:off x="2267744" y="1772816"/>
            <a:ext cx="4608512" cy="3402752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>
            <a:off x="4427984" y="2348880"/>
            <a:ext cx="0" cy="19442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27984" y="234888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588224" y="2348880"/>
            <a:ext cx="0" cy="936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267744" y="4077072"/>
            <a:ext cx="10754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0 m n. v.</a:t>
            </a:r>
            <a:endParaRPr lang="cs-CZ" sz="2000" b="1" dirty="0"/>
          </a:p>
        </p:txBody>
      </p:sp>
      <p:sp>
        <p:nvSpPr>
          <p:cNvPr id="13" name="Čárový popisek 1 12"/>
          <p:cNvSpPr/>
          <p:nvPr/>
        </p:nvSpPr>
        <p:spPr>
          <a:xfrm>
            <a:off x="251520" y="1988840"/>
            <a:ext cx="1800200" cy="360040"/>
          </a:xfrm>
          <a:prstGeom prst="borderCallout1">
            <a:avLst>
              <a:gd name="adj1" fmla="val 55452"/>
              <a:gd name="adj2" fmla="val 100485"/>
              <a:gd name="adj3" fmla="val 371480"/>
              <a:gd name="adj4" fmla="val 231900"/>
            </a:avLst>
          </a:prstGeom>
          <a:solidFill>
            <a:schemeClr val="bg1"/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Čárový popisek 1 13"/>
          <p:cNvSpPr/>
          <p:nvPr/>
        </p:nvSpPr>
        <p:spPr>
          <a:xfrm>
            <a:off x="7092280" y="1988840"/>
            <a:ext cx="1872208" cy="360040"/>
          </a:xfrm>
          <a:prstGeom prst="borderCallout1">
            <a:avLst>
              <a:gd name="adj1" fmla="val 46986"/>
              <a:gd name="adj2" fmla="val -927"/>
              <a:gd name="adj3" fmla="val 236099"/>
              <a:gd name="adj4" fmla="val -26464"/>
            </a:avLst>
          </a:prstGeom>
          <a:solidFill>
            <a:schemeClr val="bg1"/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548680"/>
            <a:ext cx="8352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</a:p>
          <a:p>
            <a:pPr algn="ctr"/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relativní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výšková členitost,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absolutní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výšková členitost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988840"/>
            <a:ext cx="16537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nadmořská výška</a:t>
            </a:r>
            <a:endParaRPr lang="cs-CZ" sz="1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1988840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smtClean="0"/>
              <a:t>rozdíl </a:t>
            </a:r>
            <a:r>
              <a:rPr lang="cs-CZ" b="1" dirty="0" err="1" smtClean="0"/>
              <a:t>nadm</a:t>
            </a:r>
            <a:r>
              <a:rPr lang="cs-CZ" b="1" dirty="0" smtClean="0"/>
              <a:t>. výšek</a:t>
            </a:r>
            <a:endParaRPr lang="cs-CZ" b="1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251520" y="2924944"/>
            <a:ext cx="1800200" cy="0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7092280" y="2924944"/>
            <a:ext cx="1800200" cy="0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380312" y="2564904"/>
            <a:ext cx="1239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relativní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564904"/>
            <a:ext cx="1377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absolutní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66767" y="5589240"/>
            <a:ext cx="60331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Nadmořská výška místa je svislá vzdálenost </a:t>
            </a:r>
          </a:p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 od úrovně hladiny moře udávaná v metrech. </a:t>
            </a:r>
            <a:endParaRPr lang="cs-CZ" sz="24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1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384938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Vertikální (výšková) členitost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836712"/>
            <a:ext cx="8545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Podle nadmořské výšky dělíme zemský povrch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556792"/>
            <a:ext cx="13612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………..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………..</a:t>
            </a:r>
            <a:endParaRPr lang="cs-CZ" sz="2400" dirty="0"/>
          </a:p>
        </p:txBody>
      </p:sp>
      <p:pic>
        <p:nvPicPr>
          <p:cNvPr id="2050" name="Picture 2" descr="C:\Users\Čapková\Desktop\Záhorská níž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924944"/>
            <a:ext cx="3816424" cy="2880320"/>
          </a:xfrm>
          <a:prstGeom prst="rect">
            <a:avLst/>
          </a:prstGeom>
          <a:noFill/>
        </p:spPr>
      </p:pic>
      <p:pic>
        <p:nvPicPr>
          <p:cNvPr id="8" name="Picture 2" descr="C:\Users\Čapková\Desktop\Hrubý jesení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924944"/>
            <a:ext cx="3816424" cy="288032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384938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Vertikální (výšková) členitost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90872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556792"/>
            <a:ext cx="16573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nížiny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vysočiny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Čapková\Desktop\Záhorská níž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924944"/>
            <a:ext cx="3816424" cy="28803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99592" y="5805264"/>
            <a:ext cx="2963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Záhorská nížina na Slovensku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5805264"/>
            <a:ext cx="1509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Hrubý Jeseník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1556792"/>
            <a:ext cx="1925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200 m n. v.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1916832"/>
            <a:ext cx="2073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nad 200 m n. v.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2564904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</a:rPr>
              <a:t>nížina</a:t>
            </a:r>
            <a:endParaRPr lang="cs-CZ" sz="2000" b="1" dirty="0">
              <a:solidFill>
                <a:srgbClr val="0066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2564904"/>
            <a:ext cx="11034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</a:rPr>
              <a:t>vysočina</a:t>
            </a:r>
            <a:endParaRPr lang="cs-CZ" sz="2000" b="1" dirty="0">
              <a:solidFill>
                <a:srgbClr val="006600"/>
              </a:solidFill>
            </a:endParaRPr>
          </a:p>
        </p:txBody>
      </p:sp>
      <p:pic>
        <p:nvPicPr>
          <p:cNvPr id="14" name="Picture 2" descr="C:\Users\Čapková\Desktop\Hrubý jesení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924944"/>
            <a:ext cx="3816424" cy="288032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384938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Vertikální (výšková) členitost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412776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..................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……………….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1412776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………………</a:t>
            </a:r>
            <a:endParaRPr lang="cs-CZ" sz="2400" dirty="0"/>
          </a:p>
        </p:txBody>
      </p:sp>
      <p:pic>
        <p:nvPicPr>
          <p:cNvPr id="8" name="Picture 2" descr="C:\Users\Čapková\Desktop\Polab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924944"/>
            <a:ext cx="2016224" cy="1512168"/>
          </a:xfrm>
          <a:prstGeom prst="rect">
            <a:avLst/>
          </a:prstGeom>
          <a:noFill/>
        </p:spPr>
      </p:pic>
      <p:pic>
        <p:nvPicPr>
          <p:cNvPr id="9" name="Picture 2" descr="C:\Users\Čapková\Desktop\Rakovnická pahorkati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924944"/>
            <a:ext cx="2016224" cy="1512168"/>
          </a:xfrm>
          <a:prstGeom prst="rect">
            <a:avLst/>
          </a:prstGeom>
          <a:noFill/>
        </p:spPr>
      </p:pic>
      <p:pic>
        <p:nvPicPr>
          <p:cNvPr id="10" name="Picture 3" descr="C:\Users\Čapková\Desktop\Křivoklátská vrchov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924944"/>
            <a:ext cx="2016224" cy="1512168"/>
          </a:xfrm>
          <a:prstGeom prst="rect">
            <a:avLst/>
          </a:prstGeom>
          <a:noFill/>
        </p:spPr>
      </p:pic>
      <p:pic>
        <p:nvPicPr>
          <p:cNvPr id="11" name="Picture 4" descr="C:\Users\Čapková\Desktop\Krkonoš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2924944"/>
            <a:ext cx="2016224" cy="149609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347864" y="1988840"/>
            <a:ext cx="1778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………………</a:t>
            </a:r>
          </a:p>
        </p:txBody>
      </p:sp>
      <p:pic>
        <p:nvPicPr>
          <p:cNvPr id="18" name="Picture 3" descr="C:\Users\Čapková\Desktop\Andy - Aconcagu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5013176"/>
            <a:ext cx="2016224" cy="151216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0" y="836712"/>
            <a:ext cx="90863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Podle rozdílu </a:t>
            </a:r>
            <a:r>
              <a:rPr lang="cs-CZ" sz="3200" dirty="0" err="1" smtClean="0">
                <a:solidFill>
                  <a:srgbClr val="00B0F0"/>
                </a:solidFill>
              </a:rPr>
              <a:t>nadm</a:t>
            </a:r>
            <a:r>
              <a:rPr lang="cs-CZ" sz="3200" dirty="0" smtClean="0">
                <a:solidFill>
                  <a:srgbClr val="00B0F0"/>
                </a:solidFill>
              </a:rPr>
              <a:t>. výšek dělíme zemský povrch na: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3849387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Vertikální (výšková) členitost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836712"/>
            <a:ext cx="15752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412776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 rovina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 pahorkatina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1412776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vrchovina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hornatina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8" name="Picture 2" descr="C:\Users\Čapková\Desktop\Polab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924944"/>
            <a:ext cx="2016224" cy="1512168"/>
          </a:xfrm>
          <a:prstGeom prst="rect">
            <a:avLst/>
          </a:prstGeom>
          <a:noFill/>
        </p:spPr>
      </p:pic>
      <p:pic>
        <p:nvPicPr>
          <p:cNvPr id="9" name="Picture 2" descr="C:\Users\Čapková\Desktop\Rakovnická pahorkati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924944"/>
            <a:ext cx="2016224" cy="1512168"/>
          </a:xfrm>
          <a:prstGeom prst="rect">
            <a:avLst/>
          </a:prstGeom>
          <a:noFill/>
        </p:spPr>
      </p:pic>
      <p:pic>
        <p:nvPicPr>
          <p:cNvPr id="10" name="Picture 3" descr="C:\Users\Čapková\Desktop\Křivoklátská vrchov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924944"/>
            <a:ext cx="2016224" cy="1512168"/>
          </a:xfrm>
          <a:prstGeom prst="rect">
            <a:avLst/>
          </a:prstGeom>
          <a:noFill/>
        </p:spPr>
      </p:pic>
      <p:pic>
        <p:nvPicPr>
          <p:cNvPr id="11" name="Picture 4" descr="C:\Users\Čapková\Desktop\Krkonoš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2924944"/>
            <a:ext cx="2016224" cy="149609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347864" y="1988840"/>
            <a:ext cx="2282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velehornatina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pic>
        <p:nvPicPr>
          <p:cNvPr id="18" name="Picture 3" descr="C:\Users\Čapková\Desktop\Andy - Aconcagu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5013176"/>
            <a:ext cx="2016224" cy="151216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99592" y="2564904"/>
            <a:ext cx="8588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</a:rPr>
              <a:t>rovina</a:t>
            </a:r>
            <a:endParaRPr lang="cs-CZ" sz="2000" b="1" dirty="0">
              <a:solidFill>
                <a:srgbClr val="0066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2564904"/>
            <a:ext cx="14759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</a:rPr>
              <a:t>pahorkatina</a:t>
            </a:r>
            <a:endParaRPr lang="cs-CZ" sz="2000" b="1" dirty="0">
              <a:solidFill>
                <a:srgbClr val="0066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2564904"/>
            <a:ext cx="12254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</a:rPr>
              <a:t>vrchovina</a:t>
            </a:r>
            <a:endParaRPr lang="cs-CZ" sz="2000" b="1" dirty="0">
              <a:solidFill>
                <a:srgbClr val="0066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2564904"/>
            <a:ext cx="12290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</a:rPr>
              <a:t>hornatina</a:t>
            </a:r>
            <a:endParaRPr lang="cs-CZ" sz="2000" b="1" dirty="0">
              <a:solidFill>
                <a:srgbClr val="0066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4653136"/>
            <a:ext cx="16707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006600"/>
                </a:solidFill>
              </a:rPr>
              <a:t>velehornatina</a:t>
            </a:r>
            <a:endParaRPr lang="cs-CZ" sz="2000" b="1" dirty="0">
              <a:solidFill>
                <a:srgbClr val="0066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592" y="4365104"/>
            <a:ext cx="777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Polabí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83768" y="4365104"/>
            <a:ext cx="2049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Rakovnická </a:t>
            </a:r>
            <a:r>
              <a:rPr lang="cs-CZ" b="1" dirty="0" err="1" smtClean="0"/>
              <a:t>pahork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4365104"/>
            <a:ext cx="2090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Křivoklátská </a:t>
            </a:r>
            <a:r>
              <a:rPr lang="cs-CZ" b="1" dirty="0" err="1" smtClean="0"/>
              <a:t>vrchov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4365104"/>
            <a:ext cx="1071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Krkonoše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91880" y="6488668"/>
            <a:ext cx="2212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Andy – Jižní Amerika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4502130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Horizontální (povrchová) členitost</a:t>
            </a:r>
            <a:endParaRPr lang="cs-CZ" sz="2400" b="1" dirty="0"/>
          </a:p>
        </p:txBody>
      </p:sp>
      <p:pic>
        <p:nvPicPr>
          <p:cNvPr id="4" name="Picture 2" descr="C:\Users\Čapková\AppData\Local\Microsoft\Windows\Temporary Internet Files\Content.IE5\3CUMML4I\MP9004013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797152"/>
            <a:ext cx="2088232" cy="1584176"/>
          </a:xfrm>
          <a:prstGeom prst="rect">
            <a:avLst/>
          </a:prstGeom>
          <a:noFill/>
        </p:spPr>
      </p:pic>
      <p:pic>
        <p:nvPicPr>
          <p:cNvPr id="36" name="Picture 20" descr="C:\Users\Čapková\AppData\Local\Microsoft\Windows\Temporary Internet Files\Content.IE5\2JY1MM9W\MP9004252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797152"/>
            <a:ext cx="2088232" cy="1584176"/>
          </a:xfrm>
          <a:prstGeom prst="rect">
            <a:avLst/>
          </a:prstGeom>
          <a:noFill/>
        </p:spPr>
      </p:pic>
      <p:pic>
        <p:nvPicPr>
          <p:cNvPr id="37" name="Picture 2" descr="C:\Users\Čapková\AppData\Local\Microsoft\Windows\Temporary Internet Files\Content.IE5\VNXXVYXE\MP9004237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4797152"/>
            <a:ext cx="2088232" cy="1584176"/>
          </a:xfrm>
          <a:prstGeom prst="rect">
            <a:avLst/>
          </a:prstGeom>
          <a:noFill/>
        </p:spPr>
      </p:pic>
      <p:pic>
        <p:nvPicPr>
          <p:cNvPr id="39" name="Picture 3" descr="C:\Users\Čapková\Desktop\Andaman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4797152"/>
            <a:ext cx="2088232" cy="1584176"/>
          </a:xfrm>
          <a:prstGeom prst="rect">
            <a:avLst/>
          </a:prstGeom>
          <a:noFill/>
        </p:spPr>
      </p:pic>
      <p:pic>
        <p:nvPicPr>
          <p:cNvPr id="40" name="Picture 2" descr="C:\Users\Čapková\Desktop\Členitost pobřeží.jpg"/>
          <p:cNvPicPr>
            <a:picLocks noChangeAspect="1" noChangeArrowheads="1"/>
          </p:cNvPicPr>
          <p:nvPr/>
        </p:nvPicPr>
        <p:blipFill>
          <a:blip r:embed="rId6" cstate="print"/>
          <a:srcRect l="15187" t="28086" r="8875"/>
          <a:stretch>
            <a:fillRect/>
          </a:stretch>
        </p:blipFill>
        <p:spPr bwMode="auto">
          <a:xfrm>
            <a:off x="2771800" y="1628800"/>
            <a:ext cx="3816424" cy="2706192"/>
          </a:xfrm>
          <a:prstGeom prst="rect">
            <a:avLst/>
          </a:prstGeom>
          <a:noFill/>
        </p:spPr>
      </p:pic>
      <p:sp>
        <p:nvSpPr>
          <p:cNvPr id="42" name="Čárový popisek 1 41"/>
          <p:cNvSpPr/>
          <p:nvPr/>
        </p:nvSpPr>
        <p:spPr>
          <a:xfrm>
            <a:off x="755576" y="2132856"/>
            <a:ext cx="1368152" cy="360040"/>
          </a:xfrm>
          <a:prstGeom prst="borderCallout1">
            <a:avLst>
              <a:gd name="adj1" fmla="val 47894"/>
              <a:gd name="adj2" fmla="val 99374"/>
              <a:gd name="adj3" fmla="val 266479"/>
              <a:gd name="adj4" fmla="val 268147"/>
            </a:avLst>
          </a:prstGeom>
          <a:solidFill>
            <a:schemeClr val="bg1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Čárový popisek 1 43"/>
          <p:cNvSpPr/>
          <p:nvPr/>
        </p:nvSpPr>
        <p:spPr>
          <a:xfrm>
            <a:off x="755576" y="3429000"/>
            <a:ext cx="1368152" cy="360040"/>
          </a:xfrm>
          <a:prstGeom prst="borderCallout1">
            <a:avLst>
              <a:gd name="adj1" fmla="val 47894"/>
              <a:gd name="adj2" fmla="val 99374"/>
              <a:gd name="adj3" fmla="val 175785"/>
              <a:gd name="adj4" fmla="val 297458"/>
            </a:avLst>
          </a:prstGeom>
          <a:solidFill>
            <a:schemeClr val="bg1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Čárový popisek 1 44"/>
          <p:cNvSpPr/>
          <p:nvPr/>
        </p:nvSpPr>
        <p:spPr>
          <a:xfrm>
            <a:off x="7092280" y="2132856"/>
            <a:ext cx="1368152" cy="360040"/>
          </a:xfrm>
          <a:prstGeom prst="borderCallout1">
            <a:avLst>
              <a:gd name="adj1" fmla="val 43730"/>
              <a:gd name="adj2" fmla="val -1998"/>
              <a:gd name="adj3" fmla="val 198893"/>
              <a:gd name="adj4" fmla="val -96465"/>
            </a:avLst>
          </a:prstGeom>
          <a:solidFill>
            <a:schemeClr val="bg1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Čárový popisek 1 45"/>
          <p:cNvSpPr/>
          <p:nvPr/>
        </p:nvSpPr>
        <p:spPr>
          <a:xfrm>
            <a:off x="7164288" y="3429000"/>
            <a:ext cx="1368152" cy="360040"/>
          </a:xfrm>
          <a:prstGeom prst="borderCallout1">
            <a:avLst>
              <a:gd name="adj1" fmla="val 47894"/>
              <a:gd name="adj2" fmla="val -1092"/>
              <a:gd name="adj3" fmla="val 59555"/>
              <a:gd name="adj4" fmla="val -65626"/>
            </a:avLst>
          </a:prstGeom>
          <a:solidFill>
            <a:schemeClr val="bg1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771800" y="6309320"/>
            <a:ext cx="136815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39552" y="6309320"/>
            <a:ext cx="136815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7236296" y="6309320"/>
            <a:ext cx="136815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004048" y="6309320"/>
            <a:ext cx="136815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23528" y="476672"/>
            <a:ext cx="8496944" cy="10772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Do mapy a k obrázkům doplň pojmy 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z členitosti pobřeží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4502130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Horizontální (povrchová) členitost</a:t>
            </a:r>
            <a:endParaRPr lang="cs-CZ" sz="2400" b="1" dirty="0"/>
          </a:p>
        </p:txBody>
      </p:sp>
      <p:pic>
        <p:nvPicPr>
          <p:cNvPr id="4" name="Picture 2" descr="C:\Users\Čapková\AppData\Local\Microsoft\Windows\Temporary Internet Files\Content.IE5\3CUMML4I\MP9004013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797152"/>
            <a:ext cx="2088232" cy="1584176"/>
          </a:xfrm>
          <a:prstGeom prst="rect">
            <a:avLst/>
          </a:prstGeom>
          <a:noFill/>
        </p:spPr>
      </p:pic>
      <p:pic>
        <p:nvPicPr>
          <p:cNvPr id="36" name="Picture 20" descr="C:\Users\Čapková\AppData\Local\Microsoft\Windows\Temporary Internet Files\Content.IE5\2JY1MM9W\MP9004252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797152"/>
            <a:ext cx="2088232" cy="1584176"/>
          </a:xfrm>
          <a:prstGeom prst="rect">
            <a:avLst/>
          </a:prstGeom>
          <a:noFill/>
        </p:spPr>
      </p:pic>
      <p:pic>
        <p:nvPicPr>
          <p:cNvPr id="37" name="Picture 2" descr="C:\Users\Čapková\AppData\Local\Microsoft\Windows\Temporary Internet Files\Content.IE5\VNXXVYXE\MP9004237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4797152"/>
            <a:ext cx="2088232" cy="1584176"/>
          </a:xfrm>
          <a:prstGeom prst="rect">
            <a:avLst/>
          </a:prstGeom>
          <a:noFill/>
        </p:spPr>
      </p:pic>
      <p:pic>
        <p:nvPicPr>
          <p:cNvPr id="39" name="Picture 3" descr="C:\Users\Čapková\Desktop\Andaman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4797152"/>
            <a:ext cx="2088232" cy="1584176"/>
          </a:xfrm>
          <a:prstGeom prst="rect">
            <a:avLst/>
          </a:prstGeom>
          <a:noFill/>
        </p:spPr>
      </p:pic>
      <p:pic>
        <p:nvPicPr>
          <p:cNvPr id="40" name="Picture 2" descr="C:\Users\Čapková\Desktop\Členitost pobřeží.jpg"/>
          <p:cNvPicPr>
            <a:picLocks noChangeAspect="1" noChangeArrowheads="1"/>
          </p:cNvPicPr>
          <p:nvPr/>
        </p:nvPicPr>
        <p:blipFill>
          <a:blip r:embed="rId6" cstate="print"/>
          <a:srcRect l="15187" t="28086" r="8875"/>
          <a:stretch>
            <a:fillRect/>
          </a:stretch>
        </p:blipFill>
        <p:spPr bwMode="auto">
          <a:xfrm>
            <a:off x="2771800" y="1628800"/>
            <a:ext cx="3816424" cy="2706192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323528" y="620688"/>
            <a:ext cx="8496944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</a:p>
        </p:txBody>
      </p:sp>
      <p:sp>
        <p:nvSpPr>
          <p:cNvPr id="42" name="Čárový popisek 1 41"/>
          <p:cNvSpPr/>
          <p:nvPr/>
        </p:nvSpPr>
        <p:spPr>
          <a:xfrm>
            <a:off x="755576" y="2132856"/>
            <a:ext cx="1368152" cy="360040"/>
          </a:xfrm>
          <a:prstGeom prst="borderCallout1">
            <a:avLst>
              <a:gd name="adj1" fmla="val 47894"/>
              <a:gd name="adj2" fmla="val 99374"/>
              <a:gd name="adj3" fmla="val 266479"/>
              <a:gd name="adj4" fmla="val 268147"/>
            </a:avLst>
          </a:prstGeom>
          <a:solidFill>
            <a:schemeClr val="bg1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Čárový popisek 1 43"/>
          <p:cNvSpPr/>
          <p:nvPr/>
        </p:nvSpPr>
        <p:spPr>
          <a:xfrm>
            <a:off x="755576" y="3429000"/>
            <a:ext cx="1368152" cy="360040"/>
          </a:xfrm>
          <a:prstGeom prst="borderCallout1">
            <a:avLst>
              <a:gd name="adj1" fmla="val 47894"/>
              <a:gd name="adj2" fmla="val 99374"/>
              <a:gd name="adj3" fmla="val 175785"/>
              <a:gd name="adj4" fmla="val 297458"/>
            </a:avLst>
          </a:prstGeom>
          <a:solidFill>
            <a:schemeClr val="bg1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Čárový popisek 1 44"/>
          <p:cNvSpPr/>
          <p:nvPr/>
        </p:nvSpPr>
        <p:spPr>
          <a:xfrm>
            <a:off x="7092280" y="2132856"/>
            <a:ext cx="1368152" cy="360040"/>
          </a:xfrm>
          <a:prstGeom prst="borderCallout1">
            <a:avLst>
              <a:gd name="adj1" fmla="val 43730"/>
              <a:gd name="adj2" fmla="val -1998"/>
              <a:gd name="adj3" fmla="val 198893"/>
              <a:gd name="adj4" fmla="val -96465"/>
            </a:avLst>
          </a:prstGeom>
          <a:solidFill>
            <a:schemeClr val="bg1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Čárový popisek 1 45"/>
          <p:cNvSpPr/>
          <p:nvPr/>
        </p:nvSpPr>
        <p:spPr>
          <a:xfrm>
            <a:off x="7164288" y="3429000"/>
            <a:ext cx="1368152" cy="360040"/>
          </a:xfrm>
          <a:prstGeom prst="borderCallout1">
            <a:avLst>
              <a:gd name="adj1" fmla="val 47894"/>
              <a:gd name="adj2" fmla="val -1092"/>
              <a:gd name="adj3" fmla="val 59555"/>
              <a:gd name="adj4" fmla="val -65626"/>
            </a:avLst>
          </a:prstGeom>
          <a:solidFill>
            <a:schemeClr val="bg1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771800" y="6309320"/>
            <a:ext cx="136815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39552" y="6309320"/>
            <a:ext cx="136815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7236296" y="6309320"/>
            <a:ext cx="136815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004048" y="6309320"/>
            <a:ext cx="136815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429000"/>
            <a:ext cx="8575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ostrov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3429000"/>
            <a:ext cx="12983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souostroví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flipH="1">
            <a:off x="755576" y="2132856"/>
            <a:ext cx="13224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poloostrov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52320" y="2132856"/>
            <a:ext cx="6574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záliv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 flipH="1">
            <a:off x="5004048" y="6237312"/>
            <a:ext cx="13224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poloostrov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5576" y="6237312"/>
            <a:ext cx="8575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ostrov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96336" y="6237312"/>
            <a:ext cx="6574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záliv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6237312"/>
            <a:ext cx="12983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souostroví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0" grpId="1"/>
      <p:bldP spid="21" grpId="0"/>
      <p:bldP spid="22" grpId="0"/>
      <p:bldP spid="23" grpId="0"/>
      <p:bldP spid="24" grpId="0"/>
      <p:bldP spid="2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709122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Dno oceánu</a:t>
            </a:r>
            <a:endParaRPr lang="cs-CZ" sz="2400" b="1" dirty="0"/>
          </a:p>
        </p:txBody>
      </p:sp>
      <p:pic>
        <p:nvPicPr>
          <p:cNvPr id="3" name="Picture 3" descr="C:\Users\Čapková\Desktop\středoatlantský hřb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844824"/>
            <a:ext cx="3756897" cy="4113391"/>
          </a:xfrm>
          <a:prstGeom prst="rect">
            <a:avLst/>
          </a:prstGeom>
          <a:noFill/>
        </p:spPr>
      </p:pic>
      <p:sp>
        <p:nvSpPr>
          <p:cNvPr id="5" name="Čárový popisek 1 4"/>
          <p:cNvSpPr/>
          <p:nvPr/>
        </p:nvSpPr>
        <p:spPr>
          <a:xfrm>
            <a:off x="6660232" y="2564904"/>
            <a:ext cx="2483768" cy="360040"/>
          </a:xfrm>
          <a:prstGeom prst="borderCallout1">
            <a:avLst>
              <a:gd name="adj1" fmla="val 39568"/>
              <a:gd name="adj2" fmla="val 116"/>
              <a:gd name="adj3" fmla="val 337328"/>
              <a:gd name="adj4" fmla="val -55835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476672"/>
            <a:ext cx="5952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pojmy částí oceánského dna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1484784"/>
            <a:ext cx="2699792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středooceánský</a:t>
            </a:r>
            <a:r>
              <a:rPr lang="cs-CZ" sz="2000" b="1" dirty="0" smtClean="0">
                <a:solidFill>
                  <a:srgbClr val="002060"/>
                </a:solidFill>
              </a:rPr>
              <a:t> hřbet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1052736"/>
            <a:ext cx="1884234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oceánská pánev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1052736"/>
            <a:ext cx="1798313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pevninský svah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1052736"/>
            <a:ext cx="1693412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pevninský šelf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1556792"/>
            <a:ext cx="2691763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</a:t>
            </a:r>
            <a:r>
              <a:rPr lang="cs-CZ" sz="2000" b="1" dirty="0" smtClean="0">
                <a:solidFill>
                  <a:srgbClr val="002060"/>
                </a:solidFill>
              </a:rPr>
              <a:t>hlubokomořský příkop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1052736"/>
            <a:ext cx="1929374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podmořské hory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Čárový popisek 1 12"/>
          <p:cNvSpPr/>
          <p:nvPr/>
        </p:nvSpPr>
        <p:spPr>
          <a:xfrm>
            <a:off x="6660232" y="3717032"/>
            <a:ext cx="2483768" cy="360040"/>
          </a:xfrm>
          <a:prstGeom prst="borderCallout1">
            <a:avLst>
              <a:gd name="adj1" fmla="val 39568"/>
              <a:gd name="adj2" fmla="val 116"/>
              <a:gd name="adj3" fmla="val 241568"/>
              <a:gd name="adj4" fmla="val -44368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árový popisek 1 13"/>
          <p:cNvSpPr/>
          <p:nvPr/>
        </p:nvSpPr>
        <p:spPr>
          <a:xfrm>
            <a:off x="6660232" y="4869160"/>
            <a:ext cx="2483768" cy="360040"/>
          </a:xfrm>
          <a:prstGeom prst="borderCallout1">
            <a:avLst>
              <a:gd name="adj1" fmla="val 39568"/>
              <a:gd name="adj2" fmla="val 116"/>
              <a:gd name="adj3" fmla="val 141645"/>
              <a:gd name="adj4" fmla="val -76958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Čárový popisek 1 14"/>
          <p:cNvSpPr/>
          <p:nvPr/>
        </p:nvSpPr>
        <p:spPr>
          <a:xfrm>
            <a:off x="0" y="2564904"/>
            <a:ext cx="2483768" cy="360040"/>
          </a:xfrm>
          <a:prstGeom prst="borderCallout1">
            <a:avLst>
              <a:gd name="adj1" fmla="val 52059"/>
              <a:gd name="adj2" fmla="val 99094"/>
              <a:gd name="adj3" fmla="val 4250"/>
              <a:gd name="adj4" fmla="val 159625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Čárový popisek 1 15"/>
          <p:cNvSpPr/>
          <p:nvPr/>
        </p:nvSpPr>
        <p:spPr>
          <a:xfrm>
            <a:off x="0" y="3717032"/>
            <a:ext cx="2483768" cy="360040"/>
          </a:xfrm>
          <a:prstGeom prst="borderCallout1">
            <a:avLst>
              <a:gd name="adj1" fmla="val 52059"/>
              <a:gd name="adj2" fmla="val 99094"/>
              <a:gd name="adj3" fmla="val -95673"/>
              <a:gd name="adj4" fmla="val 167471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árový popisek 1 16"/>
          <p:cNvSpPr/>
          <p:nvPr/>
        </p:nvSpPr>
        <p:spPr>
          <a:xfrm>
            <a:off x="0" y="4869160"/>
            <a:ext cx="2483768" cy="360040"/>
          </a:xfrm>
          <a:prstGeom prst="borderCallout1">
            <a:avLst>
              <a:gd name="adj1" fmla="val 52059"/>
              <a:gd name="adj2" fmla="val 99094"/>
              <a:gd name="adj3" fmla="val 33394"/>
              <a:gd name="adj4" fmla="val 16747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709122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Dno oceánu</a:t>
            </a:r>
            <a:endParaRPr lang="cs-CZ" sz="2400" b="1" dirty="0"/>
          </a:p>
        </p:txBody>
      </p:sp>
      <p:pic>
        <p:nvPicPr>
          <p:cNvPr id="3" name="Picture 3" descr="C:\Users\Čapková\Desktop\středoatlantský hřb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844824"/>
            <a:ext cx="3756897" cy="4113391"/>
          </a:xfrm>
          <a:prstGeom prst="rect">
            <a:avLst/>
          </a:prstGeom>
          <a:noFill/>
        </p:spPr>
      </p:pic>
      <p:sp>
        <p:nvSpPr>
          <p:cNvPr id="5" name="Čárový popisek 1 4"/>
          <p:cNvSpPr/>
          <p:nvPr/>
        </p:nvSpPr>
        <p:spPr>
          <a:xfrm>
            <a:off x="6660232" y="2564904"/>
            <a:ext cx="2483768" cy="360040"/>
          </a:xfrm>
          <a:prstGeom prst="borderCallout1">
            <a:avLst>
              <a:gd name="adj1" fmla="val 39568"/>
              <a:gd name="adj2" fmla="val 116"/>
              <a:gd name="adj3" fmla="val 333164"/>
              <a:gd name="adj4" fmla="val -55232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476672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1484784"/>
            <a:ext cx="2699792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středooceánský</a:t>
            </a:r>
            <a:r>
              <a:rPr lang="cs-CZ" sz="2000" b="1" dirty="0" smtClean="0">
                <a:solidFill>
                  <a:srgbClr val="002060"/>
                </a:solidFill>
              </a:rPr>
              <a:t> hřbet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1052736"/>
            <a:ext cx="1884234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oceánská pánev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1052736"/>
            <a:ext cx="1798313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pevninský svah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1052736"/>
            <a:ext cx="1693412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pevninský šelf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1556792"/>
            <a:ext cx="2691763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</a:t>
            </a:r>
            <a:r>
              <a:rPr lang="cs-CZ" sz="2000" b="1" dirty="0" smtClean="0">
                <a:solidFill>
                  <a:srgbClr val="002060"/>
                </a:solidFill>
              </a:rPr>
              <a:t>hlubokomořský příkop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1052736"/>
            <a:ext cx="1929374" cy="400110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podmořské hory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Čárový popisek 1 12"/>
          <p:cNvSpPr/>
          <p:nvPr/>
        </p:nvSpPr>
        <p:spPr>
          <a:xfrm>
            <a:off x="6660232" y="3717032"/>
            <a:ext cx="2483768" cy="360040"/>
          </a:xfrm>
          <a:prstGeom prst="borderCallout1">
            <a:avLst>
              <a:gd name="adj1" fmla="val 39568"/>
              <a:gd name="adj2" fmla="val 116"/>
              <a:gd name="adj3" fmla="val 241568"/>
              <a:gd name="adj4" fmla="val -44368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árový popisek 1 13"/>
          <p:cNvSpPr/>
          <p:nvPr/>
        </p:nvSpPr>
        <p:spPr>
          <a:xfrm>
            <a:off x="6660232" y="4869160"/>
            <a:ext cx="2483768" cy="360040"/>
          </a:xfrm>
          <a:prstGeom prst="borderCallout1">
            <a:avLst>
              <a:gd name="adj1" fmla="val 39568"/>
              <a:gd name="adj2" fmla="val 116"/>
              <a:gd name="adj3" fmla="val 141645"/>
              <a:gd name="adj4" fmla="val -76958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Čárový popisek 1 14"/>
          <p:cNvSpPr/>
          <p:nvPr/>
        </p:nvSpPr>
        <p:spPr>
          <a:xfrm>
            <a:off x="0" y="2564904"/>
            <a:ext cx="2483768" cy="360040"/>
          </a:xfrm>
          <a:prstGeom prst="borderCallout1">
            <a:avLst>
              <a:gd name="adj1" fmla="val 52059"/>
              <a:gd name="adj2" fmla="val 99094"/>
              <a:gd name="adj3" fmla="val 4250"/>
              <a:gd name="adj4" fmla="val 159625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Čárový popisek 1 15"/>
          <p:cNvSpPr/>
          <p:nvPr/>
        </p:nvSpPr>
        <p:spPr>
          <a:xfrm>
            <a:off x="0" y="3717032"/>
            <a:ext cx="2483768" cy="360040"/>
          </a:xfrm>
          <a:prstGeom prst="borderCallout1">
            <a:avLst>
              <a:gd name="adj1" fmla="val 52059"/>
              <a:gd name="adj2" fmla="val 99094"/>
              <a:gd name="adj3" fmla="val -95673"/>
              <a:gd name="adj4" fmla="val 167471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árový popisek 1 16"/>
          <p:cNvSpPr/>
          <p:nvPr/>
        </p:nvSpPr>
        <p:spPr>
          <a:xfrm>
            <a:off x="0" y="4869160"/>
            <a:ext cx="2483768" cy="360040"/>
          </a:xfrm>
          <a:prstGeom prst="borderCallout1">
            <a:avLst>
              <a:gd name="adj1" fmla="val 52059"/>
              <a:gd name="adj2" fmla="val 99094"/>
              <a:gd name="adj3" fmla="val 33394"/>
              <a:gd name="adj4" fmla="val 16747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2564904"/>
            <a:ext cx="17983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pevninský svah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3717032"/>
            <a:ext cx="19293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podmořské hory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4869160"/>
            <a:ext cx="1884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oceánská pánev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6" y="2564904"/>
            <a:ext cx="16934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pevninský šelf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52237" y="4869160"/>
            <a:ext cx="27494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</a:t>
            </a:r>
            <a:r>
              <a:rPr lang="cs-CZ" sz="2000" b="1" dirty="0" smtClean="0">
                <a:solidFill>
                  <a:srgbClr val="FF0000"/>
                </a:solidFill>
              </a:rPr>
              <a:t>hlubokomořský příkop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-180528" y="3717032"/>
            <a:ext cx="2699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</a:t>
            </a:r>
            <a:r>
              <a:rPr lang="cs-CZ" sz="2000" b="1" dirty="0" err="1" smtClean="0">
                <a:solidFill>
                  <a:srgbClr val="FF0000"/>
                </a:solidFill>
              </a:rPr>
              <a:t>středooceánský</a:t>
            </a:r>
            <a:r>
              <a:rPr lang="cs-CZ" sz="2000" b="1" dirty="0" smtClean="0">
                <a:solidFill>
                  <a:srgbClr val="FF0000"/>
                </a:solidFill>
              </a:rPr>
              <a:t> hřbet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Uveď název nejvyššího místa zemského povrchu 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a světadíl, ve kterém se pohoří nachází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1988840"/>
            <a:ext cx="2026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……………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1988840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4">
              <a:buFont typeface="Wingdings" pitchFamily="2" charset="2"/>
              <a:buChar char="Ø"/>
            </a:pPr>
            <a:r>
              <a:rPr lang="cs-CZ" sz="2400" dirty="0" smtClean="0"/>
              <a:t> ……………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0"/>
            <a:ext cx="4464812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Nejvyšší místo zemského povrchu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C:\Users\Čapková\Desktop\mapa Asie-zeměkou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708920"/>
            <a:ext cx="2736304" cy="2493362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539552" y="620688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772816"/>
            <a:ext cx="2828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Mount Everest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1772816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4"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Asie</a:t>
            </a:r>
            <a:endParaRPr lang="cs-CZ" sz="24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5796136" y="4077072"/>
            <a:ext cx="216024" cy="216024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2132856"/>
            <a:ext cx="2704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8 850 m n. v.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275856" y="2132856"/>
            <a:ext cx="39421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4"/>
            <a:r>
              <a:rPr lang="cs-CZ" sz="2400" dirty="0" smtClean="0"/>
              <a:t> pohoří Himálaj</a:t>
            </a:r>
            <a:endParaRPr lang="cs-CZ" sz="2400" dirty="0"/>
          </a:p>
        </p:txBody>
      </p:sp>
      <p:pic>
        <p:nvPicPr>
          <p:cNvPr id="13" name="Picture 25" descr="C:\Users\Čapková\Desktop\Mount evre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708920"/>
            <a:ext cx="2736304" cy="2448272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1187624" y="5733256"/>
            <a:ext cx="6509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339933"/>
                </a:solidFill>
              </a:rPr>
              <a:t>Jako první vystoupili na vrchol v květnu 1953 E. </a:t>
            </a:r>
            <a:r>
              <a:rPr lang="cs-CZ" b="1" dirty="0" err="1" smtClean="0">
                <a:solidFill>
                  <a:srgbClr val="339933"/>
                </a:solidFill>
              </a:rPr>
              <a:t>Hillary</a:t>
            </a:r>
            <a:r>
              <a:rPr lang="cs-CZ" b="1" dirty="0" smtClean="0">
                <a:solidFill>
                  <a:srgbClr val="339933"/>
                </a:solidFill>
              </a:rPr>
              <a:t> a T. </a:t>
            </a:r>
            <a:r>
              <a:rPr lang="cs-CZ" b="1" dirty="0" err="1" smtClean="0">
                <a:solidFill>
                  <a:srgbClr val="339933"/>
                </a:solidFill>
              </a:rPr>
              <a:t>Norgay</a:t>
            </a:r>
            <a:r>
              <a:rPr lang="cs-CZ" b="1" dirty="0" smtClean="0">
                <a:solidFill>
                  <a:srgbClr val="339933"/>
                </a:solidFill>
              </a:rPr>
              <a:t>. </a:t>
            </a:r>
            <a:endParaRPr lang="cs-CZ" b="1" dirty="0">
              <a:solidFill>
                <a:srgbClr val="339933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0"/>
            <a:ext cx="4464812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Nejvyšší místo zemského povrchu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 animBg="1"/>
      <p:bldP spid="11" grpId="0"/>
      <p:bldP spid="14" grpId="2"/>
      <p:bldP spid="1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Uveď název nejhlubšího místa zemského povrchu 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a oceán, ve kterém se hlubokomořský příkop nachází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988840"/>
            <a:ext cx="2026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……………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1988840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4">
              <a:buFont typeface="Wingdings" pitchFamily="2" charset="2"/>
              <a:buChar char="Ø"/>
            </a:pPr>
            <a:r>
              <a:rPr lang="cs-CZ" sz="2400" dirty="0" smtClean="0"/>
              <a:t> ……………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0"/>
            <a:ext cx="4618508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Nejhlubší místo zemského povrchu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" name="Picture 2" descr="C:\Users\Čapková\Desktop\Marianský příkop - map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564904"/>
            <a:ext cx="2736304" cy="273630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99592" y="6093296"/>
            <a:ext cx="73448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http://zpravy.ihned.cz/svet-asie-a-pacifik/c1-55193580-zabery-z-nejhlubsiho-mista-na-zemi-podivejte-se-na-mesicni-krajinu-marianskeho-prikopu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772816"/>
            <a:ext cx="31879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Marianský</a:t>
            </a:r>
            <a:r>
              <a:rPr lang="cs-CZ" sz="2400" b="1" dirty="0" smtClean="0">
                <a:solidFill>
                  <a:srgbClr val="FF0000"/>
                </a:solidFill>
              </a:rPr>
              <a:t> příkop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1772816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4"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Tichý</a:t>
            </a:r>
            <a:endParaRPr lang="cs-CZ" sz="24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3635896" y="3573016"/>
            <a:ext cx="14401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3501008"/>
            <a:ext cx="752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Tichý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oceán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61159" y="5445224"/>
            <a:ext cx="70493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rgbClr val="339933"/>
                </a:solidFill>
              </a:rPr>
              <a:t>Odkaz na záběry z </a:t>
            </a:r>
            <a:r>
              <a:rPr lang="cs-CZ" dirty="0" err="1" smtClean="0">
                <a:solidFill>
                  <a:srgbClr val="339933"/>
                </a:solidFill>
              </a:rPr>
              <a:t>Marianského</a:t>
            </a:r>
            <a:r>
              <a:rPr lang="cs-CZ" dirty="0" smtClean="0">
                <a:solidFill>
                  <a:srgbClr val="339933"/>
                </a:solidFill>
              </a:rPr>
              <a:t> příkopu: </a:t>
            </a:r>
            <a:endParaRPr lang="cs-CZ" b="1" dirty="0" smtClean="0">
              <a:solidFill>
                <a:srgbClr val="339933"/>
              </a:solidFill>
            </a:endParaRPr>
          </a:p>
          <a:p>
            <a:pPr algn="ctr"/>
            <a:r>
              <a:rPr lang="cs-CZ" b="1" dirty="0" smtClean="0">
                <a:solidFill>
                  <a:srgbClr val="339933"/>
                </a:solidFill>
              </a:rPr>
              <a:t>(březen 2012 – J. </a:t>
            </a:r>
            <a:r>
              <a:rPr lang="cs-CZ" b="1" dirty="0" err="1" smtClean="0">
                <a:solidFill>
                  <a:srgbClr val="339933"/>
                </a:solidFill>
              </a:rPr>
              <a:t>Cameron</a:t>
            </a:r>
            <a:r>
              <a:rPr lang="cs-CZ" b="1" dirty="0" smtClean="0">
                <a:solidFill>
                  <a:srgbClr val="339933"/>
                </a:solidFill>
              </a:rPr>
              <a:t> v ponorce </a:t>
            </a:r>
            <a:r>
              <a:rPr lang="cs-CZ" b="1" dirty="0" err="1" smtClean="0">
                <a:solidFill>
                  <a:srgbClr val="339933"/>
                </a:solidFill>
              </a:rPr>
              <a:t>Deepsea</a:t>
            </a:r>
            <a:r>
              <a:rPr lang="cs-CZ" b="1" dirty="0" smtClean="0">
                <a:solidFill>
                  <a:srgbClr val="339933"/>
                </a:solidFill>
              </a:rPr>
              <a:t> </a:t>
            </a:r>
            <a:r>
              <a:rPr lang="cs-CZ" b="1" dirty="0" err="1" smtClean="0">
                <a:solidFill>
                  <a:srgbClr val="339933"/>
                </a:solidFill>
              </a:rPr>
              <a:t>Challenger</a:t>
            </a:r>
            <a:r>
              <a:rPr lang="cs-CZ" b="1" dirty="0" smtClean="0">
                <a:solidFill>
                  <a:srgbClr val="339933"/>
                </a:solidFill>
              </a:rPr>
              <a:t> jako 3. člověk)</a:t>
            </a:r>
            <a:endParaRPr lang="cs-CZ" b="1" dirty="0">
              <a:solidFill>
                <a:srgbClr val="339933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2204864"/>
            <a:ext cx="2704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přibližně 11 000 m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635896" y="2132856"/>
            <a:ext cx="32285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4"/>
            <a:r>
              <a:rPr lang="cs-CZ" sz="2400" dirty="0" smtClean="0"/>
              <a:t>   (Pacifik)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0"/>
            <a:ext cx="4618508" cy="461665"/>
          </a:xfrm>
          <a:prstGeom prst="rect">
            <a:avLst/>
          </a:prstGeom>
          <a:solidFill>
            <a:srgbClr val="FAB7AC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Nejhlubší místo zemského povrchu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 animBg="1"/>
      <p:bldP spid="8" grpId="0"/>
      <p:bldP spid="10" grpId="0"/>
      <p:bldP spid="11" grpId="0"/>
      <p:bldP spid="1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6. ročníku k procvičení, zopakování a utřídění základních zeměpisných pojmů a zajímavostí z učiva o zemském povrchu.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učebnicemi, svými poznámkami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atlasy světa.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si mohou vyhledávat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770485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Zdroj:</a:t>
            </a:r>
          </a:p>
          <a:p>
            <a:r>
              <a:rPr lang="cs-CZ" sz="2400" dirty="0" smtClean="0"/>
              <a:t>        Vlastní zdroj.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539552" y="335699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2924944"/>
            <a:ext cx="2230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Použité obrázky: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9552" y="2420888"/>
            <a:ext cx="13161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9552" y="1268760"/>
            <a:ext cx="83884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HÜBELOVÁ, Dana; NOVÁK, Svatopluk; WEINHÖFER, Martin. </a:t>
            </a:r>
            <a:r>
              <a:rPr lang="cs-CZ" sz="2400" i="1" dirty="0" smtClean="0"/>
              <a:t>ZEMĚPIS pro 6. ročník 2. díl Přírodní obraz Země</a:t>
            </a:r>
            <a:r>
              <a:rPr lang="cs-CZ" sz="2400" dirty="0" smtClean="0"/>
              <a:t>. Brno: NOVÁ ŠKOLA, s. r. o., 2007, ISBN 80-7289-081-6. </a:t>
            </a:r>
            <a:endParaRPr lang="cs-CZ" sz="2400" dirty="0"/>
          </a:p>
        </p:txBody>
      </p:sp>
      <p:pic>
        <p:nvPicPr>
          <p:cNvPr id="15" name="Picture 3" descr="C:\Users\Čapková\Desktop\horský ledovec Dachste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933056"/>
            <a:ext cx="1080118" cy="810089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547664" y="4005064"/>
            <a:ext cx="7596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ROMAN KLEMENTSCHITZ.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http://cs.wikipedia.org/wiki/Soubor:Dachsteingosau.JPG </a:t>
            </a:r>
            <a:endParaRPr lang="cs-CZ" dirty="0"/>
          </a:p>
        </p:txBody>
      </p:sp>
      <p:pic>
        <p:nvPicPr>
          <p:cNvPr id="17" name="Picture 2" descr="C:\Users\Čapková\Desktop\povrchová těžb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869160"/>
            <a:ext cx="1080120" cy="810089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547664" y="4725144"/>
            <a:ext cx="78123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MARTIN LINDNER.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4.2.2013]. Dostupný</a:t>
            </a:r>
          </a:p>
          <a:p>
            <a:r>
              <a:rPr lang="cs-CZ" dirty="0" smtClean="0"/>
              <a:t>na WWW:  http://commons.wikimedia.org/wiki/File:Steinbruch_Bielstein_(Marsberg).JPG ?uselang=cs </a:t>
            </a:r>
            <a:endParaRPr lang="cs-CZ" dirty="0"/>
          </a:p>
        </p:txBody>
      </p:sp>
      <p:pic>
        <p:nvPicPr>
          <p:cNvPr id="20" name="Picture 2" descr="C:\Users\Čapková\Desktop\kerné pohoří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5877272"/>
            <a:ext cx="1080120" cy="747777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1547664" y="594928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DE:USER:ARMINIA.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http://cs.wikipedia.org/wiki/Soubor:Feldberg.JPG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03648" y="2204864"/>
            <a:ext cx="75243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PHIL CHAMPION.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4.2.2013]. Dostupný na WWW: http://commons.wikimedia.org/wiki/File:Sea_cliff_at_South_Stack_-_geograph.org.uk_-_113500.jpg?uselang=cs </a:t>
            </a:r>
            <a:endParaRPr lang="cs-CZ" dirty="0"/>
          </a:p>
        </p:txBody>
      </p:sp>
      <p:pic>
        <p:nvPicPr>
          <p:cNvPr id="1026" name="Picture 2" descr="C:\Users\Čapková\Desktop\vrás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348880"/>
            <a:ext cx="1008114" cy="720080"/>
          </a:xfrm>
          <a:prstGeom prst="rect">
            <a:avLst/>
          </a:prstGeom>
          <a:noFill/>
        </p:spPr>
      </p:pic>
      <p:pic>
        <p:nvPicPr>
          <p:cNvPr id="16" name="Picture 2" descr="C:\Users\Čapková\Desktop\lá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1008112" cy="720081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403648" y="260648"/>
            <a:ext cx="6606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USGS.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http://cs.wikipedia.org/wiki/Soubor:Aa_large.jpg </a:t>
            </a:r>
            <a:endParaRPr lang="cs-CZ" dirty="0"/>
          </a:p>
        </p:txBody>
      </p:sp>
      <p:pic>
        <p:nvPicPr>
          <p:cNvPr id="18" name="Picture 3" descr="C:\Users\Čapková\Desktop\zemětřesení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268760"/>
            <a:ext cx="1008112" cy="720081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403648" y="908720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UN PHOTO/LOGAN ABASSI.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http://cs.wikipedia.org/wiki/Soubor:UN_headquarters_Haiti_after_2010_earthquake.jpg</a:t>
            </a:r>
            <a:endParaRPr lang="cs-CZ" dirty="0"/>
          </a:p>
        </p:txBody>
      </p:sp>
      <p:pic>
        <p:nvPicPr>
          <p:cNvPr id="20" name="Picture 3" descr="C:\Users\Čapková\Desktop\koře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429000"/>
            <a:ext cx="1008112" cy="756084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403648" y="3429000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INFOBGV.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http://cs.wikipedia.org/wiki/Soubor:Koreni-00.JPG </a:t>
            </a:r>
            <a:endParaRPr lang="cs-CZ" dirty="0"/>
          </a:p>
        </p:txBody>
      </p:sp>
      <p:pic>
        <p:nvPicPr>
          <p:cNvPr id="22" name="Picture 2" descr="C:\Users\Čapková\Desktop\vrás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293096"/>
            <a:ext cx="936104" cy="679742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1403648" y="4149080"/>
            <a:ext cx="77403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USER:TCIE.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</a:t>
            </a:r>
            <a:r>
              <a:rPr lang="cs-CZ" dirty="0" smtClean="0"/>
              <a:t>4.2</a:t>
            </a:r>
            <a:r>
              <a:rPr lang="en-US" dirty="0" smtClean="0"/>
              <a:t>.2013]. </a:t>
            </a:r>
            <a:r>
              <a:rPr lang="en-US" dirty="0" err="1" smtClean="0"/>
              <a:t>Dostu</a:t>
            </a:r>
            <a:r>
              <a:rPr lang="cs-CZ" dirty="0" smtClean="0"/>
              <a:t>p</a:t>
            </a:r>
            <a:r>
              <a:rPr lang="en-US" dirty="0" err="1" smtClean="0"/>
              <a:t>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http://commons.wikimedia.org/wiki/File:Syncline_and_anticline_norw.jpg?uselang=cs </a:t>
            </a:r>
            <a:endParaRPr lang="cs-CZ" dirty="0"/>
          </a:p>
        </p:txBody>
      </p:sp>
      <p:pic>
        <p:nvPicPr>
          <p:cNvPr id="24" name="Picture 3" descr="C:\Users\Čapková\Desktop\zlomy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5157192"/>
            <a:ext cx="1008112" cy="739282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1403648" y="5229200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USGS/USA.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http://cs.wikipedia.org/wiki/Soubor:Graben_Horst.png </a:t>
            </a:r>
            <a:endParaRPr lang="cs-CZ" dirty="0"/>
          </a:p>
        </p:txBody>
      </p:sp>
      <p:pic>
        <p:nvPicPr>
          <p:cNvPr id="26" name="Picture 3" descr="C:\Users\Čapková\Desktop\schema sopky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6021288"/>
            <a:ext cx="1008112" cy="672075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1403648" y="6021288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FREDRIK.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http://cs.wikipedia.org/wiki/Soubor:Destructive_plate_margin.png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C:\Users\Čapková\Desktop\Milešovka - národní P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1008112" cy="73928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331640" y="332656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WALTER J. PILSAK.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4.2.2.2013]. Dostupný na WWW: http://cs.wikipedia.org/wiki/Soubor:Milleschau-WJP-1.jpg </a:t>
            </a:r>
            <a:endParaRPr lang="cs-CZ" dirty="0"/>
          </a:p>
        </p:txBody>
      </p:sp>
      <p:pic>
        <p:nvPicPr>
          <p:cNvPr id="12" name="Picture 2" descr="C:\Users\Čapková\Desktop\Záhorská níži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196752"/>
            <a:ext cx="1008112" cy="667874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331640" y="1196752"/>
            <a:ext cx="75243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STANISLAV DORONENKO.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http://cs.wikipedia.org/wiki/Soubor:Zahorska_lowland_01.jpg </a:t>
            </a:r>
            <a:endParaRPr lang="cs-CZ" dirty="0"/>
          </a:p>
        </p:txBody>
      </p:sp>
      <p:pic>
        <p:nvPicPr>
          <p:cNvPr id="14" name="Picture 2" descr="C:\Users\Čapková\Desktop\Hrubý jesení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060848"/>
            <a:ext cx="1008112" cy="720080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331640" y="2132856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MARTIN VAVŘÍK.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http://cs.wikipedia.org/wiki/Soubor:CervenaHora3.jpg </a:t>
            </a:r>
            <a:endParaRPr lang="cs-CZ" dirty="0"/>
          </a:p>
        </p:txBody>
      </p:sp>
      <p:pic>
        <p:nvPicPr>
          <p:cNvPr id="16" name="Picture 2" descr="C:\Users\Čapková\Desktop\Polabí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996952"/>
            <a:ext cx="1008112" cy="702078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403648" y="3068960"/>
            <a:ext cx="6858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PETR VILGUS. </a:t>
            </a:r>
            <a:r>
              <a:rPr lang="pt-BR" sz="1600" i="1" dirty="0" smtClean="0"/>
              <a:t>cs.wikipedia.org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4.2.</a:t>
            </a:r>
            <a:r>
              <a:rPr lang="pt-BR" sz="1600" dirty="0" smtClean="0"/>
              <a:t>2013]. Dostupný na WWW: http://cs.wikipedia.org/wiki/Soubor:Polabi_zemedelstvi.JPG </a:t>
            </a:r>
            <a:endParaRPr lang="cs-CZ" sz="1600" dirty="0"/>
          </a:p>
        </p:txBody>
      </p:sp>
      <p:pic>
        <p:nvPicPr>
          <p:cNvPr id="18" name="Picture 2" descr="C:\Users\Čapková\Desktop\Rakovnická pahorkatin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933056"/>
            <a:ext cx="1008112" cy="720080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331640" y="4005064"/>
            <a:ext cx="73448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ONDŘEJ KONÍČEK.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4.2.2013]. Dostupný na WWW: http://cs.wikipedia.org/wiki/Soubor:Manetin_vyhled.JPG </a:t>
            </a:r>
            <a:endParaRPr lang="cs-CZ" sz="1600" dirty="0"/>
          </a:p>
        </p:txBody>
      </p:sp>
      <p:pic>
        <p:nvPicPr>
          <p:cNvPr id="20" name="Picture 2" descr="C:\Users\Čapková\Desktop\Křivoklátská vrchovin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797152"/>
            <a:ext cx="1008112" cy="782642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331640" y="4869160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DAVID PALOCH.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4.2.2013]. Dostupný na WWW: http://cs.wikipedia.org/wiki/Soubor:T%C3%BD%C5%99ov_(CZE)_-_viwe_at_the_reserve_from_Skryje.jpg </a:t>
            </a:r>
            <a:endParaRPr lang="cs-CZ" sz="1600" dirty="0"/>
          </a:p>
        </p:txBody>
      </p:sp>
      <p:pic>
        <p:nvPicPr>
          <p:cNvPr id="22" name="Picture 2" descr="C:\Users\Čapková\Desktop\Krkonoš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877272"/>
            <a:ext cx="1008111" cy="720080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1367136" y="5805264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PETR VILGUS. </a:t>
            </a:r>
            <a:r>
              <a:rPr lang="pt-BR" sz="1600" i="1" dirty="0" smtClean="0"/>
              <a:t>cs.wikipedia.org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4.2</a:t>
            </a:r>
            <a:r>
              <a:rPr lang="pt-BR" sz="1600" dirty="0" smtClean="0"/>
              <a:t>.2013]. Dostupný na WWW: http://cs.wikipedia.org/wiki/Soubor:Na_Muld%C4%9B,_Pec_pod_Sn%C4%9B%C5%BEkou.JPG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332656"/>
            <a:ext cx="75243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MARIO ROBERTO DURAN ORTIZ. </a:t>
            </a:r>
            <a:r>
              <a:rPr lang="cs-CZ" i="1" dirty="0" smtClean="0"/>
              <a:t>/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http://cs.wikipedia.org/wiki/Soubor:Aconcagua_13.JPG </a:t>
            </a:r>
            <a:endParaRPr lang="cs-CZ" dirty="0"/>
          </a:p>
        </p:txBody>
      </p:sp>
      <p:pic>
        <p:nvPicPr>
          <p:cNvPr id="1027" name="Picture 3" descr="C:\Users\Čapková\Desktop\Andy - Aconcagu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1008112" cy="756084"/>
          </a:xfrm>
          <a:prstGeom prst="rect">
            <a:avLst/>
          </a:prstGeom>
          <a:noFill/>
        </p:spPr>
      </p:pic>
      <p:pic>
        <p:nvPicPr>
          <p:cNvPr id="16" name="Picture 2" descr="C:\Users\Čapková\Desktop\Členitost pobřež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124744"/>
            <a:ext cx="1008113" cy="754825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331640" y="1124744"/>
            <a:ext cx="7812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http://cs.wikipedia.org/wiki/Soubor:India_78.40398E_20.74980N.jpg </a:t>
            </a:r>
            <a:endParaRPr lang="cs-CZ" dirty="0"/>
          </a:p>
        </p:txBody>
      </p:sp>
      <p:pic>
        <p:nvPicPr>
          <p:cNvPr id="18" name="Picture 3" descr="C:\Users\Čapková\Desktop\Andaman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060848"/>
            <a:ext cx="1008112" cy="670325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331640" y="2060848"/>
            <a:ext cx="7812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VENKATESH 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4.2.2013]. Dostupný na WWW: http://commons.wikimedia.org/wiki/File:Andaman.jpg?uselang=cs </a:t>
            </a:r>
            <a:endParaRPr lang="cs-CZ" dirty="0"/>
          </a:p>
        </p:txBody>
      </p:sp>
      <p:pic>
        <p:nvPicPr>
          <p:cNvPr id="20" name="Picture 3" descr="C:\Users\Čapková\Desktop\středoatlantský hřbe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924944"/>
            <a:ext cx="792088" cy="867249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331640" y="2996952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NOAA.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4.2.2013]. Dostupný na WWW: http://commons.wikimedia.org/wiki/File:Atlantic_bathymetry.jpg?uselang=cs </a:t>
            </a:r>
            <a:endParaRPr lang="cs-CZ" dirty="0"/>
          </a:p>
        </p:txBody>
      </p:sp>
      <p:pic>
        <p:nvPicPr>
          <p:cNvPr id="22" name="Picture 2" descr="C:\Users\Čapková\Desktop\Marianský příkop - mapa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5877272"/>
            <a:ext cx="792088" cy="792088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1331640" y="5949280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http://cs.wikipedia.org/wiki/Soubor:Pacific_Ocean.png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331640" y="4941168"/>
            <a:ext cx="7812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http://cs.wikipedia.org/wiki/Soubor:Asia_terrain.jpg </a:t>
            </a:r>
            <a:endParaRPr lang="cs-CZ" dirty="0"/>
          </a:p>
        </p:txBody>
      </p:sp>
      <p:pic>
        <p:nvPicPr>
          <p:cNvPr id="1026" name="Picture 2" descr="C:\Users\Čapková\Desktop\mapa Asie-zeměkoul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941168"/>
            <a:ext cx="792088" cy="759189"/>
          </a:xfrm>
          <a:prstGeom prst="rect">
            <a:avLst/>
          </a:prstGeom>
          <a:noFill/>
        </p:spPr>
      </p:pic>
      <p:pic>
        <p:nvPicPr>
          <p:cNvPr id="14" name="Picture 25" descr="C:\Users\Čapková\Desktop\Mount evres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005064"/>
            <a:ext cx="936104" cy="64807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331640" y="3789040"/>
            <a:ext cx="74523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LUCA GALUZZI.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4.2.2013]. Dostupný na WWW: http://cs.wikipedia.org/wiki/Soubor:Everest_North_Face_toward_Base_Camp_Tibet_Luca_Galuzzi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Vlastní 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4776</TotalTime>
  <Words>1297</Words>
  <Application>Microsoft Office PowerPoint</Application>
  <PresentationFormat>Předvádění na obrazovce (4:3)</PresentationFormat>
  <Paragraphs>273</Paragraphs>
  <Slides>34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34</vt:i4>
      </vt:variant>
    </vt:vector>
  </HeadingPairs>
  <TitlesOfParts>
    <vt:vector size="36" baseType="lpstr">
      <vt:lpstr>Motiv systému Office</vt:lpstr>
      <vt:lpstr>Motiv sady Office</vt:lpstr>
      <vt:lpstr>Snímek 1</vt:lpstr>
      <vt:lpstr>ZEMSKÝ  POVRCH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434</cp:revision>
  <dcterms:created xsi:type="dcterms:W3CDTF">2011-12-27T20:15:32Z</dcterms:created>
  <dcterms:modified xsi:type="dcterms:W3CDTF">2013-03-24T08:39:14Z</dcterms:modified>
</cp:coreProperties>
</file>