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4" r:id="rId4"/>
    <p:sldId id="257" r:id="rId5"/>
    <p:sldId id="259" r:id="rId6"/>
    <p:sldId id="258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webPr encoding="windows-1250"/>
  <p:clrMru>
    <a:srgbClr val="990099"/>
    <a:srgbClr val="FF3300"/>
    <a:srgbClr val="00FF00"/>
    <a:srgbClr val="0033CC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snapVertSplitter="1" vertBarState="minimized" horzBarState="maximized">
    <p:restoredLeft sz="15640" autoAdjust="0"/>
    <p:restoredTop sz="94693" autoAdjust="0"/>
  </p:normalViewPr>
  <p:slideViewPr>
    <p:cSldViewPr>
      <p:cViewPr varScale="1">
        <p:scale>
          <a:sx n="110" d="100"/>
          <a:sy n="110" d="100"/>
        </p:scale>
        <p:origin x="-45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69E57E-BC99-4F5E-ABAC-1A9F18FEE46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0E4A9E-2012-4CF9-B6AD-F3623F75D6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410FF6-824F-4AC1-8D19-3BB0A73CED8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02B3F4-933C-484D-99FD-8318E46558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E7C660-A3D6-4059-B8AD-C3508783BB8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8FCE6-46E4-4D0F-881A-A47A9DF63D8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E90B27-CF0F-4EB7-B7FD-18835DE5BD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F7D79F-2BD4-4337-ADE8-1CD7F3D94FC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3F18E2-6EBB-4E85-93F8-838CC4B4A5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11412B-73EA-4B92-B66C-B12F5472EA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0DBE86-5892-4106-A6D5-69ED1D95F37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51F8C04-9337-46CE-88D6-D7A61CA22D6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Název školy: Základní škola </a:t>
            </a:r>
            <a:r>
              <a:rPr lang="cs-CZ" sz="1800" b="1" dirty="0" err="1" smtClean="0"/>
              <a:t>Netvořice</a:t>
            </a:r>
            <a:r>
              <a:rPr lang="cs-CZ" sz="1800" b="1" dirty="0" smtClean="0"/>
              <a:t>, okres Benešov</a:t>
            </a:r>
          </a:p>
          <a:p>
            <a:pPr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Autor:  Mgr. Marie </a:t>
            </a:r>
            <a:r>
              <a:rPr lang="cs-CZ" sz="1800" b="1" dirty="0" err="1" smtClean="0"/>
              <a:t>Chobotská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Název : VY_22_INOVACE_01_A 36</a:t>
            </a:r>
          </a:p>
          <a:p>
            <a:pPr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Téma :  Přítomný čas průběhový</a:t>
            </a:r>
          </a:p>
          <a:p>
            <a:pPr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Číslo projektu: OPVK 1.4</a:t>
            </a:r>
            <a:endParaRPr lang="cs-CZ" sz="18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800" b="1" dirty="0" smtClean="0"/>
              <a:t>  </a:t>
            </a:r>
          </a:p>
          <a:p>
            <a:pPr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Anotace</a:t>
            </a:r>
          </a:p>
          <a:p>
            <a:pPr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Procvičování přítomného času průběhového</a:t>
            </a:r>
          </a:p>
          <a:p>
            <a:pPr>
              <a:buNone/>
            </a:pPr>
            <a:r>
              <a:rPr lang="cs-CZ" sz="1800" b="1" dirty="0" smtClean="0"/>
              <a:t>     DUM je určen pro žáky 8.  a 9. </a:t>
            </a:r>
            <a:r>
              <a:rPr lang="cs-CZ" sz="1800" b="1" dirty="0" err="1" smtClean="0"/>
              <a:t>roč</a:t>
            </a:r>
            <a:r>
              <a:rPr lang="cs-CZ" sz="1800" b="1" dirty="0" smtClean="0"/>
              <a:t>. podle ŠVP Škola pro život Základní škola </a:t>
            </a:r>
            <a:r>
              <a:rPr lang="cs-CZ" sz="1800" b="1" dirty="0" err="1" smtClean="0"/>
              <a:t>Netvořice</a:t>
            </a:r>
            <a:r>
              <a:rPr lang="cs-CZ" sz="1800" b="1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      Anglický jazyk</a:t>
            </a:r>
          </a:p>
          <a:p>
            <a:pPr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Prezentace na interaktivní tabuli</a:t>
            </a:r>
            <a:endParaRPr lang="cs-CZ" sz="1800" b="1" dirty="0"/>
          </a:p>
          <a:p>
            <a:pPr>
              <a:buNone/>
            </a:pPr>
            <a:endParaRPr lang="cs-CZ" sz="18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Přítomný čas průběhový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Present continuous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/>
              <a:t>It ´s seven oclock.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268413"/>
            <a:ext cx="8229600" cy="4525962"/>
          </a:xfrm>
          <a:ln>
            <a:solidFill>
              <a:schemeClr val="tx1"/>
            </a:solidFill>
          </a:ln>
        </p:spPr>
        <p:txBody>
          <a:bodyPr/>
          <a:lstStyle/>
          <a:p>
            <a:endParaRPr lang="cs-CZ"/>
          </a:p>
          <a:p>
            <a:endParaRPr lang="cs-CZ"/>
          </a:p>
          <a:p>
            <a:pPr>
              <a:buFontTx/>
              <a:buNone/>
            </a:pPr>
            <a:r>
              <a:rPr lang="cs-CZ"/>
              <a:t>   I </a:t>
            </a:r>
            <a:r>
              <a:rPr lang="cs-CZ">
                <a:solidFill>
                  <a:schemeClr val="folHlink"/>
                </a:solidFill>
              </a:rPr>
              <a:t>am</a:t>
            </a:r>
            <a:r>
              <a:rPr lang="cs-CZ"/>
              <a:t> </a:t>
            </a:r>
            <a:r>
              <a:rPr lang="cs-CZ">
                <a:solidFill>
                  <a:schemeClr val="hlink"/>
                </a:solidFill>
              </a:rPr>
              <a:t>getting</a:t>
            </a:r>
            <a:r>
              <a:rPr lang="cs-CZ"/>
              <a:t> up.</a:t>
            </a:r>
          </a:p>
          <a:p>
            <a:pPr>
              <a:buFontTx/>
              <a:buNone/>
            </a:pPr>
            <a:r>
              <a:rPr lang="cs-CZ"/>
              <a:t>   My brother </a:t>
            </a:r>
            <a:r>
              <a:rPr lang="cs-CZ">
                <a:solidFill>
                  <a:schemeClr val="folHlink"/>
                </a:solidFill>
              </a:rPr>
              <a:t>is</a:t>
            </a:r>
            <a:r>
              <a:rPr lang="cs-CZ"/>
              <a:t> </a:t>
            </a:r>
            <a:r>
              <a:rPr lang="cs-CZ">
                <a:solidFill>
                  <a:schemeClr val="hlink"/>
                </a:solidFill>
              </a:rPr>
              <a:t>getting</a:t>
            </a:r>
            <a:r>
              <a:rPr lang="cs-CZ"/>
              <a:t> up.</a:t>
            </a:r>
          </a:p>
          <a:p>
            <a:pPr>
              <a:buFontTx/>
              <a:buNone/>
            </a:pPr>
            <a:r>
              <a:rPr lang="cs-CZ"/>
              <a:t>   We </a:t>
            </a:r>
            <a:r>
              <a:rPr lang="cs-CZ">
                <a:solidFill>
                  <a:schemeClr val="folHlink"/>
                </a:solidFill>
              </a:rPr>
              <a:t>are</a:t>
            </a:r>
            <a:r>
              <a:rPr lang="cs-CZ"/>
              <a:t> </a:t>
            </a:r>
            <a:r>
              <a:rPr lang="cs-CZ">
                <a:solidFill>
                  <a:schemeClr val="hlink"/>
                </a:solidFill>
              </a:rPr>
              <a:t>getting</a:t>
            </a:r>
            <a:r>
              <a:rPr lang="cs-CZ"/>
              <a:t> up.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Příčestí přítomné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work – work</a:t>
            </a:r>
            <a:r>
              <a:rPr lang="cs-CZ">
                <a:solidFill>
                  <a:srgbClr val="00FF00"/>
                </a:solidFill>
              </a:rPr>
              <a:t>ing</a:t>
            </a:r>
          </a:p>
          <a:p>
            <a:r>
              <a:rPr lang="cs-CZ"/>
              <a:t>learn – learn</a:t>
            </a:r>
            <a:r>
              <a:rPr lang="cs-CZ">
                <a:solidFill>
                  <a:srgbClr val="00FF00"/>
                </a:solidFill>
              </a:rPr>
              <a:t>ing</a:t>
            </a:r>
          </a:p>
          <a:p>
            <a:r>
              <a:rPr lang="cs-CZ"/>
              <a:t>speak – speak</a:t>
            </a:r>
            <a:r>
              <a:rPr lang="cs-CZ">
                <a:solidFill>
                  <a:srgbClr val="00FF00"/>
                </a:solidFill>
              </a:rPr>
              <a:t>ing</a:t>
            </a:r>
          </a:p>
          <a:p>
            <a:r>
              <a:rPr lang="cs-CZ"/>
              <a:t>read – read</a:t>
            </a:r>
            <a:r>
              <a:rPr lang="cs-CZ">
                <a:solidFill>
                  <a:srgbClr val="00FF00"/>
                </a:solidFill>
              </a:rPr>
              <a:t>ing</a:t>
            </a:r>
          </a:p>
          <a:p>
            <a:r>
              <a:rPr lang="cs-CZ"/>
              <a:t>listen – listen</a:t>
            </a:r>
            <a:r>
              <a:rPr lang="cs-CZ">
                <a:solidFill>
                  <a:srgbClr val="00FF00"/>
                </a:solidFill>
              </a:rPr>
              <a:t>ing</a:t>
            </a:r>
          </a:p>
          <a:p>
            <a:r>
              <a:rPr lang="cs-CZ"/>
              <a:t>sleep - sleep</a:t>
            </a:r>
            <a:r>
              <a:rPr lang="cs-CZ">
                <a:solidFill>
                  <a:srgbClr val="00FF00"/>
                </a:solidFill>
              </a:rPr>
              <a:t>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Příčestí přítomné</a:t>
            </a:r>
            <a:br>
              <a:rPr lang="cs-CZ" sz="4000"/>
            </a:br>
            <a:endParaRPr lang="cs-CZ" sz="400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ge</a:t>
            </a:r>
            <a:r>
              <a:rPr lang="cs-CZ" sz="2800">
                <a:solidFill>
                  <a:srgbClr val="0000FF"/>
                </a:solidFill>
              </a:rPr>
              <a:t>t</a:t>
            </a:r>
            <a:r>
              <a:rPr lang="cs-CZ" sz="2800"/>
              <a:t>   -  ge</a:t>
            </a:r>
            <a:r>
              <a:rPr lang="cs-CZ" sz="2800">
                <a:solidFill>
                  <a:srgbClr val="0000FF"/>
                </a:solidFill>
              </a:rPr>
              <a:t>tt</a:t>
            </a:r>
            <a:r>
              <a:rPr lang="cs-CZ" sz="2800"/>
              <a:t>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si</a:t>
            </a:r>
            <a:r>
              <a:rPr lang="cs-CZ" sz="2800">
                <a:solidFill>
                  <a:srgbClr val="0033CC"/>
                </a:solidFill>
              </a:rPr>
              <a:t>t </a:t>
            </a:r>
            <a:r>
              <a:rPr lang="cs-CZ" sz="2800"/>
              <a:t>   -   si</a:t>
            </a:r>
            <a:r>
              <a:rPr lang="cs-CZ" sz="2800">
                <a:solidFill>
                  <a:srgbClr val="0000FF"/>
                </a:solidFill>
              </a:rPr>
              <a:t>tt</a:t>
            </a:r>
            <a:r>
              <a:rPr lang="cs-CZ" sz="2800"/>
              <a:t>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swi</a:t>
            </a:r>
            <a:r>
              <a:rPr lang="cs-CZ" sz="2800">
                <a:solidFill>
                  <a:srgbClr val="0000FF"/>
                </a:solidFill>
              </a:rPr>
              <a:t>m </a:t>
            </a:r>
            <a:r>
              <a:rPr lang="cs-CZ" sz="2800"/>
              <a:t>– swi</a:t>
            </a:r>
            <a:r>
              <a:rPr lang="cs-CZ" sz="2800">
                <a:solidFill>
                  <a:srgbClr val="0000FF"/>
                </a:solidFill>
              </a:rPr>
              <a:t>mm</a:t>
            </a:r>
            <a:r>
              <a:rPr lang="cs-CZ" sz="2800"/>
              <a:t>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-----------------------------------------------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hav</a:t>
            </a:r>
            <a:r>
              <a:rPr lang="cs-CZ" sz="2800">
                <a:solidFill>
                  <a:schemeClr val="accent1"/>
                </a:solidFill>
              </a:rPr>
              <a:t>e</a:t>
            </a:r>
            <a:r>
              <a:rPr lang="cs-CZ" sz="2800"/>
              <a:t>  - having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liv</a:t>
            </a:r>
            <a:r>
              <a:rPr lang="cs-CZ" sz="2800">
                <a:solidFill>
                  <a:schemeClr val="accent1"/>
                </a:solidFill>
              </a:rPr>
              <a:t>e  </a:t>
            </a:r>
            <a:r>
              <a:rPr lang="cs-CZ" sz="2800"/>
              <a:t>- living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driv</a:t>
            </a:r>
            <a:r>
              <a:rPr lang="cs-CZ" sz="2800">
                <a:solidFill>
                  <a:schemeClr val="accent1"/>
                </a:solidFill>
              </a:rPr>
              <a:t>e</a:t>
            </a:r>
            <a:r>
              <a:rPr lang="cs-CZ" sz="2800"/>
              <a:t> – driving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----------------------------------------------------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l</a:t>
            </a:r>
            <a:r>
              <a:rPr lang="cs-CZ" sz="2800">
                <a:solidFill>
                  <a:srgbClr val="FF3300"/>
                </a:solidFill>
              </a:rPr>
              <a:t>ie</a:t>
            </a:r>
            <a:r>
              <a:rPr lang="cs-CZ" sz="2800"/>
              <a:t> – lying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d</a:t>
            </a:r>
            <a:r>
              <a:rPr lang="cs-CZ" sz="2800">
                <a:solidFill>
                  <a:srgbClr val="FF3300"/>
                </a:solidFill>
              </a:rPr>
              <a:t>ie</a:t>
            </a:r>
            <a:r>
              <a:rPr lang="cs-CZ" sz="2800"/>
              <a:t> - dying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Negative and question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r>
              <a:rPr lang="cs-CZ"/>
              <a:t>I am not learning.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He</a:t>
            </a:r>
            <a:r>
              <a:rPr lang="cs-CZ"/>
              <a:t> </a:t>
            </a:r>
            <a:r>
              <a:rPr lang="cs-CZ">
                <a:solidFill>
                  <a:srgbClr val="990099"/>
                </a:solidFill>
              </a:rPr>
              <a:t>is</a:t>
            </a:r>
            <a:r>
              <a:rPr lang="cs-CZ"/>
              <a:t> not getting up.</a:t>
            </a:r>
          </a:p>
          <a:p>
            <a:pPr>
              <a:buFontTx/>
              <a:buNone/>
            </a:pPr>
            <a:r>
              <a:rPr lang="cs-CZ">
                <a:solidFill>
                  <a:schemeClr val="accent2"/>
                </a:solidFill>
              </a:rPr>
              <a:t>We</a:t>
            </a:r>
            <a:r>
              <a:rPr lang="cs-CZ"/>
              <a:t> </a:t>
            </a:r>
            <a:r>
              <a:rPr lang="cs-CZ">
                <a:solidFill>
                  <a:srgbClr val="990099"/>
                </a:solidFill>
              </a:rPr>
              <a:t>are</a:t>
            </a:r>
            <a:r>
              <a:rPr lang="cs-CZ"/>
              <a:t> not playing the piano.</a:t>
            </a:r>
          </a:p>
          <a:p>
            <a:pPr>
              <a:buFontTx/>
              <a:buNone/>
            </a:pPr>
            <a:r>
              <a:rPr lang="cs-CZ"/>
              <a:t>--------------------------------------------------------</a:t>
            </a:r>
          </a:p>
          <a:p>
            <a:pPr>
              <a:buFontTx/>
              <a:buNone/>
            </a:pPr>
            <a:r>
              <a:rPr lang="cs-CZ">
                <a:solidFill>
                  <a:srgbClr val="990099"/>
                </a:solidFill>
              </a:rPr>
              <a:t>Are</a:t>
            </a:r>
            <a:r>
              <a:rPr lang="cs-CZ"/>
              <a:t> </a:t>
            </a:r>
            <a:r>
              <a:rPr lang="cs-CZ">
                <a:solidFill>
                  <a:schemeClr val="accent2"/>
                </a:solidFill>
              </a:rPr>
              <a:t>we</a:t>
            </a:r>
            <a:r>
              <a:rPr lang="cs-CZ"/>
              <a:t> playing the piano </a:t>
            </a:r>
            <a:r>
              <a:rPr lang="cs-CZ">
                <a:solidFill>
                  <a:srgbClr val="990099"/>
                </a:solidFill>
              </a:rPr>
              <a:t>?</a:t>
            </a:r>
          </a:p>
          <a:p>
            <a:pPr>
              <a:buFontTx/>
              <a:buNone/>
            </a:pPr>
            <a:r>
              <a:rPr lang="cs-CZ">
                <a:solidFill>
                  <a:srgbClr val="990099"/>
                </a:solidFill>
              </a:rPr>
              <a:t>Is</a:t>
            </a:r>
            <a:r>
              <a:rPr lang="cs-CZ"/>
              <a:t> </a:t>
            </a:r>
            <a:r>
              <a:rPr lang="cs-CZ">
                <a:solidFill>
                  <a:schemeClr val="accent2"/>
                </a:solidFill>
              </a:rPr>
              <a:t>he</a:t>
            </a:r>
            <a:r>
              <a:rPr lang="cs-CZ"/>
              <a:t> getting up </a:t>
            </a:r>
            <a:r>
              <a:rPr lang="cs-CZ">
                <a:solidFill>
                  <a:srgbClr val="990099"/>
                </a:solidFill>
              </a:rPr>
              <a:t>?</a:t>
            </a:r>
          </a:p>
          <a:p>
            <a:pPr>
              <a:buFontTx/>
              <a:buNone/>
            </a:pPr>
            <a:endParaRPr lang="cs-CZ">
              <a:solidFill>
                <a:srgbClr val="99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Adverbs with present continuous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Now</a:t>
            </a:r>
          </a:p>
          <a:p>
            <a:r>
              <a:rPr lang="cs-CZ"/>
              <a:t>At the moment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r>
              <a:rPr lang="cs-CZ"/>
              <a:t>   I am sitting in the classroom </a:t>
            </a:r>
            <a:r>
              <a:rPr lang="cs-CZ">
                <a:solidFill>
                  <a:srgbClr val="00FF00"/>
                </a:solidFill>
              </a:rPr>
              <a:t>now</a:t>
            </a:r>
            <a:r>
              <a:rPr lang="cs-CZ"/>
              <a:t>.</a:t>
            </a:r>
          </a:p>
          <a:p>
            <a:pPr>
              <a:buFontTx/>
              <a:buNone/>
            </a:pPr>
            <a:r>
              <a:rPr lang="cs-CZ"/>
              <a:t>   My sister is setting the table </a:t>
            </a:r>
            <a:r>
              <a:rPr lang="cs-CZ">
                <a:solidFill>
                  <a:srgbClr val="00FF00"/>
                </a:solidFill>
              </a:rPr>
              <a:t>at the moment.</a:t>
            </a:r>
          </a:p>
          <a:p>
            <a:pPr>
              <a:buFontTx/>
              <a:buNone/>
            </a:pPr>
            <a:endParaRPr lang="cs-CZ">
              <a:solidFill>
                <a:srgbClr val="00FF00"/>
              </a:solidFill>
            </a:endParaRPr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219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Arial</vt:lpstr>
      <vt:lpstr>Výchozí návrh</vt:lpstr>
      <vt:lpstr>Snímek 1</vt:lpstr>
      <vt:lpstr>Snímek 2</vt:lpstr>
      <vt:lpstr>Přítomný čas průběhový</vt:lpstr>
      <vt:lpstr>It ´s seven oclock.</vt:lpstr>
      <vt:lpstr>Příčestí přítomné</vt:lpstr>
      <vt:lpstr>Příčestí přítomné </vt:lpstr>
      <vt:lpstr>Negative and question</vt:lpstr>
      <vt:lpstr>Adverbs with present continuous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Přítomný čas průběhový</dc:title>
  <dc:creator>Marie - Chobotská</dc:creator>
  <cp:lastModifiedBy>chobotskam</cp:lastModifiedBy>
  <cp:revision>7</cp:revision>
  <dcterms:created xsi:type="dcterms:W3CDTF">2012-03-01T10:31:06Z</dcterms:created>
  <dcterms:modified xsi:type="dcterms:W3CDTF">2012-11-27T07:37:27Z</dcterms:modified>
</cp:coreProperties>
</file>