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1" r:id="rId2"/>
    <p:sldId id="262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85" autoAdjust="0"/>
    <p:restoredTop sz="94660"/>
  </p:normalViewPr>
  <p:slideViewPr>
    <p:cSldViewPr>
      <p:cViewPr varScale="1">
        <p:scale>
          <a:sx n="70" d="100"/>
          <a:sy n="70" d="100"/>
        </p:scale>
        <p:origin x="-117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9108D-000F-4BED-BEC5-0664AAC3A3F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8D3829-344A-42FA-8901-32F254CCE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1857356" y="1357298"/>
            <a:ext cx="6981844" cy="2643206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Century Schoolbook" pitchFamily="18" charset="0"/>
              </a:rPr>
              <a:t>Název školy:		Základní škola </a:t>
            </a:r>
            <a:r>
              <a:rPr lang="cs-CZ" sz="2000" b="1" dirty="0" err="1" smtClean="0">
                <a:latin typeface="Century Schoolbook" pitchFamily="18" charset="0"/>
              </a:rPr>
              <a:t>Netvořice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Autor:  		Mgr. Ludmila </a:t>
            </a:r>
            <a:r>
              <a:rPr lang="cs-CZ" sz="2000" b="1" dirty="0" err="1" smtClean="0">
                <a:latin typeface="Century Schoolbook" pitchFamily="18" charset="0"/>
              </a:rPr>
              <a:t>Vodehnalová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Název:			VY_32_INOVACE_02_</a:t>
            </a:r>
          </a:p>
          <a:p>
            <a:r>
              <a:rPr lang="cs-CZ" sz="2000" b="1" dirty="0" smtClean="0">
                <a:latin typeface="Century Schoolbook" pitchFamily="18" charset="0"/>
              </a:rPr>
              <a:t>Téma:	  		Bedřich Smetana</a:t>
            </a:r>
          </a:p>
          <a:p>
            <a:r>
              <a:rPr lang="cs-CZ" sz="2000" b="1" dirty="0" smtClean="0">
                <a:latin typeface="Century Schoolbook" pitchFamily="18" charset="0"/>
              </a:rPr>
              <a:t>Č. projektu:		OP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42886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428604"/>
            <a:ext cx="7498080" cy="10001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r>
              <a:rPr lang="cs-CZ" sz="4000" b="1" dirty="0" smtClean="0">
                <a:solidFill>
                  <a:schemeClr val="accent1"/>
                </a:solidFill>
              </a:rPr>
              <a:t>ANOTACE</a:t>
            </a:r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71612"/>
            <a:ext cx="7498080" cy="4676788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>
                <a:latin typeface="Century Schoolbook" pitchFamily="18" charset="0"/>
              </a:rPr>
              <a:t>Dětství, mládí a studia B. Smetany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DUM je určen pro žáky 9. ročníku dle ŠVP Škola pro život ZŠ </a:t>
            </a:r>
            <a:r>
              <a:rPr lang="cs-CZ" sz="2600" dirty="0" err="1" smtClean="0">
                <a:latin typeface="Century Schoolbook" pitchFamily="18" charset="0"/>
              </a:rPr>
              <a:t>Netvořice</a:t>
            </a:r>
            <a:endParaRPr lang="cs-CZ" sz="2600" dirty="0" smtClean="0">
              <a:latin typeface="Century Schoolbook" pitchFamily="18" charset="0"/>
            </a:endParaRP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Hudební výchova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Prezentace na </a:t>
            </a:r>
            <a:r>
              <a:rPr lang="cs-CZ" sz="2600" smtClean="0">
                <a:latin typeface="Century Schoolbook" pitchFamily="18" charset="0"/>
              </a:rPr>
              <a:t>interaktivní </a:t>
            </a:r>
            <a:r>
              <a:rPr lang="cs-CZ" sz="2600" smtClean="0">
                <a:latin typeface="Century Schoolbook" pitchFamily="18" charset="0"/>
              </a:rPr>
              <a:t>tabuli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Klíčová slova: Litomyšl, dětství, mládí, studia</a:t>
            </a:r>
            <a:endParaRPr lang="cs-CZ" sz="2600" dirty="0" smtClean="0">
              <a:latin typeface="Century Schoolbook" pitchFamily="18" charset="0"/>
            </a:endParaRPr>
          </a:p>
          <a:p>
            <a:endParaRPr lang="cs-CZ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1435608" y="571480"/>
            <a:ext cx="7498080" cy="6000792"/>
          </a:xfrm>
        </p:spPr>
        <p:txBody>
          <a:bodyPr>
            <a:normAutofit fontScale="92500" lnSpcReduction="10000"/>
          </a:bodyPr>
          <a:lstStyle/>
          <a:p>
            <a:r>
              <a:rPr lang="cs-CZ" sz="2600" dirty="0" smtClean="0">
                <a:latin typeface="Century Schoolbook" pitchFamily="18" charset="0"/>
              </a:rPr>
              <a:t>v hudbě se začal vzdělávat jako čtyřletý a již šestiletý v Litomyšli koncertoval</a:t>
            </a:r>
          </a:p>
          <a:p>
            <a:r>
              <a:rPr lang="cs-CZ" sz="2600" dirty="0" smtClean="0">
                <a:latin typeface="Century Schoolbook" pitchFamily="18" charset="0"/>
              </a:rPr>
              <a:t>ještě v Litomyšli začal Bedřich Smetana komponovat i jednoduché kousky </a:t>
            </a:r>
            <a:r>
              <a:rPr lang="en-US" sz="2600" dirty="0" smtClean="0">
                <a:latin typeface="Century Schoolbook" pitchFamily="18" charset="0"/>
              </a:rPr>
              <a:t>[1]</a:t>
            </a: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r. 1831 se rodina přestěhovala do Jindřichova Hradce, když otec získal výhodnější čtyřletý nájem pivovaru</a:t>
            </a:r>
          </a:p>
          <a:p>
            <a:r>
              <a:rPr lang="cs-CZ" sz="2600" dirty="0" smtClean="0">
                <a:latin typeface="Century Schoolbook" pitchFamily="18" charset="0"/>
              </a:rPr>
              <a:t>V roce 1835 skončil Františku Smetanovi nájem jindřichohradeckého pivovaru, a tak se přestěhoval i s rodinou poblíž </a:t>
            </a:r>
            <a:r>
              <a:rPr lang="cs-CZ" sz="2600" dirty="0" err="1" smtClean="0">
                <a:latin typeface="Century Schoolbook" pitchFamily="18" charset="0"/>
              </a:rPr>
              <a:t>Čechtic</a:t>
            </a: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studoval gymnázium v Německém Brodě, kde se seznámil s Karlem Havlíčkem Borovským</a:t>
            </a:r>
          </a:p>
          <a:p>
            <a:r>
              <a:rPr lang="cs-CZ" sz="2600" dirty="0" smtClean="0">
                <a:latin typeface="Century Schoolbook" pitchFamily="18" charset="0"/>
              </a:rPr>
              <a:t>r. 1839 přešel na pražské akademické gymnáziu, kde se více než studiu věnoval hudbě</a:t>
            </a:r>
          </a:p>
          <a:p>
            <a:r>
              <a:rPr lang="cs-CZ" sz="2600" dirty="0" smtClean="0">
                <a:latin typeface="Century Schoolbook" pitchFamily="18" charset="0"/>
              </a:rPr>
              <a:t>nakonec </a:t>
            </a:r>
            <a:r>
              <a:rPr lang="cs-CZ" sz="2600" smtClean="0">
                <a:latin typeface="Century Schoolbook" pitchFamily="18" charset="0"/>
              </a:rPr>
              <a:t>dostudoval akademické gymnázium </a:t>
            </a:r>
            <a:br>
              <a:rPr lang="cs-CZ" sz="2600" smtClean="0">
                <a:latin typeface="Century Schoolbook" pitchFamily="18" charset="0"/>
              </a:rPr>
            </a:br>
            <a:r>
              <a:rPr lang="cs-CZ" sz="2600" smtClean="0">
                <a:latin typeface="Century Schoolbook" pitchFamily="18" charset="0"/>
              </a:rPr>
              <a:t>v </a:t>
            </a:r>
            <a:r>
              <a:rPr lang="cs-CZ" sz="2600" dirty="0" smtClean="0">
                <a:latin typeface="Century Schoolbook" pitchFamily="18" charset="0"/>
              </a:rPr>
              <a:t>Plzni</a:t>
            </a:r>
            <a:r>
              <a:rPr lang="en-US" sz="2600" dirty="0" smtClean="0">
                <a:latin typeface="Century Schoolbook" pitchFamily="18" charset="0"/>
              </a:rPr>
              <a:t> [2]</a:t>
            </a:r>
            <a:endParaRPr lang="cs-CZ" sz="2600" dirty="0" smtClean="0">
              <a:latin typeface="Century Schoolbook" pitchFamily="18" charset="0"/>
            </a:endParaRPr>
          </a:p>
          <a:p>
            <a:endParaRPr lang="cs-CZ" sz="2600" dirty="0" smtClean="0">
              <a:latin typeface="Century Schoolbook" pitchFamily="18" charset="0"/>
            </a:endParaRPr>
          </a:p>
          <a:p>
            <a:endParaRPr lang="cs-CZ" sz="2600" dirty="0" smtClean="0">
              <a:latin typeface="Century Schoolbook" pitchFamily="18" charset="0"/>
            </a:endParaRPr>
          </a:p>
          <a:p>
            <a:endParaRPr lang="cs-CZ" sz="2600" dirty="0">
              <a:latin typeface="Century Schoolbook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1"/>
                </a:solidFill>
              </a:rPr>
              <a:t>Rodný dům B. Smetany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285992"/>
            <a:ext cx="3571900" cy="2678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000628" y="5072074"/>
            <a:ext cx="4000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Century Schoolbook" pitchFamily="18" charset="0"/>
              </a:rPr>
              <a:t>Obrázek č. 2: Rodná světnička B. Smetany </a:t>
            </a:r>
            <a:br>
              <a:rPr lang="cs-CZ" sz="1200" b="1" dirty="0" smtClean="0">
                <a:latin typeface="Century Schoolbook" pitchFamily="18" charset="0"/>
              </a:rPr>
            </a:br>
            <a:r>
              <a:rPr lang="cs-CZ" sz="1200" b="1" dirty="0" smtClean="0">
                <a:latin typeface="Century Schoolbook" pitchFamily="18" charset="0"/>
              </a:rPr>
              <a:t> v Litomyšli </a:t>
            </a:r>
            <a:r>
              <a:rPr lang="en-US" sz="1200" b="1" dirty="0" smtClean="0">
                <a:latin typeface="Century Schoolbook" pitchFamily="18" charset="0"/>
              </a:rPr>
              <a:t>[</a:t>
            </a:r>
            <a:r>
              <a:rPr lang="cs-CZ" sz="1200" b="1" dirty="0" smtClean="0">
                <a:latin typeface="Century Schoolbook" pitchFamily="18" charset="0"/>
              </a:rPr>
              <a:t>2</a:t>
            </a:r>
            <a:r>
              <a:rPr lang="en-US" sz="1200" b="1" dirty="0" smtClean="0">
                <a:latin typeface="Century Schoolbook" pitchFamily="18" charset="0"/>
              </a:rPr>
              <a:t>]</a:t>
            </a:r>
            <a:endParaRPr lang="cs-CZ" sz="1200" b="1" dirty="0">
              <a:latin typeface="Century Schoolbook" pitchFamily="18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2285992"/>
            <a:ext cx="3619498" cy="2714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1142976" y="5072074"/>
            <a:ext cx="37862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Century Schoolbook" pitchFamily="18" charset="0"/>
              </a:rPr>
              <a:t>Obrázek č. 1: Rodný dům B. Smetany </a:t>
            </a:r>
            <a:r>
              <a:rPr lang="en-US" sz="1200" b="1" dirty="0" smtClean="0">
                <a:latin typeface="Century Schoolbook" pitchFamily="18" charset="0"/>
              </a:rPr>
              <a:t>[3]</a:t>
            </a:r>
            <a:endParaRPr lang="cs-CZ" sz="1200" b="1" dirty="0">
              <a:latin typeface="Century Schoolbook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solidFill>
                  <a:schemeClr val="accent1"/>
                </a:solidFill>
              </a:rPr>
              <a:t>Ml</a:t>
            </a:r>
            <a:r>
              <a:rPr lang="cs-CZ" sz="4000" dirty="0" err="1" smtClean="0">
                <a:solidFill>
                  <a:schemeClr val="accent1"/>
                </a:solidFill>
              </a:rPr>
              <a:t>ádí</a:t>
            </a:r>
            <a:r>
              <a:rPr lang="cs-CZ" sz="4000" dirty="0" smtClean="0">
                <a:solidFill>
                  <a:schemeClr val="accent1"/>
                </a:solidFill>
              </a:rPr>
              <a:t> B. Smetany</a:t>
            </a:r>
            <a:endParaRPr lang="cs-CZ" sz="4000" dirty="0">
              <a:solidFill>
                <a:schemeClr val="accent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1857364"/>
            <a:ext cx="3111909" cy="4059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3500430" y="6000768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 b="1" dirty="0" err="1" smtClean="0">
                <a:latin typeface="Century Schoolbook" pitchFamily="18" charset="0"/>
              </a:rPr>
              <a:t>Obr</a:t>
            </a:r>
            <a:r>
              <a:rPr lang="cs-CZ" sz="1200" b="1" dirty="0" err="1" smtClean="0">
                <a:latin typeface="Century Schoolbook" pitchFamily="18" charset="0"/>
              </a:rPr>
              <a:t>ázek</a:t>
            </a:r>
            <a:r>
              <a:rPr lang="cs-CZ" sz="1200" b="1" dirty="0" smtClean="0">
                <a:latin typeface="Century Schoolbook" pitchFamily="18" charset="0"/>
              </a:rPr>
              <a:t> č. 3: Bedřich Smetana v době</a:t>
            </a:r>
          </a:p>
          <a:p>
            <a:r>
              <a:rPr lang="cs-CZ" sz="1200" b="1" dirty="0" smtClean="0">
                <a:latin typeface="Century Schoolbook" pitchFamily="18" charset="0"/>
              </a:rPr>
              <a:t>studií, kolem roku 1840 </a:t>
            </a:r>
            <a:r>
              <a:rPr lang="en-US" sz="1200" b="1" dirty="0" smtClean="0">
                <a:latin typeface="Century Schoolbook" pitchFamily="18" charset="0"/>
              </a:rPr>
              <a:t>[</a:t>
            </a:r>
            <a:r>
              <a:rPr lang="cs-CZ" sz="1200" b="1" dirty="0" smtClean="0">
                <a:latin typeface="Century Schoolbook" pitchFamily="18" charset="0"/>
              </a:rPr>
              <a:t>2</a:t>
            </a:r>
            <a:r>
              <a:rPr lang="en-US" sz="1200" b="1" dirty="0" smtClean="0">
                <a:latin typeface="Century Schoolbook" pitchFamily="18" charset="0"/>
              </a:rPr>
              <a:t>]</a:t>
            </a:r>
            <a:endParaRPr lang="cs-CZ" sz="1200" b="1" dirty="0">
              <a:latin typeface="Century Schoolbook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 err="1" smtClean="0">
                <a:solidFill>
                  <a:schemeClr val="accent1"/>
                </a:solidFill>
              </a:rPr>
              <a:t>Pou</a:t>
            </a:r>
            <a:r>
              <a:rPr lang="cs-CZ" sz="3600" b="1" dirty="0" smtClean="0">
                <a:solidFill>
                  <a:schemeClr val="accent1"/>
                </a:solidFill>
              </a:rPr>
              <a:t>žitá literatura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71612"/>
            <a:ext cx="7422672" cy="46767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700" dirty="0" smtClean="0">
                <a:latin typeface="Century Schoolbook" pitchFamily="18" charset="0"/>
              </a:rPr>
              <a:t>[1]</a:t>
            </a:r>
            <a:r>
              <a:rPr lang="cs-CZ" sz="1700" dirty="0" smtClean="0">
                <a:latin typeface="Century Schoolbook" pitchFamily="18" charset="0"/>
              </a:rPr>
              <a:t>	</a:t>
            </a:r>
            <a:r>
              <a:rPr lang="cs-CZ" sz="2000" dirty="0" smtClean="0">
                <a:latin typeface="Century Schoolbook" pitchFamily="18" charset="0"/>
              </a:rPr>
              <a:t>	</a:t>
            </a:r>
            <a:r>
              <a:rPr lang="cs-CZ" sz="1600" dirty="0" smtClean="0">
                <a:latin typeface="Century Schoolbook" pitchFamily="18" charset="0"/>
              </a:rPr>
              <a:t>Bedřich Smetana. Smetanova Litomyšl: </a:t>
            </a:r>
            <a:r>
              <a:rPr lang="cs-CZ" sz="1600" dirty="0" err="1" smtClean="0">
                <a:latin typeface="Century Schoolbook" pitchFamily="18" charset="0"/>
              </a:rPr>
              <a:t>Festlival</a:t>
            </a:r>
            <a:r>
              <a:rPr lang="cs-CZ" sz="1600" dirty="0" smtClean="0">
                <a:latin typeface="Century Schoolbook" pitchFamily="18" charset="0"/>
              </a:rPr>
              <a:t> Smetanova 	Litomyšl [online]. [cit. 2012-11-15]. Dostupné z: 	http://festival.</a:t>
            </a:r>
            <a:r>
              <a:rPr lang="cs-CZ" sz="1600" dirty="0" err="1" smtClean="0">
                <a:latin typeface="Century Schoolbook" pitchFamily="18" charset="0"/>
              </a:rPr>
              <a:t>smetanovalitomysl.cz</a:t>
            </a:r>
            <a:r>
              <a:rPr lang="cs-CZ" sz="1600" dirty="0" smtClean="0">
                <a:latin typeface="Century Schoolbook" pitchFamily="18" charset="0"/>
              </a:rPr>
              <a:t>/</a:t>
            </a:r>
            <a:r>
              <a:rPr lang="cs-CZ" sz="1600" dirty="0" err="1" smtClean="0">
                <a:latin typeface="Century Schoolbook" pitchFamily="18" charset="0"/>
              </a:rPr>
              <a:t>bedrich</a:t>
            </a:r>
            <a:r>
              <a:rPr lang="cs-CZ" sz="1600" dirty="0" smtClean="0">
                <a:latin typeface="Century Schoolbook" pitchFamily="18" charset="0"/>
              </a:rPr>
              <a:t>-smetana/ 	</a:t>
            </a:r>
          </a:p>
          <a:p>
            <a:pPr>
              <a:buNone/>
            </a:pPr>
            <a:endParaRPr lang="cs-CZ" sz="20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en-US" sz="1600" dirty="0" smtClean="0">
                <a:latin typeface="Century Schoolbook" pitchFamily="18" charset="0"/>
              </a:rPr>
              <a:t>[2]</a:t>
            </a:r>
            <a:r>
              <a:rPr lang="cs-CZ" sz="1600" dirty="0" smtClean="0">
                <a:latin typeface="Century Schoolbook" pitchFamily="18" charset="0"/>
              </a:rPr>
              <a:t>	</a:t>
            </a:r>
            <a:r>
              <a:rPr lang="en-US" sz="2000" dirty="0" smtClean="0">
                <a:latin typeface="Century Schoolbook" pitchFamily="18" charset="0"/>
              </a:rPr>
              <a:t>	</a:t>
            </a:r>
            <a:r>
              <a:rPr lang="en-US" sz="1600" dirty="0" err="1" smtClean="0">
                <a:latin typeface="Century Schoolbook" pitchFamily="18" charset="0"/>
              </a:rPr>
              <a:t>Bedřich</a:t>
            </a:r>
            <a:r>
              <a:rPr lang="en-US" sz="1600" dirty="0" smtClean="0">
                <a:latin typeface="Century Schoolbook" pitchFamily="18" charset="0"/>
              </a:rPr>
              <a:t> Smetana: </a:t>
            </a:r>
            <a:r>
              <a:rPr lang="en-US" sz="1600" dirty="0" err="1" smtClean="0">
                <a:latin typeface="Century Schoolbook" pitchFamily="18" charset="0"/>
              </a:rPr>
              <a:t>Život</a:t>
            </a:r>
            <a:r>
              <a:rPr lang="en-US" sz="1600" dirty="0" smtClean="0">
                <a:latin typeface="Century Schoolbook" pitchFamily="18" charset="0"/>
              </a:rPr>
              <a:t>. In: Wikipedia: the free encyclopedia 	[online]. San Francisco (CA): Wikimedia Foundation, 2005, 2012-	11-07 [cit. 2012-11-15]. </a:t>
            </a:r>
            <a:r>
              <a:rPr lang="en-US" sz="1600" dirty="0" err="1" smtClean="0">
                <a:latin typeface="Century Schoolbook" pitchFamily="18" charset="0"/>
              </a:rPr>
              <a:t>Dostupné</a:t>
            </a:r>
            <a:r>
              <a:rPr lang="en-US" sz="1600" dirty="0" smtClean="0">
                <a:latin typeface="Century Schoolbook" pitchFamily="18" charset="0"/>
              </a:rPr>
              <a:t> z: 	http://</a:t>
            </a:r>
            <a:r>
              <a:rPr lang="en-US" sz="1600" dirty="0" err="1" smtClean="0">
                <a:latin typeface="Century Schoolbook" pitchFamily="18" charset="0"/>
              </a:rPr>
              <a:t>cs.wikipedia.org</a:t>
            </a:r>
            <a:r>
              <a:rPr lang="en-US" sz="1600" dirty="0" smtClean="0">
                <a:latin typeface="Century Schoolbook" pitchFamily="18" charset="0"/>
              </a:rPr>
              <a:t>/wiki/</a:t>
            </a:r>
            <a:r>
              <a:rPr lang="en-US" sz="1600" dirty="0" err="1" smtClean="0">
                <a:latin typeface="Century Schoolbook" pitchFamily="18" charset="0"/>
              </a:rPr>
              <a:t>Bedřich_Smetana</a:t>
            </a:r>
            <a:endParaRPr lang="en-US" sz="1600" dirty="0" smtClean="0">
              <a:latin typeface="Century Schoolbook" pitchFamily="18" charset="0"/>
            </a:endParaRPr>
          </a:p>
          <a:p>
            <a:pPr>
              <a:buNone/>
            </a:pPr>
            <a:endParaRPr lang="en-US" sz="16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en-US" sz="1600" dirty="0" smtClean="0">
                <a:latin typeface="Century Schoolbook" pitchFamily="18" charset="0"/>
              </a:rPr>
              <a:t>[3]		 </a:t>
            </a:r>
            <a:r>
              <a:rPr lang="en-US" sz="1600" dirty="0" err="1" smtClean="0">
                <a:latin typeface="Century Schoolbook" pitchFamily="18" charset="0"/>
              </a:rPr>
              <a:t>Projekt</a:t>
            </a:r>
            <a:r>
              <a:rPr lang="en-US" sz="1600" dirty="0" smtClean="0">
                <a:latin typeface="Century Schoolbook" pitchFamily="18" charset="0"/>
              </a:rPr>
              <a:t> </a:t>
            </a:r>
            <a:r>
              <a:rPr lang="en-US" sz="1600" dirty="0" err="1" smtClean="0">
                <a:latin typeface="Century Schoolbook" pitchFamily="18" charset="0"/>
              </a:rPr>
              <a:t>Kořeny</a:t>
            </a:r>
            <a:r>
              <a:rPr lang="en-US" sz="1600" dirty="0" smtClean="0">
                <a:latin typeface="Century Schoolbook" pitchFamily="18" charset="0"/>
              </a:rPr>
              <a:t>: </a:t>
            </a:r>
            <a:r>
              <a:rPr lang="en-US" sz="1600" dirty="0" err="1" smtClean="0">
                <a:latin typeface="Century Schoolbook" pitchFamily="18" charset="0"/>
              </a:rPr>
              <a:t>Kořeny</a:t>
            </a:r>
            <a:r>
              <a:rPr lang="en-US" sz="1600" dirty="0" smtClean="0">
                <a:latin typeface="Century Schoolbook" pitchFamily="18" charset="0"/>
              </a:rPr>
              <a:t> </a:t>
            </a:r>
            <a:r>
              <a:rPr lang="en-US" sz="1600" dirty="0" err="1" smtClean="0">
                <a:latin typeface="Century Schoolbook" pitchFamily="18" charset="0"/>
              </a:rPr>
              <a:t>Bedřicha</a:t>
            </a:r>
            <a:r>
              <a:rPr lang="en-US" sz="1600" dirty="0" smtClean="0">
                <a:latin typeface="Century Schoolbook" pitchFamily="18" charset="0"/>
              </a:rPr>
              <a:t> </a:t>
            </a:r>
            <a:r>
              <a:rPr lang="en-US" sz="1600" dirty="0" err="1" smtClean="0">
                <a:latin typeface="Century Schoolbook" pitchFamily="18" charset="0"/>
              </a:rPr>
              <a:t>Smetany</a:t>
            </a:r>
            <a:r>
              <a:rPr lang="en-US" sz="1600" dirty="0" smtClean="0">
                <a:latin typeface="Century Schoolbook" pitchFamily="18" charset="0"/>
              </a:rPr>
              <a:t>. [online]. [cit. 2012-11-	15]. </a:t>
            </a:r>
            <a:r>
              <a:rPr lang="en-US" sz="1600" dirty="0" err="1" smtClean="0">
                <a:latin typeface="Century Schoolbook" pitchFamily="18" charset="0"/>
              </a:rPr>
              <a:t>Dostupné</a:t>
            </a:r>
            <a:r>
              <a:rPr lang="en-US" sz="1600" dirty="0" smtClean="0">
                <a:latin typeface="Century Schoolbook" pitchFamily="18" charset="0"/>
              </a:rPr>
              <a:t> z: http://gymkl.cz/stare/socrates/socrates-	web/</a:t>
            </a:r>
            <a:r>
              <a:rPr lang="en-US" sz="1600" dirty="0" err="1" smtClean="0">
                <a:latin typeface="Century Schoolbook" pitchFamily="18" charset="0"/>
              </a:rPr>
              <a:t>koreny-bedricha-smetany</a:t>
            </a:r>
            <a:r>
              <a:rPr lang="en-US" sz="1600" dirty="0" smtClean="0">
                <a:latin typeface="Century Schoolbook" pitchFamily="18" charset="0"/>
              </a:rPr>
              <a:t>/index.html 	</a:t>
            </a:r>
          </a:p>
          <a:p>
            <a:pPr>
              <a:buNone/>
            </a:pPr>
            <a:endParaRPr lang="cs-CZ" sz="1600" dirty="0" smtClean="0">
              <a:latin typeface="Century Schoolbook" pitchFamily="18" charset="0"/>
            </a:endParaRP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1202</TotalTime>
  <Words>194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 ANOTACE </vt:lpstr>
      <vt:lpstr>Snímek 3</vt:lpstr>
      <vt:lpstr>Rodný dům B. Smetany</vt:lpstr>
      <vt:lpstr>Mládí B. Smetany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115</cp:revision>
  <dcterms:created xsi:type="dcterms:W3CDTF">2012-11-14T16:39:46Z</dcterms:created>
  <dcterms:modified xsi:type="dcterms:W3CDTF">2013-03-25T09:52:33Z</dcterms:modified>
</cp:coreProperties>
</file>