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67" r:id="rId2"/>
    <p:sldId id="268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85" autoAdjust="0"/>
    <p:restoredTop sz="94660"/>
  </p:normalViewPr>
  <p:slideViewPr>
    <p:cSldViewPr>
      <p:cViewPr varScale="1">
        <p:scale>
          <a:sx n="70" d="100"/>
          <a:sy n="70" d="100"/>
        </p:scale>
        <p:origin x="-11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9108D-000F-4BED-BEC5-0664AAC3A3FC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8D3829-344A-42FA-8901-32F254CCEB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081B5D2-A122-4B5C-9A13-E688A34A7F1A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5D35B3A-F92F-44B9-A2DB-8A5435EF6B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zoom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1857356" y="1357298"/>
            <a:ext cx="6981844" cy="2643206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atin typeface="Century Schoolbook" pitchFamily="18" charset="0"/>
              </a:rPr>
              <a:t>Název školy:		Základní škola </a:t>
            </a:r>
            <a:r>
              <a:rPr lang="cs-CZ" sz="2000" b="1" dirty="0" err="1" smtClean="0">
                <a:latin typeface="Century Schoolbook" pitchFamily="18" charset="0"/>
              </a:rPr>
              <a:t>Netvořice</a:t>
            </a:r>
            <a:endParaRPr lang="cs-CZ" sz="2000" b="1" dirty="0" smtClean="0">
              <a:latin typeface="Century Schoolbook" pitchFamily="18" charset="0"/>
            </a:endParaRPr>
          </a:p>
          <a:p>
            <a:r>
              <a:rPr lang="cs-CZ" sz="2000" b="1" dirty="0" smtClean="0">
                <a:latin typeface="Century Schoolbook" pitchFamily="18" charset="0"/>
              </a:rPr>
              <a:t>Autor:  		Mgr. Ludmila </a:t>
            </a:r>
            <a:r>
              <a:rPr lang="cs-CZ" sz="2000" b="1" dirty="0" err="1" smtClean="0">
                <a:latin typeface="Century Schoolbook" pitchFamily="18" charset="0"/>
              </a:rPr>
              <a:t>Vodehnalová</a:t>
            </a:r>
            <a:endParaRPr lang="cs-CZ" sz="2000" b="1" dirty="0" smtClean="0">
              <a:latin typeface="Century Schoolbook" pitchFamily="18" charset="0"/>
            </a:endParaRPr>
          </a:p>
          <a:p>
            <a:r>
              <a:rPr lang="cs-CZ" sz="2000" b="1" dirty="0" smtClean="0">
                <a:latin typeface="Century Schoolbook" pitchFamily="18" charset="0"/>
              </a:rPr>
              <a:t>Název:			VY_32_INOVACE_0</a:t>
            </a:r>
            <a:r>
              <a:rPr lang="en-US" sz="2000" b="1" dirty="0" smtClean="0">
                <a:latin typeface="Century Schoolbook" pitchFamily="18" charset="0"/>
              </a:rPr>
              <a:t>3</a:t>
            </a:r>
            <a:r>
              <a:rPr lang="cs-CZ" sz="2000" b="1" dirty="0" smtClean="0">
                <a:latin typeface="Century Schoolbook" pitchFamily="18" charset="0"/>
              </a:rPr>
              <a:t>_</a:t>
            </a:r>
          </a:p>
          <a:p>
            <a:r>
              <a:rPr lang="cs-CZ" sz="2000" b="1" dirty="0" smtClean="0">
                <a:latin typeface="Century Schoolbook" pitchFamily="18" charset="0"/>
              </a:rPr>
              <a:t>Téma:	  		Bedřich Smetana</a:t>
            </a:r>
          </a:p>
          <a:p>
            <a:r>
              <a:rPr lang="cs-CZ" sz="2000" b="1" dirty="0" smtClean="0">
                <a:latin typeface="Century Schoolbook" pitchFamily="18" charset="0"/>
              </a:rPr>
              <a:t>Č. projektu:		OP VK 1.4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428860" y="4286256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428604"/>
            <a:ext cx="749808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b="1" dirty="0" smtClean="0">
                <a:solidFill>
                  <a:schemeClr val="accent1"/>
                </a:solidFill>
              </a:rPr>
              <a:t/>
            </a:r>
            <a:br>
              <a:rPr lang="cs-CZ" sz="4400" b="1" dirty="0" smtClean="0">
                <a:solidFill>
                  <a:schemeClr val="accent1"/>
                </a:solidFill>
              </a:rPr>
            </a:br>
            <a:r>
              <a:rPr lang="cs-CZ" sz="4000" b="1" dirty="0" smtClean="0">
                <a:solidFill>
                  <a:schemeClr val="accent1"/>
                </a:solidFill>
              </a:rPr>
              <a:t>ANOTACE</a:t>
            </a:r>
            <a:r>
              <a:rPr lang="cs-CZ" sz="4400" b="1" dirty="0" smtClean="0">
                <a:solidFill>
                  <a:schemeClr val="accent1"/>
                </a:solidFill>
              </a:rPr>
              <a:t/>
            </a:r>
            <a:br>
              <a:rPr lang="cs-CZ" sz="4400" b="1" dirty="0" smtClean="0">
                <a:solidFill>
                  <a:schemeClr val="accent1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571612"/>
            <a:ext cx="7498080" cy="4676788"/>
          </a:xfrm>
        </p:spPr>
        <p:txBody>
          <a:bodyPr/>
          <a:lstStyle/>
          <a:p>
            <a:r>
              <a:rPr lang="en-US" sz="2600" dirty="0" err="1" smtClean="0">
                <a:latin typeface="Century Schoolbook" pitchFamily="18" charset="0"/>
              </a:rPr>
              <a:t>Rodina</a:t>
            </a:r>
            <a:r>
              <a:rPr lang="en-US" sz="2600" dirty="0" smtClean="0">
                <a:latin typeface="Century Schoolbook" pitchFamily="18" charset="0"/>
              </a:rPr>
              <a:t> </a:t>
            </a:r>
            <a:r>
              <a:rPr lang="cs-CZ" sz="2600" dirty="0" smtClean="0">
                <a:latin typeface="Century Schoolbook" pitchFamily="18" charset="0"/>
              </a:rPr>
              <a:t>B. Smetany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DUM je určen pro žáky 9. ročníku dle ŠVP Škola pro život ZŠ </a:t>
            </a:r>
            <a:r>
              <a:rPr lang="cs-CZ" sz="2600" dirty="0" err="1" smtClean="0">
                <a:latin typeface="Century Schoolbook" pitchFamily="18" charset="0"/>
              </a:rPr>
              <a:t>Netvořice</a:t>
            </a:r>
            <a:endParaRPr lang="cs-CZ" sz="2600" dirty="0" smtClean="0">
              <a:latin typeface="Century Schoolbook" pitchFamily="18" charset="0"/>
            </a:endParaRP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Hudební výchova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Prezentace na </a:t>
            </a:r>
            <a:r>
              <a:rPr lang="cs-CZ" sz="2600" smtClean="0">
                <a:latin typeface="Century Schoolbook" pitchFamily="18" charset="0"/>
              </a:rPr>
              <a:t>interaktivní </a:t>
            </a:r>
            <a:r>
              <a:rPr lang="cs-CZ" sz="2600" smtClean="0">
                <a:latin typeface="Century Schoolbook" pitchFamily="18" charset="0"/>
              </a:rPr>
              <a:t>tabuli</a:t>
            </a:r>
          </a:p>
          <a:p>
            <a:pPr>
              <a:buNone/>
            </a:pP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Klíčová slova: rodina, manželství </a:t>
            </a:r>
            <a:endParaRPr lang="cs-CZ" sz="2600" dirty="0" smtClean="0">
              <a:latin typeface="Century Schoolbook" pitchFamily="18" charset="0"/>
            </a:endParaRPr>
          </a:p>
          <a:p>
            <a:endParaRPr lang="cs-CZ" dirty="0" smtClean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chemeClr val="accent1"/>
                </a:solidFill>
              </a:rPr>
              <a:t>První manželství B. Smetany</a:t>
            </a:r>
            <a:endParaRPr lang="cs-CZ" sz="36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1643050"/>
            <a:ext cx="7712394" cy="4429156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 smtClean="0">
                <a:latin typeface="Century Schoolbook" pitchFamily="18" charset="0"/>
              </a:rPr>
              <a:t>r</a:t>
            </a:r>
            <a:r>
              <a:rPr lang="en-US" sz="2600" dirty="0" smtClean="0">
                <a:latin typeface="Century Schoolbook" pitchFamily="18" charset="0"/>
              </a:rPr>
              <a:t>. </a:t>
            </a:r>
            <a:r>
              <a:rPr lang="cs-CZ" sz="2600" dirty="0" smtClean="0">
                <a:latin typeface="Century Schoolbook" pitchFamily="18" charset="0"/>
              </a:rPr>
              <a:t>1849 se oženil se svou dávnou láskou Kateřinou </a:t>
            </a:r>
            <a:r>
              <a:rPr lang="cs-CZ" sz="2600" dirty="0" err="1" smtClean="0">
                <a:latin typeface="Century Schoolbook" pitchFamily="18" charset="0"/>
              </a:rPr>
              <a:t>Otilií</a:t>
            </a:r>
            <a:r>
              <a:rPr lang="cs-CZ" sz="2600" dirty="0" smtClean="0">
                <a:latin typeface="Century Schoolbook" pitchFamily="18" charset="0"/>
              </a:rPr>
              <a:t> Kolářovou</a:t>
            </a:r>
            <a:r>
              <a:rPr lang="en-US" sz="2600" dirty="0" smtClean="0">
                <a:latin typeface="Century Schoolbook" pitchFamily="18" charset="0"/>
              </a:rPr>
              <a:t> a m</a:t>
            </a:r>
            <a:r>
              <a:rPr lang="cs-CZ" sz="2600" dirty="0" err="1" smtClean="0">
                <a:latin typeface="Century Schoolbook" pitchFamily="18" charset="0"/>
              </a:rPr>
              <a:t>ěl</a:t>
            </a:r>
            <a:r>
              <a:rPr lang="cs-CZ" sz="2600" dirty="0" smtClean="0">
                <a:latin typeface="Century Schoolbook" pitchFamily="18" charset="0"/>
              </a:rPr>
              <a:t> s ní čtyři dcery</a:t>
            </a:r>
          </a:p>
          <a:p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v této době úspěšně vystupoval jako pianista </a:t>
            </a:r>
            <a:br>
              <a:rPr lang="cs-CZ" sz="2600" dirty="0" smtClean="0">
                <a:latin typeface="Century Schoolbook" pitchFamily="18" charset="0"/>
              </a:rPr>
            </a:br>
            <a:r>
              <a:rPr lang="cs-CZ" sz="2600" dirty="0" smtClean="0">
                <a:latin typeface="Century Schoolbook" pitchFamily="18" charset="0"/>
              </a:rPr>
              <a:t>a na koncertech komorní hudby</a:t>
            </a:r>
          </a:p>
          <a:p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v polovině 50. let tři </a:t>
            </a:r>
            <a:br>
              <a:rPr lang="cs-CZ" sz="2600" dirty="0" smtClean="0">
                <a:latin typeface="Century Schoolbook" pitchFamily="18" charset="0"/>
              </a:rPr>
            </a:br>
            <a:r>
              <a:rPr lang="cs-CZ" sz="2600" dirty="0" smtClean="0">
                <a:latin typeface="Century Schoolbook" pitchFamily="18" charset="0"/>
              </a:rPr>
              <a:t>z jeho čtyř dcer zemřely</a:t>
            </a:r>
          </a:p>
          <a:p>
            <a:endParaRPr lang="en-US" sz="2600" dirty="0" smtClean="0">
              <a:latin typeface="Century Schoolbook" pitchFamily="18" charset="0"/>
            </a:endParaRPr>
          </a:p>
          <a:p>
            <a:r>
              <a:rPr lang="en-US" sz="2600" dirty="0" err="1" smtClean="0">
                <a:latin typeface="Century Schoolbook" pitchFamily="18" charset="0"/>
              </a:rPr>
              <a:t>Kateřina</a:t>
            </a:r>
            <a:r>
              <a:rPr lang="en-US" sz="2600" dirty="0" smtClean="0">
                <a:latin typeface="Century Schoolbook" pitchFamily="18" charset="0"/>
              </a:rPr>
              <a:t> </a:t>
            </a:r>
            <a:r>
              <a:rPr lang="en-US" sz="2600" dirty="0" err="1" smtClean="0">
                <a:latin typeface="Century Schoolbook" pitchFamily="18" charset="0"/>
              </a:rPr>
              <a:t>Smetanová</a:t>
            </a:r>
            <a:r>
              <a:rPr lang="en-US" sz="2600" dirty="0" smtClean="0">
                <a:latin typeface="Century Schoolbook" pitchFamily="18" charset="0"/>
              </a:rPr>
              <a:t> </a:t>
            </a:r>
            <a:r>
              <a:rPr lang="cs-CZ" sz="2600" dirty="0" smtClean="0">
                <a:latin typeface="Century Schoolbook" pitchFamily="18" charset="0"/>
              </a:rPr>
              <a:t>trpěla</a:t>
            </a:r>
            <a:r>
              <a:rPr lang="en-US" sz="2600" dirty="0" smtClean="0">
                <a:latin typeface="Century Schoolbook" pitchFamily="18" charset="0"/>
              </a:rPr>
              <a:t> </a:t>
            </a:r>
            <a:r>
              <a:rPr lang="cs-CZ" sz="2600" dirty="0" smtClean="0">
                <a:latin typeface="Century Schoolbook" pitchFamily="18" charset="0"/>
              </a:rPr>
              <a:t/>
            </a:r>
            <a:br>
              <a:rPr lang="cs-CZ" sz="2600" dirty="0" smtClean="0">
                <a:latin typeface="Century Schoolbook" pitchFamily="18" charset="0"/>
              </a:rPr>
            </a:br>
            <a:r>
              <a:rPr lang="en-US" sz="2600" dirty="0" err="1" smtClean="0">
                <a:latin typeface="Century Schoolbook" pitchFamily="18" charset="0"/>
              </a:rPr>
              <a:t>depresemi</a:t>
            </a:r>
            <a:r>
              <a:rPr lang="en-US" sz="2600" dirty="0" smtClean="0">
                <a:latin typeface="Century Schoolbook" pitchFamily="18" charset="0"/>
              </a:rPr>
              <a:t> </a:t>
            </a:r>
            <a:r>
              <a:rPr lang="en-US" sz="2600" dirty="0" err="1" smtClean="0">
                <a:latin typeface="Century Schoolbook" pitchFamily="18" charset="0"/>
              </a:rPr>
              <a:t>i</a:t>
            </a:r>
            <a:r>
              <a:rPr lang="en-US" sz="2600" dirty="0" smtClean="0">
                <a:latin typeface="Century Schoolbook" pitchFamily="18" charset="0"/>
              </a:rPr>
              <a:t> </a:t>
            </a:r>
            <a:r>
              <a:rPr lang="en-US" sz="2600" dirty="0" err="1" smtClean="0">
                <a:latin typeface="Century Schoolbook" pitchFamily="18" charset="0"/>
              </a:rPr>
              <a:t>fyzickou</a:t>
            </a:r>
            <a:r>
              <a:rPr lang="en-US" sz="2600" dirty="0" smtClean="0">
                <a:latin typeface="Century Schoolbook" pitchFamily="18" charset="0"/>
              </a:rPr>
              <a:t> </a:t>
            </a:r>
            <a:r>
              <a:rPr lang="en-US" sz="2600" dirty="0" err="1" smtClean="0">
                <a:latin typeface="Century Schoolbook" pitchFamily="18" charset="0"/>
              </a:rPr>
              <a:t>nemocí</a:t>
            </a:r>
            <a:r>
              <a:rPr lang="cs-CZ" sz="2600" dirty="0" smtClean="0">
                <a:latin typeface="Century Schoolbook" pitchFamily="18" charset="0"/>
              </a:rPr>
              <a:t> </a:t>
            </a:r>
          </a:p>
          <a:p>
            <a:pPr>
              <a:buNone/>
            </a:pPr>
            <a:r>
              <a:rPr lang="cs-CZ" sz="2600" dirty="0" smtClean="0">
                <a:latin typeface="Century Schoolbook" pitchFamily="18" charset="0"/>
              </a:rPr>
              <a:t>    a r. 1</a:t>
            </a:r>
            <a:r>
              <a:rPr lang="en-US" sz="2600" dirty="0" smtClean="0">
                <a:latin typeface="Century Schoolbook" pitchFamily="18" charset="0"/>
              </a:rPr>
              <a:t>859</a:t>
            </a:r>
            <a:r>
              <a:rPr lang="cs-CZ" sz="2600" dirty="0" smtClean="0">
                <a:latin typeface="Century Schoolbook" pitchFamily="18" charset="0"/>
              </a:rPr>
              <a:t> zemřela</a:t>
            </a:r>
            <a:r>
              <a:rPr lang="en-US" sz="2600" dirty="0" smtClean="0">
                <a:latin typeface="Century Schoolbook" pitchFamily="18" charset="0"/>
              </a:rPr>
              <a:t> [1]</a:t>
            </a:r>
            <a:endParaRPr lang="cs-CZ" sz="2600" dirty="0">
              <a:latin typeface="Century Schoolbook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3500438"/>
            <a:ext cx="209550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929322" y="6000768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latin typeface="Century Schoolbook" pitchFamily="18" charset="0"/>
              </a:rPr>
              <a:t>Obrázek č. 1:</a:t>
            </a:r>
            <a:r>
              <a:rPr lang="en-US" sz="1200" b="1" dirty="0" smtClean="0">
                <a:latin typeface="Century Schoolbook" pitchFamily="18" charset="0"/>
              </a:rPr>
              <a:t> </a:t>
            </a:r>
            <a:r>
              <a:rPr lang="cs-CZ" sz="1200" b="1" dirty="0" smtClean="0">
                <a:latin typeface="Century Schoolbook" pitchFamily="18" charset="0"/>
              </a:rPr>
              <a:t>K</a:t>
            </a:r>
            <a:r>
              <a:rPr lang="en-US" sz="1200" b="1" dirty="0" smtClean="0">
                <a:latin typeface="Century Schoolbook" pitchFamily="18" charset="0"/>
              </a:rPr>
              <a:t>at</a:t>
            </a:r>
            <a:r>
              <a:rPr lang="cs-CZ" sz="1200" b="1" dirty="0" err="1" smtClean="0">
                <a:latin typeface="Century Schoolbook" pitchFamily="18" charset="0"/>
              </a:rPr>
              <a:t>eřina</a:t>
            </a:r>
            <a:r>
              <a:rPr lang="cs-CZ" sz="1200" b="1" dirty="0" smtClean="0">
                <a:latin typeface="Century Schoolbook" pitchFamily="18" charset="0"/>
              </a:rPr>
              <a:t> </a:t>
            </a:r>
            <a:r>
              <a:rPr lang="en-US" sz="1200" b="1" dirty="0" smtClean="0">
                <a:latin typeface="Century Schoolbook" pitchFamily="18" charset="0"/>
              </a:rPr>
              <a:t/>
            </a:r>
            <a:br>
              <a:rPr lang="en-US" sz="1200" b="1" dirty="0" smtClean="0">
                <a:latin typeface="Century Schoolbook" pitchFamily="18" charset="0"/>
              </a:rPr>
            </a:br>
            <a:r>
              <a:rPr lang="en-US" sz="1200" b="1" dirty="0" smtClean="0">
                <a:latin typeface="Century Schoolbook" pitchFamily="18" charset="0"/>
              </a:rPr>
              <a:t>                        </a:t>
            </a:r>
            <a:r>
              <a:rPr lang="cs-CZ" sz="1200" b="1" dirty="0" smtClean="0">
                <a:latin typeface="Century Schoolbook" pitchFamily="18" charset="0"/>
              </a:rPr>
              <a:t>Kolářová </a:t>
            </a:r>
            <a:r>
              <a:rPr lang="en-US" sz="1200" b="1" dirty="0" smtClean="0">
                <a:latin typeface="Century Schoolbook" pitchFamily="18" charset="0"/>
              </a:rPr>
              <a:t>[1]</a:t>
            </a:r>
            <a:endParaRPr lang="cs-CZ" sz="1200" b="1" dirty="0">
              <a:latin typeface="Century Schoolbook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accent1"/>
                </a:solidFill>
              </a:rPr>
              <a:t>Druhá manželka B. Smetany</a:t>
            </a:r>
            <a:endParaRPr lang="cs-CZ" sz="36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5852" y="1447800"/>
            <a:ext cx="7358114" cy="5053034"/>
          </a:xfrm>
        </p:spPr>
        <p:txBody>
          <a:bodyPr>
            <a:normAutofit/>
          </a:bodyPr>
          <a:lstStyle/>
          <a:p>
            <a:r>
              <a:rPr lang="cs-CZ" sz="2600" dirty="0" smtClean="0">
                <a:latin typeface="Century Schoolbook" pitchFamily="18" charset="0"/>
              </a:rPr>
              <a:t>V tomto těžkém životním období Smetana často navštěvoval svého bratra Karla, který se oženil s dcerou ředitele panství </a:t>
            </a:r>
            <a:r>
              <a:rPr lang="en-US" sz="2600" dirty="0" smtClean="0">
                <a:latin typeface="Century Schoolbook" pitchFamily="18" charset="0"/>
              </a:rPr>
              <a:t/>
            </a:r>
            <a:br>
              <a:rPr lang="en-US" sz="2600" dirty="0" smtClean="0">
                <a:latin typeface="Century Schoolbook" pitchFamily="18" charset="0"/>
              </a:rPr>
            </a:br>
            <a:r>
              <a:rPr lang="cs-CZ" sz="2600" dirty="0" smtClean="0">
                <a:latin typeface="Century Schoolbook" pitchFamily="18" charset="0"/>
              </a:rPr>
              <a:t>F. </a:t>
            </a:r>
            <a:r>
              <a:rPr lang="cs-CZ" sz="2600" dirty="0" err="1" smtClean="0">
                <a:latin typeface="Century Schoolbook" pitchFamily="18" charset="0"/>
              </a:rPr>
              <a:t>Ferdinandiho</a:t>
            </a:r>
            <a:endParaRPr lang="cs-CZ" sz="2600" dirty="0" smtClean="0">
              <a:latin typeface="Century Schoolbook" pitchFamily="18" charset="0"/>
            </a:endParaRPr>
          </a:p>
          <a:p>
            <a:r>
              <a:rPr lang="cs-CZ" sz="2600" dirty="0" smtClean="0">
                <a:latin typeface="Century Schoolbook" pitchFamily="18" charset="0"/>
              </a:rPr>
              <a:t>Smetana zde pak 10. 7. 1860 </a:t>
            </a:r>
            <a:br>
              <a:rPr lang="cs-CZ" sz="2600" dirty="0" smtClean="0">
                <a:latin typeface="Century Schoolbook" pitchFamily="18" charset="0"/>
              </a:rPr>
            </a:br>
            <a:r>
              <a:rPr lang="cs-CZ" sz="2600" dirty="0" smtClean="0">
                <a:latin typeface="Century Schoolbook" pitchFamily="18" charset="0"/>
              </a:rPr>
              <a:t>uzavřel druhý sňatek s její </a:t>
            </a:r>
            <a:br>
              <a:rPr lang="cs-CZ" sz="2600" dirty="0" smtClean="0">
                <a:latin typeface="Century Schoolbook" pitchFamily="18" charset="0"/>
              </a:rPr>
            </a:br>
            <a:r>
              <a:rPr lang="cs-CZ" sz="2600" dirty="0" smtClean="0">
                <a:latin typeface="Century Schoolbook" pitchFamily="18" charset="0"/>
              </a:rPr>
              <a:t>sestrou </a:t>
            </a:r>
            <a:r>
              <a:rPr lang="cs-CZ" sz="2600" dirty="0" err="1" smtClean="0">
                <a:latin typeface="Century Schoolbook" pitchFamily="18" charset="0"/>
              </a:rPr>
              <a:t>Bettinou</a:t>
            </a:r>
            <a:r>
              <a:rPr lang="cs-CZ" sz="2600" smtClean="0">
                <a:latin typeface="Century Schoolbook" pitchFamily="18" charset="0"/>
              </a:rPr>
              <a:t>, narodily </a:t>
            </a:r>
            <a:r>
              <a:rPr lang="cs-CZ" sz="2600" dirty="0" smtClean="0">
                <a:latin typeface="Century Schoolbook" pitchFamily="18" charset="0"/>
              </a:rPr>
              <a:t>se</a:t>
            </a:r>
            <a:br>
              <a:rPr lang="cs-CZ" sz="2600" dirty="0" smtClean="0">
                <a:latin typeface="Century Schoolbook" pitchFamily="18" charset="0"/>
              </a:rPr>
            </a:br>
            <a:r>
              <a:rPr lang="cs-CZ" sz="2600" dirty="0" smtClean="0">
                <a:latin typeface="Century Schoolbook" pitchFamily="18" charset="0"/>
              </a:rPr>
              <a:t> jim dvě dcery</a:t>
            </a:r>
          </a:p>
          <a:p>
            <a:r>
              <a:rPr lang="cs-CZ" sz="2600" dirty="0" smtClean="0">
                <a:latin typeface="Century Schoolbook" pitchFamily="18" charset="0"/>
              </a:rPr>
              <a:t>brzy se však ukázalo, </a:t>
            </a:r>
            <a:br>
              <a:rPr lang="cs-CZ" sz="2600" dirty="0" smtClean="0">
                <a:latin typeface="Century Schoolbook" pitchFamily="18" charset="0"/>
              </a:rPr>
            </a:br>
            <a:r>
              <a:rPr lang="cs-CZ" sz="2600" dirty="0" smtClean="0">
                <a:latin typeface="Century Schoolbook" pitchFamily="18" charset="0"/>
              </a:rPr>
              <a:t>že manželství bylo omylem – </a:t>
            </a:r>
            <a:br>
              <a:rPr lang="cs-CZ" sz="2600" dirty="0" smtClean="0">
                <a:latin typeface="Century Schoolbook" pitchFamily="18" charset="0"/>
              </a:rPr>
            </a:br>
            <a:r>
              <a:rPr lang="cs-CZ" sz="2600" dirty="0" smtClean="0">
                <a:latin typeface="Century Schoolbook" pitchFamily="18" charset="0"/>
              </a:rPr>
              <a:t>Betty necítila k více než o šestnáct let staršímu skladateli lásku</a:t>
            </a:r>
            <a:r>
              <a:rPr lang="en-US" sz="2600" dirty="0" smtClean="0">
                <a:latin typeface="Century Schoolbook" pitchFamily="18" charset="0"/>
              </a:rPr>
              <a:t> [1]</a:t>
            </a:r>
            <a:endParaRPr lang="cs-CZ" sz="2600" dirty="0">
              <a:latin typeface="Century Schoolbook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2857496"/>
            <a:ext cx="15240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072330" y="4929198"/>
            <a:ext cx="207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latin typeface="Century Schoolbook" pitchFamily="18" charset="0"/>
              </a:rPr>
              <a:t>Obrázek č. 2: </a:t>
            </a:r>
            <a:r>
              <a:rPr lang="cs-CZ" sz="1200" b="1" dirty="0" err="1" smtClean="0">
                <a:latin typeface="Century Schoolbook" pitchFamily="18" charset="0"/>
              </a:rPr>
              <a:t>Bettina</a:t>
            </a:r>
            <a:r>
              <a:rPr lang="cs-CZ" sz="1200" b="1" dirty="0" smtClean="0">
                <a:latin typeface="Century Schoolbook" pitchFamily="18" charset="0"/>
              </a:rPr>
              <a:t> </a:t>
            </a:r>
            <a:r>
              <a:rPr lang="cs-CZ" sz="1200" b="1" dirty="0" err="1" smtClean="0">
                <a:latin typeface="Century Schoolbook" pitchFamily="18" charset="0"/>
              </a:rPr>
              <a:t>Ferdinandiová</a:t>
            </a:r>
            <a:r>
              <a:rPr lang="cs-CZ" sz="1200" b="1" dirty="0" smtClean="0">
                <a:latin typeface="Century Schoolbook" pitchFamily="18" charset="0"/>
              </a:rPr>
              <a:t> </a:t>
            </a:r>
            <a:r>
              <a:rPr lang="en-US" sz="1200" b="1" dirty="0" smtClean="0">
                <a:latin typeface="Century Schoolbook" pitchFamily="18" charset="0"/>
              </a:rPr>
              <a:t>[2]</a:t>
            </a:r>
            <a:endParaRPr lang="cs-CZ" sz="1200" b="1" dirty="0">
              <a:latin typeface="Century Schoolbook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chemeClr val="accent1"/>
                </a:solidFill>
              </a:rPr>
              <a:t>Pou</a:t>
            </a:r>
            <a:r>
              <a:rPr lang="cs-CZ" sz="3600" b="1" dirty="0" smtClean="0">
                <a:solidFill>
                  <a:schemeClr val="accent1"/>
                </a:solidFill>
              </a:rPr>
              <a:t>žitá literatura</a:t>
            </a:r>
            <a:endParaRPr lang="cs-CZ" sz="3600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1571612"/>
            <a:ext cx="7929586" cy="46767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600" dirty="0" smtClean="0">
                <a:latin typeface="Century Schoolbook" pitchFamily="18" charset="0"/>
              </a:rPr>
              <a:t>[1]</a:t>
            </a:r>
            <a:r>
              <a:rPr lang="cs-CZ" sz="2000" dirty="0" smtClean="0">
                <a:latin typeface="Century Schoolbook" pitchFamily="18" charset="0"/>
              </a:rPr>
              <a:t>		</a:t>
            </a:r>
            <a:r>
              <a:rPr lang="en-US" sz="1600" dirty="0" err="1" smtClean="0">
                <a:latin typeface="Century Schoolbook" pitchFamily="18" charset="0"/>
              </a:rPr>
              <a:t>Bedřich</a:t>
            </a:r>
            <a:r>
              <a:rPr lang="en-US" sz="1600" dirty="0" smtClean="0">
                <a:latin typeface="Century Schoolbook" pitchFamily="18" charset="0"/>
              </a:rPr>
              <a:t> Smetana: </a:t>
            </a:r>
            <a:r>
              <a:rPr lang="en-US" sz="1600" dirty="0" err="1" smtClean="0">
                <a:latin typeface="Century Schoolbook" pitchFamily="18" charset="0"/>
              </a:rPr>
              <a:t>Život</a:t>
            </a:r>
            <a:r>
              <a:rPr lang="en-US" sz="1600" dirty="0" smtClean="0">
                <a:latin typeface="Century Schoolbook" pitchFamily="18" charset="0"/>
              </a:rPr>
              <a:t>. In: Wikipedia: the free encyclopedia 	[online]. San Francisco (CA): Wikimedia Foundation, 2005, 2012-11-07 	[cit. 2012-11-15]. </a:t>
            </a:r>
            <a:r>
              <a:rPr lang="en-US" sz="1600" dirty="0" err="1" smtClean="0">
                <a:latin typeface="Century Schoolbook" pitchFamily="18" charset="0"/>
              </a:rPr>
              <a:t>Dostupné</a:t>
            </a:r>
            <a:r>
              <a:rPr lang="en-US" sz="1600" dirty="0" smtClean="0">
                <a:latin typeface="Century Schoolbook" pitchFamily="18" charset="0"/>
              </a:rPr>
              <a:t> z: 	http://</a:t>
            </a:r>
            <a:r>
              <a:rPr lang="en-US" sz="1600" dirty="0" err="1" smtClean="0">
                <a:latin typeface="Century Schoolbook" pitchFamily="18" charset="0"/>
              </a:rPr>
              <a:t>cs.wikipedia.org</a:t>
            </a:r>
            <a:r>
              <a:rPr lang="en-US" sz="1600" dirty="0" smtClean="0">
                <a:latin typeface="Century Schoolbook" pitchFamily="18" charset="0"/>
              </a:rPr>
              <a:t>/wiki/</a:t>
            </a:r>
            <a:r>
              <a:rPr lang="en-US" sz="1600" dirty="0" err="1" smtClean="0">
                <a:latin typeface="Century Schoolbook" pitchFamily="18" charset="0"/>
              </a:rPr>
              <a:t>Bedřich_Smetana</a:t>
            </a:r>
            <a:endParaRPr lang="en-US" sz="1600" dirty="0" smtClean="0">
              <a:latin typeface="Century Schoolbook" pitchFamily="18" charset="0"/>
            </a:endParaRPr>
          </a:p>
          <a:p>
            <a:pPr>
              <a:buNone/>
            </a:pPr>
            <a:endParaRPr lang="cs-CZ" sz="1600" dirty="0" smtClean="0">
              <a:latin typeface="Century Schoolbook" pitchFamily="18" charset="0"/>
            </a:endParaRPr>
          </a:p>
          <a:p>
            <a:pPr>
              <a:buNone/>
            </a:pPr>
            <a:r>
              <a:rPr lang="en-US" sz="1600" dirty="0" smtClean="0">
                <a:latin typeface="Century Schoolbook" pitchFamily="18" charset="0"/>
              </a:rPr>
              <a:t>[2]</a:t>
            </a:r>
            <a:r>
              <a:rPr lang="cs-CZ" sz="1600" dirty="0" smtClean="0">
                <a:latin typeface="Century Schoolbook" pitchFamily="18" charset="0"/>
              </a:rPr>
              <a:t>	</a:t>
            </a:r>
            <a:r>
              <a:rPr lang="en-US" sz="2000" dirty="0" smtClean="0">
                <a:latin typeface="Century Schoolbook" pitchFamily="18" charset="0"/>
              </a:rPr>
              <a:t>	</a:t>
            </a:r>
            <a:r>
              <a:rPr lang="en-US" sz="1600" dirty="0" smtClean="0">
                <a:latin typeface="Century Schoolbook" pitchFamily="18" charset="0"/>
              </a:rPr>
              <a:t>SÍGL, </a:t>
            </a:r>
            <a:r>
              <a:rPr lang="en-US" sz="1600" dirty="0" err="1" smtClean="0">
                <a:latin typeface="Century Schoolbook" pitchFamily="18" charset="0"/>
              </a:rPr>
              <a:t>Miroslav</a:t>
            </a:r>
            <a:r>
              <a:rPr lang="en-US" sz="1600" dirty="0" smtClean="0">
                <a:latin typeface="Century Schoolbook" pitchFamily="18" charset="0"/>
              </a:rPr>
              <a:t>. 150 let </a:t>
            </a:r>
            <a:r>
              <a:rPr lang="en-US" sz="1600" dirty="0" err="1" smtClean="0">
                <a:latin typeface="Century Schoolbook" pitchFamily="18" charset="0"/>
              </a:rPr>
              <a:t>od</a:t>
            </a:r>
            <a:r>
              <a:rPr lang="en-US" sz="1600" dirty="0" smtClean="0">
                <a:latin typeface="Century Schoolbook" pitchFamily="18" charset="0"/>
              </a:rPr>
              <a:t> </a:t>
            </a:r>
            <a:r>
              <a:rPr lang="en-US" sz="1600" dirty="0" err="1" smtClean="0">
                <a:latin typeface="Century Schoolbook" pitchFamily="18" charset="0"/>
              </a:rPr>
              <a:t>druhé</a:t>
            </a:r>
            <a:r>
              <a:rPr lang="en-US" sz="1600" dirty="0" smtClean="0">
                <a:latin typeface="Century Schoolbook" pitchFamily="18" charset="0"/>
              </a:rPr>
              <a:t> </a:t>
            </a:r>
            <a:r>
              <a:rPr lang="en-US" sz="1600" dirty="0" err="1" smtClean="0">
                <a:latin typeface="Century Schoolbook" pitchFamily="18" charset="0"/>
              </a:rPr>
              <a:t>svatby</a:t>
            </a:r>
            <a:r>
              <a:rPr lang="en-US" sz="1600" dirty="0" smtClean="0">
                <a:latin typeface="Century Schoolbook" pitchFamily="18" charset="0"/>
              </a:rPr>
              <a:t> </a:t>
            </a:r>
            <a:r>
              <a:rPr lang="en-US" sz="1600" dirty="0" err="1" smtClean="0">
                <a:latin typeface="Century Schoolbook" pitchFamily="18" charset="0"/>
              </a:rPr>
              <a:t>Bedřicha</a:t>
            </a:r>
            <a:r>
              <a:rPr lang="en-US" sz="1600" dirty="0" smtClean="0">
                <a:latin typeface="Century Schoolbook" pitchFamily="18" charset="0"/>
              </a:rPr>
              <a:t> </a:t>
            </a:r>
            <a:r>
              <a:rPr lang="en-US" sz="1600" dirty="0" err="1" smtClean="0">
                <a:latin typeface="Century Schoolbook" pitchFamily="18" charset="0"/>
              </a:rPr>
              <a:t>Smetany</a:t>
            </a:r>
            <a:r>
              <a:rPr lang="en-US" sz="1600" dirty="0" smtClean="0">
                <a:latin typeface="Century Schoolbook" pitchFamily="18" charset="0"/>
              </a:rPr>
              <a:t>. 	POZITIVNÍ NOVINY: PUBLICISTIKA [online]. 2010 [cit. 2012-11-15]. 	</a:t>
            </a:r>
            <a:r>
              <a:rPr lang="en-US" sz="1600" dirty="0" err="1" smtClean="0">
                <a:latin typeface="Century Schoolbook" pitchFamily="18" charset="0"/>
              </a:rPr>
              <a:t>Dostupné</a:t>
            </a:r>
            <a:r>
              <a:rPr lang="en-US" sz="1600" dirty="0" smtClean="0">
                <a:latin typeface="Century Schoolbook" pitchFamily="18" charset="0"/>
              </a:rPr>
              <a:t> z: http://www.pozitivni-noviny.cz/cz/clanek-2010050042</a:t>
            </a:r>
          </a:p>
          <a:p>
            <a:pPr>
              <a:buNone/>
            </a:pPr>
            <a:endParaRPr lang="cs-CZ" sz="1600" dirty="0" smtClean="0">
              <a:latin typeface="Century Schoolbook" pitchFamily="18" charset="0"/>
            </a:endParaRPr>
          </a:p>
          <a:p>
            <a:pPr>
              <a:buNone/>
            </a:pPr>
            <a:endParaRPr lang="cs-CZ" sz="1600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1199</TotalTime>
  <Words>113</Words>
  <Application>Microsoft Office PowerPoint</Application>
  <PresentationFormat>Předvádění na obrazovce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 ANOTACE </vt:lpstr>
      <vt:lpstr>První manželství B. Smetany</vt:lpstr>
      <vt:lpstr>Druhá manželka B. Smetany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klára</cp:lastModifiedBy>
  <cp:revision>116</cp:revision>
  <dcterms:created xsi:type="dcterms:W3CDTF">2012-11-14T16:39:46Z</dcterms:created>
  <dcterms:modified xsi:type="dcterms:W3CDTF">2013-03-25T09:53:06Z</dcterms:modified>
</cp:coreProperties>
</file>