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72" r:id="rId2"/>
    <p:sldId id="273" r:id="rId3"/>
    <p:sldId id="274" r:id="rId4"/>
    <p:sldId id="27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7975" autoAdjust="0"/>
    <p:restoredTop sz="94660"/>
  </p:normalViewPr>
  <p:slideViewPr>
    <p:cSldViewPr>
      <p:cViewPr varScale="1">
        <p:scale>
          <a:sx n="70" d="100"/>
          <a:sy n="70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VY_32_INOVACE_0</a:t>
            </a:r>
            <a:r>
              <a:rPr lang="en-US" sz="2000" b="1" dirty="0" smtClean="0">
                <a:latin typeface="Century Schoolbook" pitchFamily="18" charset="0"/>
              </a:rPr>
              <a:t>4</a:t>
            </a:r>
            <a:r>
              <a:rPr lang="cs-CZ" sz="2000" b="1" dirty="0" smtClean="0">
                <a:latin typeface="Century Schoolbook" pitchFamily="18" charset="0"/>
              </a:rPr>
              <a:t>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/>
          <a:lstStyle/>
          <a:p>
            <a:r>
              <a:rPr lang="en-US" sz="2600" dirty="0" err="1" smtClean="0">
                <a:latin typeface="Century Schoolbook" pitchFamily="18" charset="0"/>
              </a:rPr>
              <a:t>Charakteristika</a:t>
            </a:r>
            <a:r>
              <a:rPr lang="en-US" sz="2600" dirty="0" smtClean="0">
                <a:latin typeface="Century Schoolbook" pitchFamily="18" charset="0"/>
              </a:rPr>
              <a:t> </a:t>
            </a:r>
            <a:r>
              <a:rPr lang="en-US" sz="2600" dirty="0" err="1" smtClean="0">
                <a:latin typeface="Century Schoolbook" pitchFamily="18" charset="0"/>
              </a:rPr>
              <a:t>Smetanova</a:t>
            </a:r>
            <a:r>
              <a:rPr lang="en-US" sz="2600" dirty="0" smtClean="0">
                <a:latin typeface="Century Schoolbook" pitchFamily="18" charset="0"/>
              </a:rPr>
              <a:t> </a:t>
            </a:r>
            <a:r>
              <a:rPr lang="cs-CZ" sz="2600" dirty="0" smtClean="0">
                <a:latin typeface="Century Schoolbook" pitchFamily="18" charset="0"/>
              </a:rPr>
              <a:t>díla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</a:t>
            </a:r>
            <a:r>
              <a:rPr lang="cs-CZ" sz="2600" smtClean="0">
                <a:latin typeface="Century Schoolbook" pitchFamily="18" charset="0"/>
              </a:rPr>
              <a:t>interaktivní </a:t>
            </a:r>
            <a:r>
              <a:rPr lang="cs-CZ" sz="260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dílo, novoromantismus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82660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</a:rPr>
              <a:t>Charakteristika</a:t>
            </a:r>
            <a:r>
              <a:rPr lang="cs-CZ" b="1" dirty="0" smtClean="0">
                <a:solidFill>
                  <a:schemeClr val="accent1"/>
                </a:solidFill>
              </a:rPr>
              <a:t> díla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565548" cy="5124472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Smetanovo dílo lze stylově zařadit do novoromantismu</a:t>
            </a:r>
          </a:p>
          <a:p>
            <a:r>
              <a:rPr lang="cs-CZ" sz="2600" dirty="0" smtClean="0">
                <a:latin typeface="Century Schoolbook" pitchFamily="18" charset="0"/>
              </a:rPr>
              <a:t>Smetana sám spatřoval těžiště své tvorby </a:t>
            </a:r>
            <a:br>
              <a:rPr lang="cs-CZ" sz="2600" dirty="0" smtClean="0">
                <a:latin typeface="Century Schoolbook" pitchFamily="18" charset="0"/>
              </a:rPr>
            </a:br>
            <a:r>
              <a:rPr lang="cs-CZ" sz="2600" dirty="0" smtClean="0">
                <a:latin typeface="Century Schoolbook" pitchFamily="18" charset="0"/>
              </a:rPr>
              <a:t>v operním a symfonickém oboru</a:t>
            </a:r>
          </a:p>
          <a:p>
            <a:r>
              <a:rPr lang="cs-CZ" sz="2600" dirty="0" smtClean="0">
                <a:latin typeface="Century Schoolbook" pitchFamily="18" charset="0"/>
              </a:rPr>
              <a:t>značný význam v jeho díle zaujímá též klavírní tvorba, soustředěná v prvních etapách jeho skladatelské činnosti</a:t>
            </a:r>
          </a:p>
          <a:p>
            <a:r>
              <a:rPr lang="cs-CZ" sz="2600" dirty="0" smtClean="0">
                <a:latin typeface="Century Schoolbook" pitchFamily="18" charset="0"/>
              </a:rPr>
              <a:t>komorní hudba je zastoupena ojedinělými, </a:t>
            </a:r>
            <a:br>
              <a:rPr lang="cs-CZ" sz="2600" dirty="0" smtClean="0">
                <a:latin typeface="Century Schoolbook" pitchFamily="18" charset="0"/>
              </a:rPr>
            </a:br>
            <a:r>
              <a:rPr lang="cs-CZ" sz="2600" dirty="0" smtClean="0">
                <a:latin typeface="Century Schoolbook" pitchFamily="18" charset="0"/>
              </a:rPr>
              <a:t>i když zásadními díly</a:t>
            </a:r>
          </a:p>
          <a:p>
            <a:r>
              <a:rPr lang="cs-CZ" sz="2600" dirty="0" smtClean="0">
                <a:latin typeface="Century Schoolbook" pitchFamily="18" charset="0"/>
              </a:rPr>
              <a:t>spíše okrajové postavení zaujímají sbory </a:t>
            </a:r>
            <a:br>
              <a:rPr lang="cs-CZ" sz="2600" dirty="0" smtClean="0">
                <a:latin typeface="Century Schoolbook" pitchFamily="18" charset="0"/>
              </a:rPr>
            </a:br>
            <a:r>
              <a:rPr lang="cs-CZ" sz="2600" dirty="0" smtClean="0">
                <a:latin typeface="Century Schoolbook" pitchFamily="18" charset="0"/>
              </a:rPr>
              <a:t>a písně</a:t>
            </a:r>
          </a:p>
          <a:p>
            <a:r>
              <a:rPr lang="cs-CZ" sz="2600" dirty="0" smtClean="0">
                <a:latin typeface="Century Schoolbook" pitchFamily="18" charset="0"/>
              </a:rPr>
              <a:t>sólové či koncertní skladby pro jiné nástroje než klavír Smetana prakticky nepsal </a:t>
            </a:r>
            <a:r>
              <a:rPr lang="en-US" sz="2600" dirty="0" smtClean="0">
                <a:latin typeface="Century Schoolbook" pitchFamily="18" charset="0"/>
              </a:rPr>
              <a:t>[1]</a:t>
            </a:r>
            <a:endParaRPr lang="cs-CZ" sz="2600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 smtClean="0">
                <a:solidFill>
                  <a:schemeClr val="accent1"/>
                </a:solidFill>
              </a:rPr>
              <a:t>Pou</a:t>
            </a:r>
            <a:r>
              <a:rPr lang="cs-CZ" sz="3600" b="1" dirty="0" smtClean="0">
                <a:solidFill>
                  <a:schemeClr val="accent1"/>
                </a:solidFill>
              </a:rPr>
              <a:t>žitá literatura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714488"/>
            <a:ext cx="7929586" cy="46767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[1]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2000" dirty="0" smtClean="0">
                <a:latin typeface="Century Schoolbook" pitchFamily="18" charset="0"/>
              </a:rPr>
              <a:t>	</a:t>
            </a:r>
            <a:r>
              <a:rPr lang="en-US" sz="1600" dirty="0" err="1" smtClean="0">
                <a:latin typeface="Century Schoolbook" pitchFamily="18" charset="0"/>
              </a:rPr>
              <a:t>Bedřich</a:t>
            </a:r>
            <a:r>
              <a:rPr lang="en-US" sz="1600" dirty="0" smtClean="0">
                <a:latin typeface="Century Schoolbook" pitchFamily="18" charset="0"/>
              </a:rPr>
              <a:t> Smetana: </a:t>
            </a:r>
            <a:r>
              <a:rPr lang="en-US" sz="1600" dirty="0" err="1" smtClean="0">
                <a:latin typeface="Century Schoolbook" pitchFamily="18" charset="0"/>
              </a:rPr>
              <a:t>Dílo</a:t>
            </a:r>
            <a:r>
              <a:rPr lang="en-US" sz="1600" dirty="0" smtClean="0">
                <a:latin typeface="Century Schoolbook" pitchFamily="18" charset="0"/>
              </a:rPr>
              <a:t>. In: Wikipedia: the free encyclopedia [online]. 	San Francisco (CA): Wikimedia Foundation, 2005, 2012-07-11 [cit. 2012-	11-15].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http://</a:t>
            </a:r>
            <a:r>
              <a:rPr lang="en-US" sz="1600" dirty="0" err="1" smtClean="0">
                <a:latin typeface="Century Schoolbook" pitchFamily="18" charset="0"/>
              </a:rPr>
              <a:t>cs.wikipedia.org</a:t>
            </a:r>
            <a:r>
              <a:rPr lang="en-US" sz="1600" dirty="0" smtClean="0">
                <a:latin typeface="Century Schoolbook" pitchFamily="18" charset="0"/>
              </a:rPr>
              <a:t>/wiki/</a:t>
            </a:r>
            <a:r>
              <a:rPr lang="en-US" sz="1600" dirty="0" err="1" smtClean="0">
                <a:latin typeface="Century Schoolbook" pitchFamily="18" charset="0"/>
              </a:rPr>
              <a:t>Bedřich_Smetana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	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1199</TotalTime>
  <Words>54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 ANOTACE </vt:lpstr>
      <vt:lpstr>Charakteristika díla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114</cp:revision>
  <dcterms:created xsi:type="dcterms:W3CDTF">2012-11-14T16:39:46Z</dcterms:created>
  <dcterms:modified xsi:type="dcterms:W3CDTF">2013-03-25T09:53:48Z</dcterms:modified>
</cp:coreProperties>
</file>