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85" autoAdjust="0"/>
    <p:restoredTop sz="94660"/>
  </p:normalViewPr>
  <p:slideViewPr>
    <p:cSldViewPr>
      <p:cViewPr varScale="1">
        <p:scale>
          <a:sx n="70" d="100"/>
          <a:sy n="70" d="100"/>
        </p:scale>
        <p:origin x="-117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9108D-000F-4BED-BEC5-0664AAC3A3F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8D3829-344A-42FA-8901-32F254CCE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zoom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trgCZrgL4W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youtube.com/watch?v=Zz9okzlhDSk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1857356" y="1357298"/>
            <a:ext cx="6981844" cy="2643206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latin typeface="Century Schoolbook" pitchFamily="18" charset="0"/>
              </a:rPr>
              <a:t>Název školy:		Základní škola </a:t>
            </a:r>
            <a:r>
              <a:rPr lang="cs-CZ" sz="2000" b="1" dirty="0" err="1" smtClean="0">
                <a:latin typeface="Century Schoolbook" pitchFamily="18" charset="0"/>
              </a:rPr>
              <a:t>Netvořice</a:t>
            </a:r>
            <a:endParaRPr lang="cs-CZ" sz="2000" b="1" dirty="0" smtClean="0">
              <a:latin typeface="Century Schoolbook" pitchFamily="18" charset="0"/>
            </a:endParaRPr>
          </a:p>
          <a:p>
            <a:r>
              <a:rPr lang="cs-CZ" sz="2000" b="1" dirty="0" smtClean="0">
                <a:latin typeface="Century Schoolbook" pitchFamily="18" charset="0"/>
              </a:rPr>
              <a:t>Autor:  		Mgr. Ludmila </a:t>
            </a:r>
            <a:r>
              <a:rPr lang="cs-CZ" sz="2000" b="1" dirty="0" err="1" smtClean="0">
                <a:latin typeface="Century Schoolbook" pitchFamily="18" charset="0"/>
              </a:rPr>
              <a:t>Vodehnalová</a:t>
            </a:r>
            <a:endParaRPr lang="cs-CZ" sz="2000" b="1" dirty="0" smtClean="0">
              <a:latin typeface="Century Schoolbook" pitchFamily="18" charset="0"/>
            </a:endParaRPr>
          </a:p>
          <a:p>
            <a:r>
              <a:rPr lang="cs-CZ" sz="2000" b="1" dirty="0" smtClean="0">
                <a:latin typeface="Century Schoolbook" pitchFamily="18" charset="0"/>
              </a:rPr>
              <a:t>Název:			VY_32_INOVACE_0</a:t>
            </a:r>
            <a:r>
              <a:rPr lang="en-US" sz="2000" b="1" dirty="0" smtClean="0">
                <a:latin typeface="Century Schoolbook" pitchFamily="18" charset="0"/>
              </a:rPr>
              <a:t>5</a:t>
            </a:r>
            <a:r>
              <a:rPr lang="cs-CZ" sz="2000" b="1" dirty="0" smtClean="0">
                <a:latin typeface="Century Schoolbook" pitchFamily="18" charset="0"/>
              </a:rPr>
              <a:t>_</a:t>
            </a:r>
          </a:p>
          <a:p>
            <a:r>
              <a:rPr lang="cs-CZ" sz="2000" b="1" dirty="0" smtClean="0">
                <a:latin typeface="Century Schoolbook" pitchFamily="18" charset="0"/>
              </a:rPr>
              <a:t>Téma:	  		Bedřich Smetana</a:t>
            </a:r>
          </a:p>
          <a:p>
            <a:r>
              <a:rPr lang="cs-CZ" sz="2000" b="1" dirty="0" smtClean="0">
                <a:latin typeface="Century Schoolbook" pitchFamily="18" charset="0"/>
              </a:rPr>
              <a:t>Č. projektu:		OP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42886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428604"/>
            <a:ext cx="7498080" cy="10001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solidFill>
                  <a:schemeClr val="accent1"/>
                </a:solidFill>
              </a:rPr>
              <a:t/>
            </a:r>
            <a:br>
              <a:rPr lang="cs-CZ" sz="4400" b="1" dirty="0" smtClean="0">
                <a:solidFill>
                  <a:schemeClr val="accent1"/>
                </a:solidFill>
              </a:rPr>
            </a:br>
            <a:r>
              <a:rPr lang="cs-CZ" sz="4000" b="1" dirty="0" smtClean="0">
                <a:solidFill>
                  <a:schemeClr val="accent1"/>
                </a:solidFill>
              </a:rPr>
              <a:t>ANOTACE</a:t>
            </a:r>
            <a:r>
              <a:rPr lang="cs-CZ" sz="4400" b="1" dirty="0" smtClean="0">
                <a:solidFill>
                  <a:schemeClr val="accent1"/>
                </a:solidFill>
              </a:rPr>
              <a:t/>
            </a:r>
            <a:br>
              <a:rPr lang="cs-CZ" sz="4400" b="1" dirty="0" smtClean="0">
                <a:solidFill>
                  <a:schemeClr val="accent1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571612"/>
            <a:ext cx="7498080" cy="4676788"/>
          </a:xfrm>
        </p:spPr>
        <p:txBody>
          <a:bodyPr/>
          <a:lstStyle/>
          <a:p>
            <a:r>
              <a:rPr lang="en-US" sz="2600" dirty="0" smtClean="0">
                <a:latin typeface="Century Schoolbook" pitchFamily="18" charset="0"/>
              </a:rPr>
              <a:t>S</a:t>
            </a:r>
            <a:r>
              <a:rPr lang="cs-CZ" sz="2600" dirty="0" err="1" smtClean="0">
                <a:latin typeface="Century Schoolbook" pitchFamily="18" charset="0"/>
              </a:rPr>
              <a:t>ymfonická</a:t>
            </a:r>
            <a:r>
              <a:rPr lang="cs-CZ" sz="2600" dirty="0" smtClean="0">
                <a:latin typeface="Century Schoolbook" pitchFamily="18" charset="0"/>
              </a:rPr>
              <a:t> báseň: Má vlast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DUM je určen pro žáky 9. ročníku dle ŠVP Škola pro život ZŠ </a:t>
            </a:r>
            <a:r>
              <a:rPr lang="cs-CZ" sz="2600" dirty="0" err="1" smtClean="0">
                <a:latin typeface="Century Schoolbook" pitchFamily="18" charset="0"/>
              </a:rPr>
              <a:t>Netvořice</a:t>
            </a:r>
            <a:endParaRPr lang="cs-CZ" sz="2600" dirty="0" smtClean="0">
              <a:latin typeface="Century Schoolbook" pitchFamily="18" charset="0"/>
            </a:endParaRP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Hudební výchova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Prezentace na </a:t>
            </a:r>
            <a:r>
              <a:rPr lang="cs-CZ" sz="2600" smtClean="0">
                <a:latin typeface="Century Schoolbook" pitchFamily="18" charset="0"/>
              </a:rPr>
              <a:t>interaktivní </a:t>
            </a:r>
            <a:r>
              <a:rPr lang="cs-CZ" sz="2600" smtClean="0">
                <a:latin typeface="Century Schoolbook" pitchFamily="18" charset="0"/>
              </a:rPr>
              <a:t>tabuli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Klíčová slova: dílo, cyklus, Má vlast</a:t>
            </a:r>
            <a:endParaRPr lang="cs-CZ" sz="2600" dirty="0" smtClean="0">
              <a:latin typeface="Century Schoolbook" pitchFamily="18" charset="0"/>
            </a:endParaRPr>
          </a:p>
          <a:p>
            <a:endParaRPr lang="cs-CZ" dirty="0" smtClean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Má vlast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28" y="1571612"/>
            <a:ext cx="7498080" cy="4800600"/>
          </a:xfrm>
        </p:spPr>
        <p:txBody>
          <a:bodyPr>
            <a:normAutofit/>
          </a:bodyPr>
          <a:lstStyle/>
          <a:p>
            <a:r>
              <a:rPr lang="cs-CZ" sz="2600" dirty="0" smtClean="0">
                <a:latin typeface="Century Schoolbook" pitchFamily="18" charset="0"/>
              </a:rPr>
              <a:t>cyklus šesti symfonických básní</a:t>
            </a:r>
          </a:p>
          <a:p>
            <a:r>
              <a:rPr lang="cs-CZ" sz="2600" dirty="0" smtClean="0">
                <a:latin typeface="Century Schoolbook" pitchFamily="18" charset="0"/>
              </a:rPr>
              <a:t>dílo je inspirováno českou historií, legendami a krajinou</a:t>
            </a:r>
          </a:p>
          <a:p>
            <a:r>
              <a:rPr lang="cs-CZ" sz="2600" dirty="0" smtClean="0">
                <a:latin typeface="Century Schoolbook" pitchFamily="18" charset="0"/>
              </a:rPr>
              <a:t>jedná se o Smetanovo vrcholné dílo, které vzniklo v letech 1874 – 1879, kdy byl již zcela hluchý</a:t>
            </a:r>
          </a:p>
          <a:p>
            <a:r>
              <a:rPr lang="cs-CZ" sz="2600" dirty="0" smtClean="0">
                <a:latin typeface="Century Schoolbook" pitchFamily="18" charset="0"/>
              </a:rPr>
              <a:t>každoročně se hraje 12. května, v den výročí Smetanova úmrtí, jako první zahajovací dílo na festivalu klasické hudby Pražské jaro </a:t>
            </a:r>
            <a:r>
              <a:rPr lang="en-US" sz="2600" dirty="0" smtClean="0">
                <a:latin typeface="Century Schoolbook" pitchFamily="18" charset="0"/>
              </a:rPr>
              <a:t>[1]</a:t>
            </a:r>
            <a:endParaRPr lang="cs-CZ" sz="2600" dirty="0" smtClean="0">
              <a:latin typeface="Century Schoolbook" pitchFamily="18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08266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1"/>
                </a:solidFill>
              </a:rPr>
              <a:t>Jednotlivé části Mé vlasti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357298"/>
            <a:ext cx="7498080" cy="5500702"/>
          </a:xfrm>
        </p:spPr>
        <p:txBody>
          <a:bodyPr>
            <a:noAutofit/>
          </a:bodyPr>
          <a:lstStyle/>
          <a:p>
            <a:r>
              <a:rPr lang="cs-CZ" sz="2600" b="1" dirty="0" smtClean="0"/>
              <a:t>Vyšehrad</a:t>
            </a:r>
          </a:p>
          <a:p>
            <a:pPr>
              <a:buNone/>
            </a:pPr>
            <a:endParaRPr lang="cs-CZ" sz="2600" b="1" dirty="0" smtClean="0"/>
          </a:p>
          <a:p>
            <a:r>
              <a:rPr lang="cs-CZ" sz="2600" b="1" dirty="0" smtClean="0"/>
              <a:t>Vltava</a:t>
            </a:r>
          </a:p>
          <a:p>
            <a:pPr>
              <a:buNone/>
            </a:pPr>
            <a:endParaRPr lang="cs-CZ" sz="2600" b="1" dirty="0" smtClean="0"/>
          </a:p>
          <a:p>
            <a:r>
              <a:rPr lang="cs-CZ" sz="2600" b="1" dirty="0" smtClean="0"/>
              <a:t>Šárka</a:t>
            </a:r>
          </a:p>
          <a:p>
            <a:pPr>
              <a:buNone/>
            </a:pPr>
            <a:endParaRPr lang="cs-CZ" sz="2600" b="1" dirty="0" smtClean="0"/>
          </a:p>
          <a:p>
            <a:r>
              <a:rPr lang="cs-CZ" sz="2600" b="1" dirty="0" smtClean="0"/>
              <a:t>Z  českých luhů a hájů</a:t>
            </a:r>
          </a:p>
          <a:p>
            <a:pPr>
              <a:buNone/>
            </a:pPr>
            <a:endParaRPr lang="cs-CZ" sz="2600" b="1" dirty="0" smtClean="0"/>
          </a:p>
          <a:p>
            <a:r>
              <a:rPr lang="cs-CZ" sz="2600" b="1" dirty="0" smtClean="0"/>
              <a:t>Tábor</a:t>
            </a:r>
          </a:p>
          <a:p>
            <a:pPr>
              <a:buNone/>
            </a:pPr>
            <a:endParaRPr lang="cs-CZ" sz="2600" b="1" dirty="0" smtClean="0"/>
          </a:p>
          <a:p>
            <a:r>
              <a:rPr lang="cs-CZ" sz="2600" b="1" dirty="0" smtClean="0"/>
              <a:t>Blaník</a:t>
            </a:r>
            <a:endParaRPr lang="cs-CZ" sz="2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1643050"/>
            <a:ext cx="2595566" cy="4329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86446" y="6000768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>
                <a:latin typeface="Century Schoolbook" pitchFamily="18" charset="0"/>
              </a:rPr>
              <a:t>Obr</a:t>
            </a:r>
            <a:r>
              <a:rPr lang="cs-CZ" sz="1200" b="1" dirty="0" err="1" smtClean="0">
                <a:latin typeface="Century Schoolbook" pitchFamily="18" charset="0"/>
              </a:rPr>
              <a:t>ázek</a:t>
            </a:r>
            <a:r>
              <a:rPr lang="cs-CZ" sz="1200" b="1" dirty="0" smtClean="0">
                <a:latin typeface="Century Schoolbook" pitchFamily="18" charset="0"/>
              </a:rPr>
              <a:t> č. 1: Plakát k prvnímu provedení Mé vlasti </a:t>
            </a:r>
            <a:r>
              <a:rPr lang="en-US" sz="1200" b="1" dirty="0" smtClean="0">
                <a:latin typeface="Century Schoolbook" pitchFamily="18" charset="0"/>
              </a:rPr>
              <a:t>[</a:t>
            </a:r>
            <a:r>
              <a:rPr lang="cs-CZ" sz="1200" b="1" dirty="0" smtClean="0">
                <a:latin typeface="Century Schoolbook" pitchFamily="18" charset="0"/>
              </a:rPr>
              <a:t>2</a:t>
            </a:r>
            <a:r>
              <a:rPr lang="en-US" sz="1200" b="1" dirty="0" smtClean="0">
                <a:latin typeface="Century Schoolbook" pitchFamily="18" charset="0"/>
              </a:rPr>
              <a:t>]</a:t>
            </a:r>
            <a:endParaRPr lang="cs-CZ" sz="1200" b="1" dirty="0">
              <a:latin typeface="Century Schoolbook" pitchFamily="18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Vyšehrad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Hudební ukázka:</a:t>
            </a:r>
          </a:p>
          <a:p>
            <a:pPr>
              <a:buNone/>
            </a:pPr>
            <a:r>
              <a:rPr lang="cs-CZ" sz="2400" dirty="0" smtClean="0">
                <a:latin typeface="Century Schoolbook" pitchFamily="18" charset="0"/>
                <a:hlinkClick r:id="rId2"/>
              </a:rPr>
              <a:t>http://www.</a:t>
            </a:r>
            <a:r>
              <a:rPr lang="cs-CZ" sz="2400" dirty="0" err="1" smtClean="0">
                <a:latin typeface="Century Schoolbook" pitchFamily="18" charset="0"/>
                <a:hlinkClick r:id="rId2"/>
              </a:rPr>
              <a:t>youtube.com</a:t>
            </a:r>
            <a:r>
              <a:rPr lang="cs-CZ" sz="2400" dirty="0" smtClean="0">
                <a:latin typeface="Century Schoolbook" pitchFamily="18" charset="0"/>
                <a:hlinkClick r:id="rId2"/>
              </a:rPr>
              <a:t>/</a:t>
            </a:r>
            <a:r>
              <a:rPr lang="cs-CZ" sz="2400" dirty="0" err="1" smtClean="0">
                <a:latin typeface="Century Schoolbook" pitchFamily="18" charset="0"/>
                <a:hlinkClick r:id="rId2"/>
              </a:rPr>
              <a:t>watch</a:t>
            </a:r>
            <a:r>
              <a:rPr lang="cs-CZ" sz="2400" dirty="0" smtClean="0">
                <a:latin typeface="Century Schoolbook" pitchFamily="18" charset="0"/>
                <a:hlinkClick r:id="rId2"/>
              </a:rPr>
              <a:t>?v=trgCZrgL4Ws</a:t>
            </a:r>
            <a:endParaRPr lang="cs-CZ" sz="2400" dirty="0" smtClean="0">
              <a:latin typeface="Century Schoolbook" pitchFamily="18" charset="0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2857496"/>
            <a:ext cx="3714776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286116" y="5715016"/>
            <a:ext cx="52149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Century Schoolbook" pitchFamily="18" charset="0"/>
              </a:rPr>
              <a:t>Obrázek č.  2:  Vyšehrad nad řekou Vltavou </a:t>
            </a:r>
            <a:r>
              <a:rPr lang="en-US" sz="1200" b="1" dirty="0" smtClean="0">
                <a:latin typeface="Century Schoolbook" pitchFamily="18" charset="0"/>
              </a:rPr>
              <a:t>[3]</a:t>
            </a:r>
            <a:endParaRPr lang="cs-CZ" sz="1200" b="1" dirty="0">
              <a:latin typeface="Century Schoolbook" pitchFamily="18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>
                <a:solidFill>
                  <a:schemeClr val="accent1"/>
                </a:solidFill>
              </a:rPr>
              <a:t>Vltava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Hudebn</a:t>
            </a:r>
            <a:r>
              <a:rPr lang="cs-CZ" dirty="0" smtClean="0"/>
              <a:t>í ukázka:</a:t>
            </a:r>
          </a:p>
          <a:p>
            <a:pPr>
              <a:buNone/>
            </a:pPr>
            <a:r>
              <a:rPr lang="cs-CZ" sz="2400" dirty="0" smtClean="0">
                <a:latin typeface="Century Schoolbook" pitchFamily="18" charset="0"/>
                <a:hlinkClick r:id="rId2"/>
              </a:rPr>
              <a:t>http://www.</a:t>
            </a:r>
            <a:r>
              <a:rPr lang="cs-CZ" sz="2400" dirty="0" err="1" smtClean="0">
                <a:latin typeface="Century Schoolbook" pitchFamily="18" charset="0"/>
                <a:hlinkClick r:id="rId2"/>
              </a:rPr>
              <a:t>youtube.com</a:t>
            </a:r>
            <a:r>
              <a:rPr lang="cs-CZ" sz="2400" dirty="0" smtClean="0">
                <a:latin typeface="Century Schoolbook" pitchFamily="18" charset="0"/>
                <a:hlinkClick r:id="rId2"/>
              </a:rPr>
              <a:t>/</a:t>
            </a:r>
            <a:r>
              <a:rPr lang="cs-CZ" sz="2400" dirty="0" err="1" smtClean="0">
                <a:latin typeface="Century Schoolbook" pitchFamily="18" charset="0"/>
                <a:hlinkClick r:id="rId2"/>
              </a:rPr>
              <a:t>watch</a:t>
            </a:r>
            <a:r>
              <a:rPr lang="cs-CZ" sz="2400" dirty="0" smtClean="0">
                <a:latin typeface="Century Schoolbook" pitchFamily="18" charset="0"/>
                <a:hlinkClick r:id="rId2"/>
              </a:rPr>
              <a:t>?v=Zz9okzlhDSk</a:t>
            </a:r>
            <a:endParaRPr lang="cs-CZ" sz="2400" dirty="0" smtClean="0">
              <a:latin typeface="Century Schoolbook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2857496"/>
            <a:ext cx="3711968" cy="2800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428992" y="5715016"/>
            <a:ext cx="5500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>
                <a:latin typeface="Century Schoolbook" pitchFamily="18" charset="0"/>
              </a:rPr>
              <a:t>Obr</a:t>
            </a:r>
            <a:r>
              <a:rPr lang="cs-CZ" sz="1200" b="1" dirty="0" err="1" smtClean="0">
                <a:latin typeface="Century Schoolbook" pitchFamily="18" charset="0"/>
              </a:rPr>
              <a:t>ázek</a:t>
            </a:r>
            <a:r>
              <a:rPr lang="cs-CZ" sz="1200" b="1" dirty="0" smtClean="0">
                <a:latin typeface="Century Schoolbook" pitchFamily="18" charset="0"/>
              </a:rPr>
              <a:t> č. 3: Řeka Vltava </a:t>
            </a:r>
            <a:r>
              <a:rPr lang="en-US" sz="1200" b="1" dirty="0" smtClean="0">
                <a:latin typeface="Century Schoolbook" pitchFamily="18" charset="0"/>
              </a:rPr>
              <a:t>[</a:t>
            </a:r>
            <a:r>
              <a:rPr lang="cs-CZ" sz="1200" b="1" dirty="0" smtClean="0">
                <a:latin typeface="Century Schoolbook" pitchFamily="18" charset="0"/>
              </a:rPr>
              <a:t>4</a:t>
            </a:r>
            <a:r>
              <a:rPr lang="en-US" sz="1200" b="1" dirty="0" smtClean="0">
                <a:latin typeface="Century Schoolbook" pitchFamily="18" charset="0"/>
              </a:rPr>
              <a:t>]</a:t>
            </a:r>
            <a:endParaRPr lang="cs-CZ" sz="1200" b="1" dirty="0">
              <a:latin typeface="Century Schoolbook" pitchFamily="18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 err="1" smtClean="0">
                <a:solidFill>
                  <a:schemeClr val="accent1"/>
                </a:solidFill>
              </a:rPr>
              <a:t>Pou</a:t>
            </a:r>
            <a:r>
              <a:rPr lang="cs-CZ" sz="3600" b="1" dirty="0" smtClean="0">
                <a:solidFill>
                  <a:schemeClr val="accent1"/>
                </a:solidFill>
              </a:rPr>
              <a:t>žitá literatura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500174"/>
            <a:ext cx="7572428" cy="514353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US" sz="6400" dirty="0" smtClean="0">
                <a:latin typeface="Century Schoolbook" pitchFamily="18" charset="0"/>
              </a:rPr>
              <a:t>[1]</a:t>
            </a:r>
            <a:r>
              <a:rPr lang="cs-CZ" sz="6400" dirty="0" smtClean="0">
                <a:latin typeface="Century Schoolbook" pitchFamily="18" charset="0"/>
              </a:rPr>
              <a:t>	</a:t>
            </a:r>
            <a:r>
              <a:rPr lang="en-US" sz="6400" dirty="0" smtClean="0">
                <a:latin typeface="Century Schoolbook" pitchFamily="18" charset="0"/>
              </a:rPr>
              <a:t>	</a:t>
            </a:r>
            <a:r>
              <a:rPr lang="cs-CZ" sz="6400" dirty="0" smtClean="0">
                <a:latin typeface="Century Schoolbook" pitchFamily="18" charset="0"/>
              </a:rPr>
              <a:t>Má vlast. In: </a:t>
            </a:r>
            <a:r>
              <a:rPr lang="cs-CZ" sz="6400" dirty="0" err="1" smtClean="0">
                <a:latin typeface="Century Schoolbook" pitchFamily="18" charset="0"/>
              </a:rPr>
              <a:t>Wikipedia</a:t>
            </a:r>
            <a:r>
              <a:rPr lang="cs-CZ" sz="6400" dirty="0" smtClean="0">
                <a:latin typeface="Century Schoolbook" pitchFamily="18" charset="0"/>
              </a:rPr>
              <a:t>: </a:t>
            </a:r>
            <a:r>
              <a:rPr lang="cs-CZ" sz="6400" dirty="0" err="1" smtClean="0">
                <a:latin typeface="Century Schoolbook" pitchFamily="18" charset="0"/>
              </a:rPr>
              <a:t>the</a:t>
            </a:r>
            <a:r>
              <a:rPr lang="cs-CZ" sz="6400" dirty="0" smtClean="0">
                <a:latin typeface="Century Schoolbook" pitchFamily="18" charset="0"/>
              </a:rPr>
              <a:t> free </a:t>
            </a:r>
            <a:r>
              <a:rPr lang="cs-CZ" sz="6400" dirty="0" err="1" smtClean="0">
                <a:latin typeface="Century Schoolbook" pitchFamily="18" charset="0"/>
              </a:rPr>
              <a:t>encyclopedia</a:t>
            </a:r>
            <a:r>
              <a:rPr lang="cs-CZ" sz="6400" dirty="0" smtClean="0">
                <a:latin typeface="Century Schoolbook" pitchFamily="18" charset="0"/>
              </a:rPr>
              <a:t> [online]. </a:t>
            </a:r>
            <a:r>
              <a:rPr lang="en-US" sz="6400" dirty="0" smtClean="0">
                <a:latin typeface="Century Schoolbook" pitchFamily="18" charset="0"/>
              </a:rPr>
              <a:t>	</a:t>
            </a:r>
            <a:r>
              <a:rPr lang="cs-CZ" sz="6400" dirty="0" err="1" smtClean="0">
                <a:latin typeface="Century Schoolbook" pitchFamily="18" charset="0"/>
              </a:rPr>
              <a:t>Sanrancisco</a:t>
            </a:r>
            <a:r>
              <a:rPr lang="cs-CZ" sz="6400" dirty="0" smtClean="0">
                <a:latin typeface="Century Schoolbook" pitchFamily="18" charset="0"/>
              </a:rPr>
              <a:t> (CA): </a:t>
            </a:r>
            <a:r>
              <a:rPr lang="cs-CZ" sz="6400" dirty="0" err="1" smtClean="0">
                <a:latin typeface="Century Schoolbook" pitchFamily="18" charset="0"/>
              </a:rPr>
              <a:t>Wikimedia</a:t>
            </a:r>
            <a:r>
              <a:rPr lang="cs-CZ" sz="6400" dirty="0" smtClean="0">
                <a:latin typeface="Century Schoolbook" pitchFamily="18" charset="0"/>
              </a:rPr>
              <a:t> </a:t>
            </a:r>
            <a:r>
              <a:rPr lang="cs-CZ" sz="6400" dirty="0" err="1" smtClean="0">
                <a:latin typeface="Century Schoolbook" pitchFamily="18" charset="0"/>
              </a:rPr>
              <a:t>Foundation</a:t>
            </a:r>
            <a:r>
              <a:rPr lang="cs-CZ" sz="6400" dirty="0" smtClean="0">
                <a:latin typeface="Century Schoolbook" pitchFamily="18" charset="0"/>
              </a:rPr>
              <a:t>, 2006, 2012-11-10 </a:t>
            </a:r>
            <a:r>
              <a:rPr lang="en-US" sz="6400" dirty="0" smtClean="0">
                <a:latin typeface="Century Schoolbook" pitchFamily="18" charset="0"/>
              </a:rPr>
              <a:t>	</a:t>
            </a:r>
            <a:r>
              <a:rPr lang="cs-CZ" sz="6400" dirty="0" smtClean="0">
                <a:latin typeface="Century Schoolbook" pitchFamily="18" charset="0"/>
              </a:rPr>
              <a:t>[cit. 2012-11-15]. Dostupné z: </a:t>
            </a:r>
            <a:r>
              <a:rPr lang="en-US" sz="6400" dirty="0" smtClean="0">
                <a:latin typeface="Century Schoolbook" pitchFamily="18" charset="0"/>
              </a:rPr>
              <a:t>	</a:t>
            </a:r>
            <a:r>
              <a:rPr lang="cs-CZ" sz="6400" dirty="0" smtClean="0">
                <a:latin typeface="Century Schoolbook" pitchFamily="18" charset="0"/>
              </a:rPr>
              <a:t>http://cs.wikipedia.org/wiki/Má_vlast</a:t>
            </a:r>
          </a:p>
          <a:p>
            <a:pPr>
              <a:buNone/>
            </a:pPr>
            <a:endParaRPr lang="cs-CZ" sz="64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en-US" sz="6400" dirty="0" smtClean="0">
                <a:latin typeface="Century Schoolbook" pitchFamily="18" charset="0"/>
              </a:rPr>
              <a:t>[2]		</a:t>
            </a:r>
            <a:r>
              <a:rPr lang="cs-CZ" sz="6400" dirty="0" smtClean="0">
                <a:latin typeface="Century Schoolbook" pitchFamily="18" charset="0"/>
              </a:rPr>
              <a:t>Má vlast: Ohlasy. In: </a:t>
            </a:r>
            <a:r>
              <a:rPr lang="cs-CZ" sz="6400" dirty="0" err="1" smtClean="0">
                <a:latin typeface="Century Schoolbook" pitchFamily="18" charset="0"/>
              </a:rPr>
              <a:t>Wikipedia</a:t>
            </a:r>
            <a:r>
              <a:rPr lang="cs-CZ" sz="6400" dirty="0" smtClean="0">
                <a:latin typeface="Century Schoolbook" pitchFamily="18" charset="0"/>
              </a:rPr>
              <a:t>: </a:t>
            </a:r>
            <a:r>
              <a:rPr lang="cs-CZ" sz="6400" dirty="0" err="1" smtClean="0">
                <a:latin typeface="Century Schoolbook" pitchFamily="18" charset="0"/>
              </a:rPr>
              <a:t>the</a:t>
            </a:r>
            <a:r>
              <a:rPr lang="cs-CZ" sz="6400" dirty="0" smtClean="0">
                <a:latin typeface="Century Schoolbook" pitchFamily="18" charset="0"/>
              </a:rPr>
              <a:t> free </a:t>
            </a:r>
            <a:r>
              <a:rPr lang="cs-CZ" sz="6400" dirty="0" err="1" smtClean="0">
                <a:latin typeface="Century Schoolbook" pitchFamily="18" charset="0"/>
              </a:rPr>
              <a:t>encyclopedia</a:t>
            </a:r>
            <a:r>
              <a:rPr lang="cs-CZ" sz="6400" dirty="0" smtClean="0">
                <a:latin typeface="Century Schoolbook" pitchFamily="18" charset="0"/>
              </a:rPr>
              <a:t> [online]. 	</a:t>
            </a:r>
            <a:r>
              <a:rPr lang="cs-CZ" sz="6400" dirty="0" err="1" smtClean="0">
                <a:latin typeface="Century Schoolbook" pitchFamily="18" charset="0"/>
              </a:rPr>
              <a:t>Sanrancisco</a:t>
            </a:r>
            <a:r>
              <a:rPr lang="cs-CZ" sz="6400" dirty="0" smtClean="0">
                <a:latin typeface="Century Schoolbook" pitchFamily="18" charset="0"/>
              </a:rPr>
              <a:t> (CA): </a:t>
            </a:r>
            <a:r>
              <a:rPr lang="cs-CZ" sz="6400" dirty="0" err="1" smtClean="0">
                <a:latin typeface="Century Schoolbook" pitchFamily="18" charset="0"/>
              </a:rPr>
              <a:t>Wikimedia</a:t>
            </a:r>
            <a:r>
              <a:rPr lang="cs-CZ" sz="6400" dirty="0" smtClean="0">
                <a:latin typeface="Century Schoolbook" pitchFamily="18" charset="0"/>
              </a:rPr>
              <a:t> </a:t>
            </a:r>
            <a:r>
              <a:rPr lang="cs-CZ" sz="6400" dirty="0" err="1" smtClean="0">
                <a:latin typeface="Century Schoolbook" pitchFamily="18" charset="0"/>
              </a:rPr>
              <a:t>Foundation</a:t>
            </a:r>
            <a:r>
              <a:rPr lang="cs-CZ" sz="6400" dirty="0" smtClean="0">
                <a:latin typeface="Century Schoolbook" pitchFamily="18" charset="0"/>
              </a:rPr>
              <a:t>, 2006, 2012-11-10 [cit. 	2012-11-15]. Dostupné z: http://cs.wikipedia.org/wiki/Má_vlast</a:t>
            </a:r>
            <a:endParaRPr lang="en-US" sz="6400" dirty="0" smtClean="0">
              <a:latin typeface="Century Schoolbook" pitchFamily="18" charset="0"/>
            </a:endParaRPr>
          </a:p>
          <a:p>
            <a:pPr>
              <a:buNone/>
            </a:pPr>
            <a:endParaRPr lang="en-US" sz="64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en-US" sz="6400" dirty="0" smtClean="0">
                <a:latin typeface="Century Schoolbook" pitchFamily="18" charset="0"/>
              </a:rPr>
              <a:t>[3]</a:t>
            </a:r>
            <a:r>
              <a:rPr lang="cs-CZ" sz="6400" dirty="0" smtClean="0">
                <a:latin typeface="Century Schoolbook" pitchFamily="18" charset="0"/>
              </a:rPr>
              <a:t> </a:t>
            </a:r>
            <a:r>
              <a:rPr lang="en-US" sz="6400" dirty="0" smtClean="0">
                <a:latin typeface="Century Schoolbook" pitchFamily="18" charset="0"/>
              </a:rPr>
              <a:t>	</a:t>
            </a:r>
            <a:r>
              <a:rPr lang="cs-CZ" sz="6400" dirty="0" smtClean="0">
                <a:latin typeface="Century Schoolbook" pitchFamily="18" charset="0"/>
              </a:rPr>
              <a:t>Má vlast: O</a:t>
            </a:r>
            <a:r>
              <a:rPr lang="en-US" sz="6400" dirty="0" err="1" smtClean="0">
                <a:latin typeface="Century Schoolbook" pitchFamily="18" charset="0"/>
              </a:rPr>
              <a:t>bsah</a:t>
            </a:r>
            <a:r>
              <a:rPr lang="cs-CZ" sz="6400" dirty="0" smtClean="0">
                <a:latin typeface="Century Schoolbook" pitchFamily="18" charset="0"/>
              </a:rPr>
              <a:t>. In: </a:t>
            </a:r>
            <a:r>
              <a:rPr lang="cs-CZ" sz="6400" dirty="0" err="1" smtClean="0">
                <a:latin typeface="Century Schoolbook" pitchFamily="18" charset="0"/>
              </a:rPr>
              <a:t>Wikipedia</a:t>
            </a:r>
            <a:r>
              <a:rPr lang="cs-CZ" sz="6400" dirty="0" smtClean="0">
                <a:latin typeface="Century Schoolbook" pitchFamily="18" charset="0"/>
              </a:rPr>
              <a:t>: </a:t>
            </a:r>
            <a:r>
              <a:rPr lang="cs-CZ" sz="6400" dirty="0" err="1" smtClean="0">
                <a:latin typeface="Century Schoolbook" pitchFamily="18" charset="0"/>
              </a:rPr>
              <a:t>the</a:t>
            </a:r>
            <a:r>
              <a:rPr lang="cs-CZ" sz="6400" dirty="0" smtClean="0">
                <a:latin typeface="Century Schoolbook" pitchFamily="18" charset="0"/>
              </a:rPr>
              <a:t> free </a:t>
            </a:r>
            <a:r>
              <a:rPr lang="cs-CZ" sz="6400" dirty="0" err="1" smtClean="0">
                <a:latin typeface="Century Schoolbook" pitchFamily="18" charset="0"/>
              </a:rPr>
              <a:t>encyclopedia</a:t>
            </a:r>
            <a:r>
              <a:rPr lang="cs-CZ" sz="6400" dirty="0" smtClean="0">
                <a:latin typeface="Century Schoolbook" pitchFamily="18" charset="0"/>
              </a:rPr>
              <a:t> [online]. 	</a:t>
            </a:r>
            <a:r>
              <a:rPr lang="cs-CZ" sz="6400" dirty="0" err="1" smtClean="0">
                <a:latin typeface="Century Schoolbook" pitchFamily="18" charset="0"/>
              </a:rPr>
              <a:t>Sanrancisco</a:t>
            </a:r>
            <a:r>
              <a:rPr lang="cs-CZ" sz="6400" dirty="0" smtClean="0">
                <a:latin typeface="Century Schoolbook" pitchFamily="18" charset="0"/>
              </a:rPr>
              <a:t> (CA): </a:t>
            </a:r>
            <a:r>
              <a:rPr lang="cs-CZ" sz="6400" dirty="0" err="1" smtClean="0">
                <a:latin typeface="Century Schoolbook" pitchFamily="18" charset="0"/>
              </a:rPr>
              <a:t>Wikimedia</a:t>
            </a:r>
            <a:r>
              <a:rPr lang="cs-CZ" sz="6400" dirty="0" smtClean="0">
                <a:latin typeface="Century Schoolbook" pitchFamily="18" charset="0"/>
              </a:rPr>
              <a:t> </a:t>
            </a:r>
            <a:r>
              <a:rPr lang="cs-CZ" sz="6400" dirty="0" err="1" smtClean="0">
                <a:latin typeface="Century Schoolbook" pitchFamily="18" charset="0"/>
              </a:rPr>
              <a:t>Foundation</a:t>
            </a:r>
            <a:r>
              <a:rPr lang="cs-CZ" sz="6400" dirty="0" smtClean="0">
                <a:latin typeface="Century Schoolbook" pitchFamily="18" charset="0"/>
              </a:rPr>
              <a:t>, 2006, 2012-11-10 [cit. 	2012-11-15]. Dostupné z: http://cs.wikipedia.org/wiki/Má_vlast</a:t>
            </a:r>
            <a:endParaRPr lang="en-US" sz="6400" dirty="0" smtClean="0">
              <a:latin typeface="Century Schoolbook" pitchFamily="18" charset="0"/>
            </a:endParaRPr>
          </a:p>
          <a:p>
            <a:pPr>
              <a:buNone/>
            </a:pPr>
            <a:endParaRPr lang="en-US" sz="64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en-US" sz="6400" dirty="0" smtClean="0">
                <a:latin typeface="Century Schoolbook" pitchFamily="18" charset="0"/>
              </a:rPr>
              <a:t>[4] 	19. </a:t>
            </a:r>
            <a:r>
              <a:rPr lang="en-US" sz="6400" dirty="0" err="1" smtClean="0">
                <a:latin typeface="Century Schoolbook" pitchFamily="18" charset="0"/>
              </a:rPr>
              <a:t>Výroční</a:t>
            </a:r>
            <a:r>
              <a:rPr lang="en-US" sz="6400" dirty="0" smtClean="0">
                <a:latin typeface="Century Schoolbook" pitchFamily="18" charset="0"/>
              </a:rPr>
              <a:t> </a:t>
            </a:r>
            <a:r>
              <a:rPr lang="en-US" sz="6400" dirty="0" err="1" smtClean="0">
                <a:latin typeface="Century Schoolbook" pitchFamily="18" charset="0"/>
              </a:rPr>
              <a:t>konference</a:t>
            </a:r>
            <a:r>
              <a:rPr lang="en-US" sz="6400" dirty="0" smtClean="0">
                <a:latin typeface="Century Schoolbook" pitchFamily="18" charset="0"/>
              </a:rPr>
              <a:t> EVU 2010 v ČR: </a:t>
            </a:r>
            <a:r>
              <a:rPr lang="en-US" sz="6400" dirty="0" err="1" smtClean="0">
                <a:latin typeface="Century Schoolbook" pitchFamily="18" charset="0"/>
              </a:rPr>
              <a:t>Hlavní</a:t>
            </a:r>
            <a:r>
              <a:rPr lang="en-US" sz="6400" dirty="0" smtClean="0">
                <a:latin typeface="Century Schoolbook" pitchFamily="18" charset="0"/>
              </a:rPr>
              <a:t> </a:t>
            </a:r>
            <a:r>
              <a:rPr lang="en-US" sz="6400" dirty="0" err="1" smtClean="0">
                <a:latin typeface="Century Schoolbook" pitchFamily="18" charset="0"/>
              </a:rPr>
              <a:t>město</a:t>
            </a:r>
            <a:r>
              <a:rPr lang="en-US" sz="6400" dirty="0" smtClean="0">
                <a:latin typeface="Century Schoolbook" pitchFamily="18" charset="0"/>
              </a:rPr>
              <a:t> </a:t>
            </a:r>
            <a:r>
              <a:rPr lang="en-US" sz="6400" dirty="0" err="1" smtClean="0">
                <a:latin typeface="Century Schoolbook" pitchFamily="18" charset="0"/>
              </a:rPr>
              <a:t>Praha</a:t>
            </a:r>
            <a:r>
              <a:rPr lang="en-US" sz="6400" dirty="0" smtClean="0">
                <a:latin typeface="Century Schoolbook" pitchFamily="18" charset="0"/>
              </a:rPr>
              <a:t> 	[online]. [cit. 2012-11-15]. </a:t>
            </a:r>
            <a:r>
              <a:rPr lang="en-US" sz="6400" dirty="0" err="1" smtClean="0">
                <a:latin typeface="Century Schoolbook" pitchFamily="18" charset="0"/>
              </a:rPr>
              <a:t>Dostupné</a:t>
            </a:r>
            <a:r>
              <a:rPr lang="en-US" sz="6400" dirty="0" smtClean="0">
                <a:latin typeface="Century Schoolbook" pitchFamily="18" charset="0"/>
              </a:rPr>
              <a:t> z: 	http://2010.evu.cz/cz/hlavni_mesto_praha.php</a:t>
            </a:r>
          </a:p>
          <a:p>
            <a:pPr>
              <a:buNone/>
            </a:pPr>
            <a:endParaRPr lang="cs-CZ" sz="40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en-US" sz="4000" dirty="0" smtClean="0">
                <a:latin typeface="Century Schoolbook" pitchFamily="18" charset="0"/>
              </a:rPr>
              <a:t>	</a:t>
            </a:r>
            <a:endParaRPr lang="cs-CZ" sz="4000" dirty="0" smtClean="0">
              <a:latin typeface="Century Schoolbook" pitchFamily="18" charset="0"/>
            </a:endParaRPr>
          </a:p>
          <a:p>
            <a:pPr>
              <a:buNone/>
            </a:pPr>
            <a:endParaRPr lang="cs-CZ" sz="4000" dirty="0" smtClean="0">
              <a:latin typeface="Century Schoolbook" pitchFamily="18" charset="0"/>
            </a:endParaRPr>
          </a:p>
          <a:p>
            <a:pPr>
              <a:buNone/>
            </a:pPr>
            <a:endParaRPr lang="cs-CZ" sz="2000" dirty="0" smtClean="0">
              <a:latin typeface="Century Schoolbook" pitchFamily="18" charset="0"/>
            </a:endParaRPr>
          </a:p>
          <a:p>
            <a:pPr>
              <a:buNone/>
            </a:pPr>
            <a:endParaRPr lang="en-US" sz="16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en-US" sz="1600" dirty="0" smtClean="0">
                <a:latin typeface="Century Schoolbook" pitchFamily="18" charset="0"/>
              </a:rPr>
              <a:t>	</a:t>
            </a:r>
            <a:r>
              <a:rPr lang="cs-CZ" sz="1600" dirty="0" smtClean="0">
                <a:latin typeface="Century Schoolbook" pitchFamily="18" charset="0"/>
              </a:rPr>
              <a:t>	</a:t>
            </a: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1200</TotalTime>
  <Words>173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Snímek 1</vt:lpstr>
      <vt:lpstr> ANOTACE </vt:lpstr>
      <vt:lpstr>Má vlast</vt:lpstr>
      <vt:lpstr>Jednotlivé části Mé vlasti</vt:lpstr>
      <vt:lpstr>Vyšehrad</vt:lpstr>
      <vt:lpstr>Vltava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115</cp:revision>
  <dcterms:created xsi:type="dcterms:W3CDTF">2012-11-14T16:39:46Z</dcterms:created>
  <dcterms:modified xsi:type="dcterms:W3CDTF">2013-03-25T09:54:43Z</dcterms:modified>
</cp:coreProperties>
</file>