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84" r:id="rId2"/>
    <p:sldId id="285" r:id="rId3"/>
    <p:sldId id="286" r:id="rId4"/>
    <p:sldId id="287" r:id="rId5"/>
    <p:sldId id="28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85" autoAdjust="0"/>
    <p:restoredTop sz="9466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9108D-000F-4BED-BEC5-0664AAC3A3F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D3829-344A-42FA-8901-32F254CCE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8D3829-344A-42FA-8901-32F254CCEB1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857356" y="1357298"/>
            <a:ext cx="6981844" cy="264320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Century Schoolbook" pitchFamily="18" charset="0"/>
              </a:rPr>
              <a:t>Název školy:		Základní škola </a:t>
            </a:r>
            <a:r>
              <a:rPr lang="cs-CZ" sz="2000" b="1" dirty="0" err="1" smtClean="0">
                <a:latin typeface="Century Schoolbook" pitchFamily="18" charset="0"/>
              </a:rPr>
              <a:t>Netvořice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Autor:  		Mgr. Ludmila </a:t>
            </a:r>
            <a:r>
              <a:rPr lang="cs-CZ" sz="2000" b="1" dirty="0" err="1" smtClean="0">
                <a:latin typeface="Century Schoolbook" pitchFamily="18" charset="0"/>
              </a:rPr>
              <a:t>Vodehnalová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Název:			VY_32_INOVACE_06_</a:t>
            </a:r>
          </a:p>
          <a:p>
            <a:r>
              <a:rPr lang="cs-CZ" sz="2000" b="1" dirty="0" smtClean="0">
                <a:latin typeface="Century Schoolbook" pitchFamily="18" charset="0"/>
              </a:rPr>
              <a:t>Téma:	  		Bedřich Smetana</a:t>
            </a:r>
          </a:p>
          <a:p>
            <a:r>
              <a:rPr lang="cs-CZ" sz="2000" b="1" dirty="0" smtClean="0">
                <a:latin typeface="Century Schoolbook" pitchFamily="18" charset="0"/>
              </a:rPr>
              <a:t>Č. projektu:		OP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2886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28604"/>
            <a:ext cx="749808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r>
              <a:rPr lang="cs-CZ" sz="4000" b="1" dirty="0" smtClean="0">
                <a:solidFill>
                  <a:schemeClr val="accent1"/>
                </a:solidFill>
              </a:rPr>
              <a:t>ANOTACE</a:t>
            </a:r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98080" cy="4676788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Seznam oper B. Smetany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DUM je určen pro žáky 9. ročníku dle ŠVP Škola pro život ZŠ </a:t>
            </a:r>
            <a:r>
              <a:rPr lang="cs-CZ" sz="2600" dirty="0" err="1" smtClean="0">
                <a:latin typeface="Century Schoolbook" pitchFamily="18" charset="0"/>
              </a:rPr>
              <a:t>Netvořice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Hudební výchova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Prezentace na interaktivní </a:t>
            </a:r>
            <a:r>
              <a:rPr lang="cs-CZ" sz="2600" dirty="0" smtClean="0">
                <a:latin typeface="Century Schoolbook" pitchFamily="18" charset="0"/>
              </a:rPr>
              <a:t>tabuli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Klíčová slova: vážné opery, komické opery, </a:t>
            </a:r>
            <a:r>
              <a:rPr lang="cs-CZ" sz="2600" dirty="0" err="1" smtClean="0">
                <a:latin typeface="Century Schoolbook" pitchFamily="18" charset="0"/>
              </a:rPr>
              <a:t>komicko</a:t>
            </a:r>
            <a:r>
              <a:rPr lang="cs-CZ" sz="2600" dirty="0" smtClean="0">
                <a:latin typeface="Century Schoolbook" pitchFamily="18" charset="0"/>
              </a:rPr>
              <a:t> – vážné opery  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714356"/>
            <a:ext cx="7494110" cy="58579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>
                <a:solidFill>
                  <a:schemeClr val="accent1"/>
                </a:solidFill>
                <a:latin typeface="Calibri schoolb"/>
                <a:ea typeface="Cambria Math" pitchFamily="18" charset="0"/>
              </a:rPr>
              <a:t>Smetanovy opery lze rozdělit do 3 okruhů:</a:t>
            </a:r>
          </a:p>
          <a:p>
            <a:pPr>
              <a:buNone/>
            </a:pPr>
            <a:endParaRPr lang="cs-CZ" sz="2600" b="1" dirty="0" smtClean="0">
              <a:solidFill>
                <a:schemeClr val="accent1"/>
              </a:solidFill>
              <a:latin typeface="Calibri schoolb"/>
              <a:ea typeface="Cambria Math" pitchFamily="18" charset="0"/>
            </a:endParaRPr>
          </a:p>
          <a:p>
            <a:r>
              <a:rPr lang="cs-CZ" sz="2600" dirty="0" smtClean="0">
                <a:solidFill>
                  <a:schemeClr val="accent1"/>
                </a:solidFill>
                <a:latin typeface="Calibri schoolb"/>
              </a:rPr>
              <a:t>Vážné opery</a:t>
            </a:r>
          </a:p>
          <a:p>
            <a:pPr>
              <a:buNone/>
            </a:pPr>
            <a:r>
              <a:rPr lang="cs-CZ" sz="2600" dirty="0" smtClean="0">
                <a:latin typeface="Calibri schoolb"/>
              </a:rPr>
              <a:t>Braniboři v Čechách</a:t>
            </a:r>
          </a:p>
          <a:p>
            <a:pPr>
              <a:buNone/>
            </a:pPr>
            <a:r>
              <a:rPr lang="cs-CZ" sz="2600" dirty="0" smtClean="0">
                <a:latin typeface="Calibri schoolb"/>
              </a:rPr>
              <a:t>Dalibor</a:t>
            </a:r>
          </a:p>
          <a:p>
            <a:pPr>
              <a:buNone/>
            </a:pPr>
            <a:r>
              <a:rPr lang="cs-CZ" sz="2600" dirty="0" smtClean="0">
                <a:latin typeface="Calibri schoolb"/>
              </a:rPr>
              <a:t>Libuše</a:t>
            </a:r>
          </a:p>
          <a:p>
            <a:pPr>
              <a:buNone/>
            </a:pPr>
            <a:endParaRPr lang="cs-CZ" sz="2600" dirty="0" smtClean="0">
              <a:latin typeface="Calibri schoolb"/>
            </a:endParaRPr>
          </a:p>
          <a:p>
            <a:r>
              <a:rPr lang="cs-CZ" sz="2600" dirty="0" smtClean="0">
                <a:solidFill>
                  <a:schemeClr val="accent1"/>
                </a:solidFill>
                <a:latin typeface="Calibri schoolb"/>
              </a:rPr>
              <a:t>Komické opery</a:t>
            </a:r>
          </a:p>
          <a:p>
            <a:pPr>
              <a:buNone/>
            </a:pPr>
            <a:r>
              <a:rPr lang="cs-CZ" sz="2600" dirty="0" smtClean="0">
                <a:latin typeface="Calibri schoolb"/>
              </a:rPr>
              <a:t>Prodaná nevěsta</a:t>
            </a:r>
          </a:p>
          <a:p>
            <a:pPr>
              <a:buNone/>
            </a:pPr>
            <a:r>
              <a:rPr lang="cs-CZ" sz="2600" dirty="0" smtClean="0">
                <a:latin typeface="Calibri schoolb"/>
              </a:rPr>
              <a:t>Dvě vdovy </a:t>
            </a:r>
            <a:r>
              <a:rPr lang="en-US" sz="2600" dirty="0" smtClean="0">
                <a:latin typeface="Calibri schoolb"/>
              </a:rPr>
              <a:t>[1]</a:t>
            </a:r>
            <a:endParaRPr lang="cs-CZ" sz="2600" dirty="0" smtClean="0">
              <a:latin typeface="Calibri schoolb"/>
            </a:endParaRP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785794"/>
            <a:ext cx="7494110" cy="5676920"/>
          </a:xfrm>
        </p:spPr>
        <p:txBody>
          <a:bodyPr>
            <a:normAutofit/>
          </a:bodyPr>
          <a:lstStyle/>
          <a:p>
            <a:r>
              <a:rPr lang="cs-CZ" sz="2600" dirty="0" err="1" smtClean="0">
                <a:solidFill>
                  <a:schemeClr val="accent1"/>
                </a:solidFill>
                <a:latin typeface="Century Schoolbook" pitchFamily="18" charset="0"/>
              </a:rPr>
              <a:t>Komicko</a:t>
            </a:r>
            <a:r>
              <a:rPr lang="cs-CZ" sz="2600" dirty="0" smtClean="0">
                <a:solidFill>
                  <a:schemeClr val="accent1"/>
                </a:solidFill>
                <a:latin typeface="Century Schoolbook" pitchFamily="18" charset="0"/>
              </a:rPr>
              <a:t> – vážné opery</a:t>
            </a: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Hubička</a:t>
            </a: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Tajemství</a:t>
            </a: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Čertova stěna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Trojice těchto oper vznikla na základě libret </a:t>
            </a: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Elišky Krásnohorské</a:t>
            </a:r>
            <a:r>
              <a:rPr lang="en-US" sz="2600" dirty="0" smtClean="0">
                <a:latin typeface="Century Schoolbook" pitchFamily="18" charset="0"/>
              </a:rPr>
              <a:t> [1]</a:t>
            </a:r>
            <a:r>
              <a:rPr lang="cs-CZ" sz="2600" dirty="0" smtClean="0">
                <a:latin typeface="Century Schoolbook" pitchFamily="18" charset="0"/>
              </a:rPr>
              <a:t>.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Nedokončená opera – Viola na libreto </a:t>
            </a: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E. Krásnohorské podle Večera tříkrálového </a:t>
            </a:r>
          </a:p>
          <a:p>
            <a:pPr>
              <a:buNone/>
            </a:pPr>
            <a:r>
              <a:rPr lang="cs-CZ" sz="2600" dirty="0" smtClean="0">
                <a:latin typeface="Century Schoolbook" pitchFamily="18" charset="0"/>
              </a:rPr>
              <a:t>W. Shakespeara.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err="1" smtClean="0">
                <a:solidFill>
                  <a:schemeClr val="accent1"/>
                </a:solidFill>
              </a:rPr>
              <a:t>Pou</a:t>
            </a:r>
            <a:r>
              <a:rPr lang="cs-CZ" sz="3600" b="1" dirty="0" smtClean="0">
                <a:solidFill>
                  <a:schemeClr val="accent1"/>
                </a:solidFill>
              </a:rPr>
              <a:t>žitá literatura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714464"/>
            <a:ext cx="7572428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[1]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r>
              <a:rPr lang="en-US" sz="1600" dirty="0" smtClean="0">
                <a:latin typeface="Century Schoolbook" pitchFamily="18" charset="0"/>
              </a:rPr>
              <a:t>	</a:t>
            </a:r>
            <a:r>
              <a:rPr lang="en-US" sz="1600" dirty="0" err="1" smtClean="0">
                <a:latin typeface="Century Schoolbook" pitchFamily="18" charset="0"/>
              </a:rPr>
              <a:t>Bedřich</a:t>
            </a:r>
            <a:r>
              <a:rPr lang="en-US" sz="1600" dirty="0" smtClean="0">
                <a:latin typeface="Century Schoolbook" pitchFamily="18" charset="0"/>
              </a:rPr>
              <a:t> Smetana: </a:t>
            </a:r>
            <a:r>
              <a:rPr lang="en-US" sz="1600" dirty="0" err="1" smtClean="0">
                <a:latin typeface="Century Schoolbook" pitchFamily="18" charset="0"/>
              </a:rPr>
              <a:t>Dílo</a:t>
            </a:r>
            <a:r>
              <a:rPr lang="en-US" sz="1600" dirty="0" smtClean="0">
                <a:latin typeface="Century Schoolbook" pitchFamily="18" charset="0"/>
              </a:rPr>
              <a:t>. In: Wikipedia: the free encyclopedia 	[online]. San Francisco (CA): Wikimedia Foundation, 2005, 	2012-07-11 [cit. 2012-11-15]. </a:t>
            </a:r>
            <a:r>
              <a:rPr lang="en-US" sz="1600" dirty="0" err="1" smtClean="0">
                <a:latin typeface="Century Schoolbook" pitchFamily="18" charset="0"/>
              </a:rPr>
              <a:t>Dostupné</a:t>
            </a:r>
            <a:r>
              <a:rPr lang="en-US" sz="1600" dirty="0" smtClean="0">
                <a:latin typeface="Century Schoolbook" pitchFamily="18" charset="0"/>
              </a:rPr>
              <a:t> z: 	http://</a:t>
            </a:r>
            <a:r>
              <a:rPr lang="en-US" sz="1600" dirty="0" err="1" smtClean="0">
                <a:latin typeface="Century Schoolbook" pitchFamily="18" charset="0"/>
              </a:rPr>
              <a:t>cs.wikipedia.org</a:t>
            </a:r>
            <a:r>
              <a:rPr lang="en-US" sz="1600" dirty="0" smtClean="0">
                <a:latin typeface="Century Schoolbook" pitchFamily="18" charset="0"/>
              </a:rPr>
              <a:t>/wiki/</a:t>
            </a:r>
            <a:r>
              <a:rPr lang="en-US" sz="1600" dirty="0" err="1" smtClean="0">
                <a:latin typeface="Century Schoolbook" pitchFamily="18" charset="0"/>
              </a:rPr>
              <a:t>Bedřich_Smetana</a:t>
            </a:r>
            <a:endParaRPr lang="cs-CZ" sz="1600" dirty="0" smtClean="0">
              <a:latin typeface="Century Schoolbook" pitchFamily="18" charset="0"/>
            </a:endParaRPr>
          </a:p>
          <a:p>
            <a:pPr>
              <a:buNone/>
            </a:pP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	</a:t>
            </a:r>
            <a:r>
              <a:rPr lang="cs-CZ" sz="1600" dirty="0" smtClean="0">
                <a:latin typeface="Century Schoolbook" pitchFamily="18" charset="0"/>
              </a:rPr>
              <a:t>	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1200</TotalTime>
  <Words>110</Words>
  <Application>Microsoft Office PowerPoint</Application>
  <PresentationFormat>Předvádění na obrazovce (4:3)</PresentationFormat>
  <Paragraphs>42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 ANOTACE </vt:lpstr>
      <vt:lpstr>Snímek 3</vt:lpstr>
      <vt:lpstr>Snímek 4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114</cp:revision>
  <dcterms:created xsi:type="dcterms:W3CDTF">2012-11-14T16:39:46Z</dcterms:created>
  <dcterms:modified xsi:type="dcterms:W3CDTF">2013-03-25T09:55:47Z</dcterms:modified>
</cp:coreProperties>
</file>