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89" r:id="rId2"/>
    <p:sldId id="290" r:id="rId3"/>
    <p:sldId id="291" r:id="rId4"/>
    <p:sldId id="292" r:id="rId5"/>
    <p:sldId id="293" r:id="rId6"/>
    <p:sldId id="294" r:id="rId7"/>
    <p:sldId id="295" r:id="rId8"/>
    <p:sldId id="296"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385" autoAdjust="0"/>
    <p:restoredTop sz="94660"/>
  </p:normalViewPr>
  <p:slideViewPr>
    <p:cSldViewPr>
      <p:cViewPr varScale="1">
        <p:scale>
          <a:sx n="70" d="100"/>
          <a:sy n="70" d="100"/>
        </p:scale>
        <p:origin x="-117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539108D-000F-4BED-BEC5-0664AAC3A3FC}" type="datetimeFigureOut">
              <a:rPr lang="cs-CZ" smtClean="0"/>
              <a:pPr/>
              <a:t>25.3.2013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8D3829-344A-42FA-8901-32F254CCEB12}"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C5D35B3A-F92F-44B9-A2DB-8A5435EF6B3B}"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p:zoom/>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C5D35B3A-F92F-44B9-A2DB-8A5435EF6B3B}"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p:zo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C5D35B3A-F92F-44B9-A2DB-8A5435EF6B3B}"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p:zo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C5D35B3A-F92F-44B9-A2DB-8A5435EF6B3B}"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transition>
    <p:zo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081B5D2-A122-4B5C-9A13-E688A34A7F1A}" type="datetimeFigureOut">
              <a:rPr lang="cs-CZ" smtClean="0"/>
              <a:pPr/>
              <a:t>25.3.2013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C5D35B3A-F92F-44B9-A2DB-8A5435EF6B3B}" type="slidenum">
              <a:rPr lang="cs-CZ" smtClean="0"/>
              <a:pPr/>
              <a:t>‹#›</a:t>
            </a:fld>
            <a:endParaRPr lang="cs-CZ"/>
          </a:p>
        </p:txBody>
      </p:sp>
    </p:spTree>
  </p:cSld>
  <p:clrMapOvr>
    <a:masterClrMapping/>
  </p:clrMapOvr>
  <p:transition>
    <p:zoom/>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081B5D2-A122-4B5C-9A13-E688A34A7F1A}" type="datetimeFigureOut">
              <a:rPr lang="cs-CZ" smtClean="0"/>
              <a:pPr/>
              <a:t>25.3.2013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C5D35B3A-F92F-44B9-A2DB-8A5435EF6B3B}"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zoom/>
  </p:transition>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youtube.com/watch?v=EYqdV_6E8cA"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subTitle" idx="1"/>
          </p:nvPr>
        </p:nvSpPr>
        <p:spPr>
          <a:xfrm>
            <a:off x="1857356" y="1357298"/>
            <a:ext cx="6981844" cy="2643206"/>
          </a:xfrm>
        </p:spPr>
        <p:txBody>
          <a:bodyPr>
            <a:normAutofit/>
          </a:bodyPr>
          <a:lstStyle/>
          <a:p>
            <a:r>
              <a:rPr lang="cs-CZ" sz="2000" b="1" dirty="0" smtClean="0">
                <a:latin typeface="Century Schoolbook" pitchFamily="18" charset="0"/>
              </a:rPr>
              <a:t>Název školy:		Základní škola </a:t>
            </a:r>
            <a:r>
              <a:rPr lang="cs-CZ" sz="2000" b="1" dirty="0" err="1" smtClean="0">
                <a:latin typeface="Century Schoolbook" pitchFamily="18" charset="0"/>
              </a:rPr>
              <a:t>Netvořice</a:t>
            </a:r>
            <a:endParaRPr lang="cs-CZ" sz="2000" b="1" dirty="0" smtClean="0">
              <a:latin typeface="Century Schoolbook" pitchFamily="18" charset="0"/>
            </a:endParaRPr>
          </a:p>
          <a:p>
            <a:r>
              <a:rPr lang="cs-CZ" sz="2000" b="1" dirty="0" smtClean="0">
                <a:latin typeface="Century Schoolbook" pitchFamily="18" charset="0"/>
              </a:rPr>
              <a:t>Autor:  		Mgr. Ludmila </a:t>
            </a:r>
            <a:r>
              <a:rPr lang="cs-CZ" sz="2000" b="1" dirty="0" err="1" smtClean="0">
                <a:latin typeface="Century Schoolbook" pitchFamily="18" charset="0"/>
              </a:rPr>
              <a:t>Vodehnalová</a:t>
            </a:r>
            <a:endParaRPr lang="cs-CZ" sz="2000" b="1" dirty="0" smtClean="0">
              <a:latin typeface="Century Schoolbook" pitchFamily="18" charset="0"/>
            </a:endParaRPr>
          </a:p>
          <a:p>
            <a:r>
              <a:rPr lang="cs-CZ" sz="2000" b="1" dirty="0" smtClean="0">
                <a:latin typeface="Century Schoolbook" pitchFamily="18" charset="0"/>
              </a:rPr>
              <a:t>Název:			VY_32_INOVACE_0</a:t>
            </a:r>
            <a:r>
              <a:rPr lang="en-US" sz="2000" b="1" dirty="0" smtClean="0">
                <a:latin typeface="Century Schoolbook" pitchFamily="18" charset="0"/>
              </a:rPr>
              <a:t>7</a:t>
            </a:r>
            <a:r>
              <a:rPr lang="cs-CZ" sz="2000" b="1" dirty="0" smtClean="0">
                <a:latin typeface="Century Schoolbook" pitchFamily="18" charset="0"/>
              </a:rPr>
              <a:t>_</a:t>
            </a:r>
          </a:p>
          <a:p>
            <a:r>
              <a:rPr lang="cs-CZ" sz="2000" b="1" dirty="0" smtClean="0">
                <a:latin typeface="Century Schoolbook" pitchFamily="18" charset="0"/>
              </a:rPr>
              <a:t>Téma:	  		Bedřich Smetana</a:t>
            </a:r>
          </a:p>
          <a:p>
            <a:r>
              <a:rPr lang="cs-CZ" sz="2000" b="1" dirty="0" smtClean="0">
                <a:latin typeface="Century Schoolbook" pitchFamily="18" charset="0"/>
              </a:rPr>
              <a:t>Č. projektu:		OP VK 1.4</a:t>
            </a:r>
          </a:p>
          <a:p>
            <a:endParaRPr lang="cs-CZ" dirty="0"/>
          </a:p>
        </p:txBody>
      </p:sp>
      <p:pic>
        <p:nvPicPr>
          <p:cNvPr id="5" name="Obrázek 4"/>
          <p:cNvPicPr>
            <a:picLocks noChangeAspect="1"/>
          </p:cNvPicPr>
          <p:nvPr/>
        </p:nvPicPr>
        <p:blipFill>
          <a:blip r:embed="rId2"/>
          <a:srcRect/>
          <a:stretch>
            <a:fillRect/>
          </a:stretch>
        </p:blipFill>
        <p:spPr>
          <a:xfrm>
            <a:off x="2428860" y="4286256"/>
            <a:ext cx="5407025" cy="1047750"/>
          </a:xfrm>
          <a:prstGeom prst="rect">
            <a:avLst/>
          </a:prstGeom>
          <a:noFill/>
        </p:spPr>
      </p:pic>
    </p:spTree>
  </p:cSld>
  <p:clrMapOvr>
    <a:masterClrMapping/>
  </p:clrMapOvr>
  <p:transition spd="med">
    <p:zoom/>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428604"/>
            <a:ext cx="7498080" cy="1000132"/>
          </a:xfrm>
        </p:spPr>
        <p:txBody>
          <a:bodyPr>
            <a:normAutofit fontScale="90000"/>
          </a:bodyPr>
          <a:lstStyle/>
          <a:p>
            <a:pPr algn="ctr"/>
            <a:r>
              <a:rPr lang="cs-CZ" sz="4400" b="1" dirty="0" smtClean="0">
                <a:solidFill>
                  <a:schemeClr val="accent1"/>
                </a:solidFill>
              </a:rPr>
              <a:t/>
            </a:r>
            <a:br>
              <a:rPr lang="cs-CZ" sz="4400" b="1" dirty="0" smtClean="0">
                <a:solidFill>
                  <a:schemeClr val="accent1"/>
                </a:solidFill>
              </a:rPr>
            </a:br>
            <a:r>
              <a:rPr lang="cs-CZ" sz="4000" b="1" dirty="0" smtClean="0">
                <a:solidFill>
                  <a:schemeClr val="accent1"/>
                </a:solidFill>
              </a:rPr>
              <a:t>ANOTACE</a:t>
            </a:r>
            <a:r>
              <a:rPr lang="cs-CZ" sz="4400" b="1" dirty="0" smtClean="0">
                <a:solidFill>
                  <a:schemeClr val="accent1"/>
                </a:solidFill>
              </a:rPr>
              <a:t/>
            </a:r>
            <a:br>
              <a:rPr lang="cs-CZ" sz="4400" b="1" dirty="0" smtClean="0">
                <a:solidFill>
                  <a:schemeClr val="accent1"/>
                </a:solidFill>
              </a:rPr>
            </a:br>
            <a:endParaRPr lang="cs-CZ" dirty="0"/>
          </a:p>
        </p:txBody>
      </p:sp>
      <p:sp>
        <p:nvSpPr>
          <p:cNvPr id="3" name="Zástupný symbol pro obsah 2"/>
          <p:cNvSpPr>
            <a:spLocks noGrp="1"/>
          </p:cNvSpPr>
          <p:nvPr>
            <p:ph idx="1"/>
          </p:nvPr>
        </p:nvSpPr>
        <p:spPr>
          <a:xfrm>
            <a:off x="1435608" y="1571612"/>
            <a:ext cx="7498080" cy="4676788"/>
          </a:xfrm>
        </p:spPr>
        <p:txBody>
          <a:bodyPr/>
          <a:lstStyle/>
          <a:p>
            <a:r>
              <a:rPr lang="cs-CZ" sz="2600" dirty="0" smtClean="0">
                <a:latin typeface="Century Schoolbook" pitchFamily="18" charset="0"/>
              </a:rPr>
              <a:t>Opera: </a:t>
            </a:r>
            <a:r>
              <a:rPr lang="en-US" sz="2600" dirty="0" err="1" smtClean="0">
                <a:latin typeface="Century Schoolbook" pitchFamily="18" charset="0"/>
              </a:rPr>
              <a:t>Libu</a:t>
            </a:r>
            <a:r>
              <a:rPr lang="cs-CZ" sz="2600" dirty="0" err="1" smtClean="0">
                <a:latin typeface="Century Schoolbook" pitchFamily="18" charset="0"/>
              </a:rPr>
              <a:t>še</a:t>
            </a:r>
            <a:endParaRPr lang="cs-CZ" sz="2600" dirty="0" smtClean="0">
              <a:latin typeface="Century Schoolbook" pitchFamily="18" charset="0"/>
            </a:endParaRPr>
          </a:p>
          <a:p>
            <a:pPr>
              <a:buNone/>
            </a:pPr>
            <a:endParaRPr lang="cs-CZ" sz="2600" dirty="0" smtClean="0">
              <a:latin typeface="Century Schoolbook" pitchFamily="18" charset="0"/>
            </a:endParaRPr>
          </a:p>
          <a:p>
            <a:r>
              <a:rPr lang="cs-CZ" sz="2600" dirty="0" smtClean="0">
                <a:latin typeface="Century Schoolbook" pitchFamily="18" charset="0"/>
              </a:rPr>
              <a:t>DUM je určen pro žáky 9. ročníku dle ŠVP Škola pro život ZŠ </a:t>
            </a:r>
            <a:r>
              <a:rPr lang="cs-CZ" sz="2600" dirty="0" err="1" smtClean="0">
                <a:latin typeface="Century Schoolbook" pitchFamily="18" charset="0"/>
              </a:rPr>
              <a:t>Netvořice</a:t>
            </a:r>
            <a:endParaRPr lang="cs-CZ" sz="2600" dirty="0" smtClean="0">
              <a:latin typeface="Century Schoolbook" pitchFamily="18" charset="0"/>
            </a:endParaRPr>
          </a:p>
          <a:p>
            <a:pPr>
              <a:buNone/>
            </a:pPr>
            <a:endParaRPr lang="cs-CZ" sz="2600" dirty="0" smtClean="0">
              <a:latin typeface="Century Schoolbook" pitchFamily="18" charset="0"/>
            </a:endParaRPr>
          </a:p>
          <a:p>
            <a:r>
              <a:rPr lang="cs-CZ" sz="2600" dirty="0" smtClean="0">
                <a:latin typeface="Century Schoolbook" pitchFamily="18" charset="0"/>
              </a:rPr>
              <a:t>Hudební výchova</a:t>
            </a:r>
          </a:p>
          <a:p>
            <a:pPr>
              <a:buNone/>
            </a:pPr>
            <a:endParaRPr lang="cs-CZ" sz="2600" dirty="0" smtClean="0">
              <a:latin typeface="Century Schoolbook" pitchFamily="18" charset="0"/>
            </a:endParaRPr>
          </a:p>
          <a:p>
            <a:r>
              <a:rPr lang="cs-CZ" sz="2600" dirty="0" smtClean="0">
                <a:latin typeface="Century Schoolbook" pitchFamily="18" charset="0"/>
              </a:rPr>
              <a:t>Prezentace na </a:t>
            </a:r>
            <a:r>
              <a:rPr lang="cs-CZ" sz="2600" smtClean="0">
                <a:latin typeface="Century Schoolbook" pitchFamily="18" charset="0"/>
              </a:rPr>
              <a:t>interaktivní </a:t>
            </a:r>
            <a:r>
              <a:rPr lang="cs-CZ" sz="2600" smtClean="0">
                <a:latin typeface="Century Schoolbook" pitchFamily="18" charset="0"/>
              </a:rPr>
              <a:t>tabuli</a:t>
            </a:r>
          </a:p>
          <a:p>
            <a:pPr>
              <a:buNone/>
            </a:pPr>
            <a:endParaRPr lang="cs-CZ" sz="2600" dirty="0" smtClean="0">
              <a:latin typeface="Century Schoolbook" pitchFamily="18" charset="0"/>
            </a:endParaRPr>
          </a:p>
          <a:p>
            <a:r>
              <a:rPr lang="cs-CZ" sz="2600" dirty="0" smtClean="0">
                <a:latin typeface="Century Schoolbook" pitchFamily="18" charset="0"/>
              </a:rPr>
              <a:t>Klíčová slova: opera, Libuše</a:t>
            </a:r>
            <a:endParaRPr lang="cs-CZ" sz="2600" dirty="0" smtClean="0">
              <a:latin typeface="Century Schoolbook" pitchFamily="18" charset="0"/>
            </a:endParaRPr>
          </a:p>
          <a:p>
            <a:endParaRPr lang="cs-CZ" dirty="0" smtClean="0"/>
          </a:p>
        </p:txBody>
      </p:sp>
    </p:spTree>
  </p:cSld>
  <p:clrMapOvr>
    <a:masterClrMapping/>
  </p:clrMapOvr>
  <p:transition>
    <p:zoom/>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chemeClr val="accent1"/>
                </a:solidFill>
                <a:latin typeface="Century Schoolbook" pitchFamily="18" charset="0"/>
              </a:rPr>
              <a:t>Libuše, r. 1872</a:t>
            </a:r>
            <a:endParaRPr lang="cs-CZ" b="1" dirty="0">
              <a:solidFill>
                <a:schemeClr val="accent1"/>
              </a:solidFill>
              <a:latin typeface="Century Schoolbook" pitchFamily="18" charset="0"/>
            </a:endParaRPr>
          </a:p>
        </p:txBody>
      </p:sp>
      <p:sp>
        <p:nvSpPr>
          <p:cNvPr id="3" name="Zástupný symbol pro obsah 2"/>
          <p:cNvSpPr>
            <a:spLocks noGrp="1"/>
          </p:cNvSpPr>
          <p:nvPr>
            <p:ph idx="1"/>
          </p:nvPr>
        </p:nvSpPr>
        <p:spPr>
          <a:xfrm>
            <a:off x="1435608" y="1785926"/>
            <a:ext cx="7498080" cy="4462474"/>
          </a:xfrm>
        </p:spPr>
        <p:txBody>
          <a:bodyPr>
            <a:normAutofit/>
          </a:bodyPr>
          <a:lstStyle/>
          <a:p>
            <a:r>
              <a:rPr lang="cs-CZ" sz="2600" dirty="0" smtClean="0">
                <a:latin typeface="Century Schoolbook" pitchFamily="18" charset="0"/>
              </a:rPr>
              <a:t>autorem libreta je Josef </a:t>
            </a:r>
            <a:r>
              <a:rPr lang="cs-CZ" sz="2600" dirty="0" err="1" smtClean="0">
                <a:latin typeface="Century Schoolbook" pitchFamily="18" charset="0"/>
              </a:rPr>
              <a:t>Wenzig</a:t>
            </a:r>
            <a:r>
              <a:rPr lang="cs-CZ" sz="2600" dirty="0" smtClean="0">
                <a:latin typeface="Century Schoolbook" pitchFamily="18" charset="0"/>
              </a:rPr>
              <a:t>, který byl napsán německy (do češtiny ho přebásnil Ervín Špindler)</a:t>
            </a:r>
          </a:p>
          <a:p>
            <a:pPr>
              <a:buNone/>
            </a:pPr>
            <a:endParaRPr lang="cs-CZ" sz="2600" dirty="0" smtClean="0">
              <a:latin typeface="Century Schoolbook" pitchFamily="18" charset="0"/>
            </a:endParaRPr>
          </a:p>
          <a:p>
            <a:r>
              <a:rPr lang="cs-CZ" sz="2600" dirty="0" smtClean="0">
                <a:latin typeface="Century Schoolbook" pitchFamily="18" charset="0"/>
              </a:rPr>
              <a:t>námětem k jejímu ději se stala legenda o kněžně Libuši</a:t>
            </a:r>
            <a:r>
              <a:rPr lang="en-US" sz="2600" dirty="0" smtClean="0">
                <a:latin typeface="Century Schoolbook" pitchFamily="18" charset="0"/>
              </a:rPr>
              <a:t> [1]</a:t>
            </a:r>
            <a:endParaRPr lang="cs-CZ" sz="2600" dirty="0" smtClean="0">
              <a:latin typeface="Century Schoolbook" pitchFamily="18" charset="0"/>
            </a:endParaRPr>
          </a:p>
          <a:p>
            <a:pPr>
              <a:buNone/>
            </a:pPr>
            <a:endParaRPr lang="cs-CZ" sz="2600" dirty="0" smtClean="0">
              <a:latin typeface="Century Schoolbook" pitchFamily="18" charset="0"/>
            </a:endParaRPr>
          </a:p>
          <a:p>
            <a:r>
              <a:rPr lang="cs-CZ" sz="2600" dirty="0" smtClean="0">
                <a:latin typeface="Century Schoolbook" pitchFamily="18" charset="0"/>
              </a:rPr>
              <a:t>opera má tři jednání </a:t>
            </a:r>
            <a:r>
              <a:rPr lang="en-US" sz="2600" dirty="0" smtClean="0">
                <a:latin typeface="Century Schoolbook" pitchFamily="18" charset="0"/>
              </a:rPr>
              <a:t>[2]</a:t>
            </a:r>
            <a:endParaRPr lang="cs-CZ" sz="2600" dirty="0">
              <a:latin typeface="Century Schoolbook" pitchFamily="18" charset="0"/>
            </a:endParaRPr>
          </a:p>
        </p:txBody>
      </p:sp>
    </p:spTree>
  </p:cSld>
  <p:clrMapOvr>
    <a:masterClrMapping/>
  </p:clrMapOvr>
  <p:transition>
    <p:zoom/>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chemeClr val="accent1"/>
                </a:solidFill>
                <a:latin typeface="Century Schoolbook" pitchFamily="18" charset="0"/>
              </a:rPr>
              <a:t>1. jednání – Libušin soud</a:t>
            </a:r>
            <a:endParaRPr lang="cs-CZ" b="1" dirty="0">
              <a:solidFill>
                <a:schemeClr val="accent1"/>
              </a:solidFill>
              <a:latin typeface="Century Schoolbook" pitchFamily="18" charset="0"/>
            </a:endParaRPr>
          </a:p>
        </p:txBody>
      </p:sp>
      <p:sp>
        <p:nvSpPr>
          <p:cNvPr id="3" name="Zástupný symbol pro obsah 2"/>
          <p:cNvSpPr>
            <a:spLocks noGrp="1"/>
          </p:cNvSpPr>
          <p:nvPr>
            <p:ph idx="1"/>
          </p:nvPr>
        </p:nvSpPr>
        <p:spPr/>
        <p:txBody>
          <a:bodyPr>
            <a:noAutofit/>
          </a:bodyPr>
          <a:lstStyle/>
          <a:p>
            <a:r>
              <a:rPr lang="cs-CZ" sz="2600" dirty="0" smtClean="0">
                <a:latin typeface="Century Schoolbook" pitchFamily="18" charset="0"/>
              </a:rPr>
              <a:t>Velmožové </a:t>
            </a:r>
            <a:r>
              <a:rPr lang="cs-CZ" sz="2600" dirty="0" err="1" smtClean="0">
                <a:latin typeface="Century Schoolbook" pitchFamily="18" charset="0"/>
              </a:rPr>
              <a:t>Chrudoš</a:t>
            </a:r>
            <a:r>
              <a:rPr lang="cs-CZ" sz="2600" dirty="0" smtClean="0">
                <a:latin typeface="Century Schoolbook" pitchFamily="18" charset="0"/>
              </a:rPr>
              <a:t> a </a:t>
            </a:r>
            <a:r>
              <a:rPr lang="cs-CZ" sz="2600" dirty="0" err="1" smtClean="0">
                <a:latin typeface="Century Schoolbook" pitchFamily="18" charset="0"/>
              </a:rPr>
              <a:t>Šťáhlav</a:t>
            </a:r>
            <a:r>
              <a:rPr lang="cs-CZ" sz="2600" dirty="0" smtClean="0">
                <a:latin typeface="Century Schoolbook" pitchFamily="18" charset="0"/>
              </a:rPr>
              <a:t> se neshodli </a:t>
            </a:r>
            <a:br>
              <a:rPr lang="cs-CZ" sz="2600" dirty="0" smtClean="0">
                <a:latin typeface="Century Schoolbook" pitchFamily="18" charset="0"/>
              </a:rPr>
            </a:br>
            <a:r>
              <a:rPr lang="cs-CZ" sz="2600" dirty="0" smtClean="0">
                <a:latin typeface="Century Schoolbook" pitchFamily="18" charset="0"/>
              </a:rPr>
              <a:t>o otcovo dědictví, jejich spor má rozhodnout kněžna Libuše. </a:t>
            </a:r>
            <a:r>
              <a:rPr lang="cs-CZ" sz="2600" dirty="0" err="1" smtClean="0">
                <a:latin typeface="Century Schoolbook" pitchFamily="18" charset="0"/>
              </a:rPr>
              <a:t>Chrudoš</a:t>
            </a:r>
            <a:r>
              <a:rPr lang="cs-CZ" sz="2600" dirty="0" smtClean="0">
                <a:latin typeface="Century Schoolbook" pitchFamily="18" charset="0"/>
              </a:rPr>
              <a:t> požaduje všechno, </a:t>
            </a:r>
            <a:r>
              <a:rPr lang="cs-CZ" sz="2600" dirty="0" err="1" smtClean="0">
                <a:latin typeface="Century Schoolbook" pitchFamily="18" charset="0"/>
              </a:rPr>
              <a:t>Šťáhlav</a:t>
            </a:r>
            <a:r>
              <a:rPr lang="cs-CZ" sz="2600" dirty="0" smtClean="0">
                <a:latin typeface="Century Schoolbook" pitchFamily="18" charset="0"/>
              </a:rPr>
              <a:t> je připraven podrobit se kněžninu verdiktu. Libuše určuje, že se dědictví rozdělí mezi oba stejným dílem. </a:t>
            </a:r>
            <a:r>
              <a:rPr lang="cs-CZ" sz="2600" dirty="0" err="1" smtClean="0">
                <a:latin typeface="Century Schoolbook" pitchFamily="18" charset="0"/>
              </a:rPr>
              <a:t>Chrudoš</a:t>
            </a:r>
            <a:r>
              <a:rPr lang="cs-CZ" sz="2600" dirty="0" smtClean="0">
                <a:latin typeface="Century Schoolbook" pitchFamily="18" charset="0"/>
              </a:rPr>
              <a:t> to označí za slabošské rozhodnutí a vyzývá ostatní, aby dosadili na knížecí trůn znovu muže. Libuše je tímto dotčena, přesto se rozhodne, že si vybere budoucího manžela a tím dá zemi znovu muže panovníka. Své posly vyšle za svým milým Přemyslem do Stadic</a:t>
            </a:r>
            <a:r>
              <a:rPr lang="en-US" sz="2600" dirty="0" smtClean="0">
                <a:latin typeface="Century Schoolbook" pitchFamily="18" charset="0"/>
              </a:rPr>
              <a:t> [3]</a:t>
            </a:r>
            <a:r>
              <a:rPr lang="cs-CZ" sz="2600" dirty="0" smtClean="0">
                <a:latin typeface="Century Schoolbook" pitchFamily="18" charset="0"/>
              </a:rPr>
              <a:t>.</a:t>
            </a:r>
            <a:endParaRPr lang="cs-CZ" sz="2600" dirty="0">
              <a:latin typeface="Century Schoolbook" pitchFamily="18" charset="0"/>
            </a:endParaRPr>
          </a:p>
        </p:txBody>
      </p:sp>
    </p:spTree>
  </p:cSld>
  <p:clrMapOvr>
    <a:masterClrMapping/>
  </p:clrMapOvr>
  <p:transition>
    <p:zoom/>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chemeClr val="accent1"/>
                </a:solidFill>
                <a:latin typeface="Century Schoolbook" pitchFamily="18" charset="0"/>
              </a:rPr>
              <a:t>2. jednání</a:t>
            </a:r>
            <a:endParaRPr lang="cs-CZ" b="1" dirty="0">
              <a:solidFill>
                <a:schemeClr val="accent1"/>
              </a:solidFill>
              <a:latin typeface="Century Schoolbook" pitchFamily="18" charset="0"/>
            </a:endParaRPr>
          </a:p>
        </p:txBody>
      </p:sp>
      <p:sp>
        <p:nvSpPr>
          <p:cNvPr id="3" name="Zástupný symbol pro obsah 2"/>
          <p:cNvSpPr>
            <a:spLocks noGrp="1"/>
          </p:cNvSpPr>
          <p:nvPr>
            <p:ph idx="1"/>
          </p:nvPr>
        </p:nvSpPr>
        <p:spPr/>
        <p:txBody>
          <a:bodyPr>
            <a:normAutofit/>
          </a:bodyPr>
          <a:lstStyle/>
          <a:p>
            <a:r>
              <a:rPr lang="cs-CZ" sz="2600" dirty="0" smtClean="0">
                <a:latin typeface="Century Schoolbook" pitchFamily="18" charset="0"/>
              </a:rPr>
              <a:t>Krasava přiznává otci, že její láska k </a:t>
            </a:r>
            <a:r>
              <a:rPr lang="cs-CZ" sz="2600" dirty="0" err="1" smtClean="0">
                <a:latin typeface="Century Schoolbook" pitchFamily="18" charset="0"/>
              </a:rPr>
              <a:t>Chrudošovi</a:t>
            </a:r>
            <a:r>
              <a:rPr lang="cs-CZ" sz="2600" dirty="0" smtClean="0">
                <a:latin typeface="Century Schoolbook" pitchFamily="18" charset="0"/>
              </a:rPr>
              <a:t> zapříčinila spor obou bratří. Chtěla vyprovokovat </a:t>
            </a:r>
            <a:r>
              <a:rPr lang="cs-CZ" sz="2600" dirty="0" err="1" smtClean="0">
                <a:latin typeface="Century Schoolbook" pitchFamily="18" charset="0"/>
              </a:rPr>
              <a:t>Chrudoše</a:t>
            </a:r>
            <a:r>
              <a:rPr lang="cs-CZ" sz="2600" dirty="0" smtClean="0">
                <a:latin typeface="Century Schoolbook" pitchFamily="18" charset="0"/>
              </a:rPr>
              <a:t> tím, že předstírala náklonnost ke </a:t>
            </a:r>
            <a:r>
              <a:rPr lang="cs-CZ" sz="2600" dirty="0" err="1" smtClean="0">
                <a:latin typeface="Century Schoolbook" pitchFamily="18" charset="0"/>
              </a:rPr>
              <a:t>Šťáhlavovi</a:t>
            </a:r>
            <a:r>
              <a:rPr lang="cs-CZ" sz="2600" dirty="0" smtClean="0">
                <a:latin typeface="Century Schoolbook" pitchFamily="18" charset="0"/>
              </a:rPr>
              <a:t>. Otec jí odpouští, pokud se jí povede spor bratří uklidnit. Do Stadic přijíždí poslové z Vyšehradu. Přemysl, který zrovna vzpomínal na Libuši, je překvapen jejich žádostí, ale vydává se za ní</a:t>
            </a:r>
            <a:r>
              <a:rPr lang="en-US" sz="2600" dirty="0" smtClean="0">
                <a:latin typeface="Century Schoolbook" pitchFamily="18" charset="0"/>
              </a:rPr>
              <a:t> [3]</a:t>
            </a:r>
            <a:r>
              <a:rPr lang="cs-CZ" sz="2600" dirty="0" smtClean="0">
                <a:latin typeface="Century Schoolbook" pitchFamily="18" charset="0"/>
              </a:rPr>
              <a:t>.</a:t>
            </a:r>
            <a:endParaRPr lang="cs-CZ" sz="2600" dirty="0">
              <a:latin typeface="Century Schoolbook" pitchFamily="18" charset="0"/>
            </a:endParaRPr>
          </a:p>
        </p:txBody>
      </p:sp>
    </p:spTree>
  </p:cSld>
  <p:clrMapOvr>
    <a:masterClrMapping/>
  </p:clrMapOvr>
  <p:transition>
    <p:zoom/>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b="1" dirty="0" smtClean="0">
                <a:solidFill>
                  <a:schemeClr val="accent1"/>
                </a:solidFill>
                <a:latin typeface="Century Schoolbook" pitchFamily="18" charset="0"/>
              </a:rPr>
              <a:t>3. jednání – Libušin sňatek </a:t>
            </a:r>
            <a:br>
              <a:rPr lang="cs-CZ" b="1" dirty="0" smtClean="0">
                <a:solidFill>
                  <a:schemeClr val="accent1"/>
                </a:solidFill>
                <a:latin typeface="Century Schoolbook" pitchFamily="18" charset="0"/>
              </a:rPr>
            </a:br>
            <a:r>
              <a:rPr lang="cs-CZ" b="1" dirty="0" smtClean="0">
                <a:solidFill>
                  <a:schemeClr val="accent1"/>
                </a:solidFill>
                <a:latin typeface="Century Schoolbook" pitchFamily="18" charset="0"/>
              </a:rPr>
              <a:t>a Libušino proroctví</a:t>
            </a:r>
            <a:endParaRPr lang="cs-CZ" b="1" dirty="0">
              <a:solidFill>
                <a:schemeClr val="accent1"/>
              </a:solidFill>
              <a:latin typeface="Century Schoolbook" pitchFamily="18" charset="0"/>
            </a:endParaRPr>
          </a:p>
        </p:txBody>
      </p:sp>
      <p:sp>
        <p:nvSpPr>
          <p:cNvPr id="3" name="Zástupný symbol pro obsah 2"/>
          <p:cNvSpPr>
            <a:spLocks noGrp="1"/>
          </p:cNvSpPr>
          <p:nvPr>
            <p:ph idx="1"/>
          </p:nvPr>
        </p:nvSpPr>
        <p:spPr>
          <a:xfrm>
            <a:off x="1435608" y="1643050"/>
            <a:ext cx="7498080" cy="5214950"/>
          </a:xfrm>
        </p:spPr>
        <p:txBody>
          <a:bodyPr>
            <a:normAutofit/>
          </a:bodyPr>
          <a:lstStyle/>
          <a:p>
            <a:r>
              <a:rPr lang="cs-CZ" sz="2600" dirty="0" smtClean="0">
                <a:latin typeface="Century Schoolbook" pitchFamily="18" charset="0"/>
              </a:rPr>
              <a:t>Libuše vyslechne uklidňující zprávu o smíření bratří. Při slavnosti předá Libuše trůn Přemyslovi. Ve slavnostní chvíli dostává Libuše vidění slavné budoucnosti českého národa, počínaje obrazem knížete Břetislava, přes smyšleného moravského obránce proti Mongolům Jaroslava ze Šternberka, Přemysla Otakara II., Elišky Přemyslovny a Karla IV. až po husitské války a Jiřího z Poděbrad. Další budoucnost Libuše nevidí, ale končí optimisticky s předpovědí slavného překonání všech hrůz</a:t>
            </a:r>
            <a:r>
              <a:rPr lang="en-US" sz="2600" dirty="0" smtClean="0">
                <a:latin typeface="Century Schoolbook" pitchFamily="18" charset="0"/>
              </a:rPr>
              <a:t> [3]</a:t>
            </a:r>
            <a:r>
              <a:rPr lang="cs-CZ" sz="2600" dirty="0" smtClean="0">
                <a:latin typeface="Century Schoolbook" pitchFamily="18" charset="0"/>
              </a:rPr>
              <a:t>.</a:t>
            </a:r>
            <a:endParaRPr lang="cs-CZ" sz="2600" dirty="0">
              <a:latin typeface="Century Schoolbook" pitchFamily="18" charset="0"/>
            </a:endParaRPr>
          </a:p>
        </p:txBody>
      </p:sp>
    </p:spTree>
  </p:cSld>
  <p:clrMapOvr>
    <a:masterClrMapping/>
  </p:clrMapOvr>
  <p:transition>
    <p:zoom/>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435608" y="500042"/>
            <a:ext cx="7498080" cy="5748358"/>
          </a:xfrm>
        </p:spPr>
        <p:txBody>
          <a:bodyPr/>
          <a:lstStyle/>
          <a:p>
            <a:pPr>
              <a:buNone/>
            </a:pPr>
            <a:r>
              <a:rPr lang="cs-CZ" dirty="0" smtClean="0"/>
              <a:t>Hudební ukázka: </a:t>
            </a:r>
            <a:r>
              <a:rPr lang="cs-CZ" b="1" dirty="0" smtClean="0">
                <a:solidFill>
                  <a:schemeClr val="accent1"/>
                </a:solidFill>
              </a:rPr>
              <a:t>Libušino proroctví</a:t>
            </a:r>
          </a:p>
          <a:p>
            <a:r>
              <a:rPr lang="cs-CZ" sz="2200" dirty="0" smtClean="0">
                <a:hlinkClick r:id="rId2"/>
              </a:rPr>
              <a:t>http://www.</a:t>
            </a:r>
            <a:r>
              <a:rPr lang="cs-CZ" sz="2200" dirty="0" err="1" smtClean="0">
                <a:hlinkClick r:id="rId2"/>
              </a:rPr>
              <a:t>youtube.com</a:t>
            </a:r>
            <a:r>
              <a:rPr lang="cs-CZ" sz="2200" dirty="0" smtClean="0">
                <a:hlinkClick r:id="rId2"/>
              </a:rPr>
              <a:t>/</a:t>
            </a:r>
            <a:r>
              <a:rPr lang="cs-CZ" sz="2200" dirty="0" err="1" smtClean="0">
                <a:hlinkClick r:id="rId2"/>
              </a:rPr>
              <a:t>watch</a:t>
            </a:r>
            <a:r>
              <a:rPr lang="cs-CZ" sz="2200" dirty="0" smtClean="0">
                <a:hlinkClick r:id="rId2"/>
              </a:rPr>
              <a:t>?v=</a:t>
            </a:r>
            <a:r>
              <a:rPr lang="cs-CZ" sz="2200" dirty="0" err="1" smtClean="0">
                <a:hlinkClick r:id="rId2"/>
              </a:rPr>
              <a:t>EYqdV</a:t>
            </a:r>
            <a:r>
              <a:rPr lang="cs-CZ" sz="2200" dirty="0" smtClean="0">
                <a:hlinkClick r:id="rId2"/>
              </a:rPr>
              <a:t>_6E8cA</a:t>
            </a:r>
            <a:endParaRPr lang="cs-CZ" sz="2200" dirty="0" smtClean="0"/>
          </a:p>
          <a:p>
            <a:endParaRPr lang="cs-CZ" dirty="0" smtClean="0"/>
          </a:p>
        </p:txBody>
      </p:sp>
      <p:pic>
        <p:nvPicPr>
          <p:cNvPr id="1026" name="Picture 2"/>
          <p:cNvPicPr>
            <a:picLocks noChangeAspect="1" noChangeArrowheads="1"/>
          </p:cNvPicPr>
          <p:nvPr/>
        </p:nvPicPr>
        <p:blipFill>
          <a:blip r:embed="rId3"/>
          <a:srcRect/>
          <a:stretch>
            <a:fillRect/>
          </a:stretch>
        </p:blipFill>
        <p:spPr bwMode="auto">
          <a:xfrm>
            <a:off x="3286116" y="1500174"/>
            <a:ext cx="3500462" cy="4582423"/>
          </a:xfrm>
          <a:prstGeom prst="rect">
            <a:avLst/>
          </a:prstGeom>
          <a:noFill/>
          <a:ln w="9525">
            <a:noFill/>
            <a:miter lim="800000"/>
            <a:headEnd/>
            <a:tailEnd/>
          </a:ln>
          <a:effectLst/>
        </p:spPr>
      </p:pic>
      <p:sp>
        <p:nvSpPr>
          <p:cNvPr id="5" name="TextovéPole 4"/>
          <p:cNvSpPr txBox="1"/>
          <p:nvPr/>
        </p:nvSpPr>
        <p:spPr>
          <a:xfrm>
            <a:off x="3428992" y="5929330"/>
            <a:ext cx="4071966" cy="646331"/>
          </a:xfrm>
          <a:prstGeom prst="rect">
            <a:avLst/>
          </a:prstGeom>
          <a:noFill/>
        </p:spPr>
        <p:txBody>
          <a:bodyPr wrap="square" rtlCol="0">
            <a:spAutoFit/>
          </a:bodyPr>
          <a:lstStyle/>
          <a:p>
            <a:r>
              <a:rPr lang="en-US" sz="1200" b="1" dirty="0" err="1" smtClean="0">
                <a:latin typeface="Century Schoolbook" pitchFamily="18" charset="0"/>
              </a:rPr>
              <a:t>Obr</a:t>
            </a:r>
            <a:r>
              <a:rPr lang="cs-CZ" sz="1200" b="1" dirty="0" err="1" smtClean="0">
                <a:latin typeface="Century Schoolbook" pitchFamily="18" charset="0"/>
              </a:rPr>
              <a:t>ázek</a:t>
            </a:r>
            <a:r>
              <a:rPr lang="cs-CZ" sz="1200" b="1" dirty="0" smtClean="0">
                <a:latin typeface="Century Schoolbook" pitchFamily="18" charset="0"/>
              </a:rPr>
              <a:t> č. 1: List originální partitury</a:t>
            </a:r>
          </a:p>
          <a:p>
            <a:r>
              <a:rPr lang="cs-CZ" sz="1200" b="1" dirty="0" smtClean="0">
                <a:latin typeface="Century Schoolbook" pitchFamily="18" charset="0"/>
              </a:rPr>
              <a:t> Libuše s částí závěrečného Libušina</a:t>
            </a:r>
          </a:p>
          <a:p>
            <a:r>
              <a:rPr lang="cs-CZ" sz="1200" b="1" dirty="0" smtClean="0">
                <a:latin typeface="Century Schoolbook" pitchFamily="18" charset="0"/>
              </a:rPr>
              <a:t> proroctví – „Český národ neskoná“</a:t>
            </a:r>
            <a:r>
              <a:rPr lang="en-US" sz="1200" b="1" dirty="0" smtClean="0">
                <a:latin typeface="Century Schoolbook" pitchFamily="18" charset="0"/>
              </a:rPr>
              <a:t>[</a:t>
            </a:r>
            <a:r>
              <a:rPr lang="cs-CZ" sz="1200" b="1" dirty="0" smtClean="0">
                <a:latin typeface="Century Schoolbook" pitchFamily="18" charset="0"/>
              </a:rPr>
              <a:t>4</a:t>
            </a:r>
            <a:r>
              <a:rPr lang="en-US" sz="1200" b="1" dirty="0" smtClean="0">
                <a:latin typeface="Century Schoolbook" pitchFamily="18" charset="0"/>
              </a:rPr>
              <a:t>]</a:t>
            </a:r>
            <a:endParaRPr lang="cs-CZ" sz="1200" b="1" dirty="0">
              <a:latin typeface="Century Schoolbook" pitchFamily="18" charset="0"/>
            </a:endParaRPr>
          </a:p>
        </p:txBody>
      </p:sp>
    </p:spTree>
  </p:cSld>
  <p:clrMapOvr>
    <a:masterClrMapping/>
  </p:clrMapOvr>
  <p:transition>
    <p:zoom/>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en-US" sz="3600" b="1" dirty="0" err="1" smtClean="0">
                <a:solidFill>
                  <a:schemeClr val="accent1"/>
                </a:solidFill>
              </a:rPr>
              <a:t>Pou</a:t>
            </a:r>
            <a:r>
              <a:rPr lang="cs-CZ" sz="3600" b="1" dirty="0" smtClean="0">
                <a:solidFill>
                  <a:schemeClr val="accent1"/>
                </a:solidFill>
              </a:rPr>
              <a:t>žitá literatura</a:t>
            </a:r>
            <a:endParaRPr lang="cs-CZ" sz="3600" b="1" dirty="0">
              <a:solidFill>
                <a:schemeClr val="accent1"/>
              </a:solidFill>
            </a:endParaRPr>
          </a:p>
        </p:txBody>
      </p:sp>
      <p:sp>
        <p:nvSpPr>
          <p:cNvPr id="3" name="Zástupný symbol pro obsah 2"/>
          <p:cNvSpPr>
            <a:spLocks noGrp="1"/>
          </p:cNvSpPr>
          <p:nvPr>
            <p:ph idx="1"/>
          </p:nvPr>
        </p:nvSpPr>
        <p:spPr>
          <a:xfrm>
            <a:off x="1214414" y="1714464"/>
            <a:ext cx="7572428" cy="5143536"/>
          </a:xfrm>
        </p:spPr>
        <p:txBody>
          <a:bodyPr>
            <a:normAutofit fontScale="92500" lnSpcReduction="20000"/>
          </a:bodyPr>
          <a:lstStyle/>
          <a:p>
            <a:pPr>
              <a:buNone/>
            </a:pPr>
            <a:r>
              <a:rPr lang="en-US" sz="1700" dirty="0" smtClean="0">
                <a:latin typeface="Century Schoolbook" pitchFamily="18" charset="0"/>
              </a:rPr>
              <a:t>[1]</a:t>
            </a:r>
            <a:r>
              <a:rPr lang="cs-CZ" sz="1700" dirty="0" smtClean="0">
                <a:latin typeface="Century Schoolbook" pitchFamily="18" charset="0"/>
              </a:rPr>
              <a:t>	</a:t>
            </a:r>
            <a:r>
              <a:rPr lang="en-US" sz="1700" dirty="0" smtClean="0">
                <a:latin typeface="Century Schoolbook" pitchFamily="18" charset="0"/>
              </a:rPr>
              <a:t>	</a:t>
            </a:r>
            <a:r>
              <a:rPr lang="en-US" sz="1700" dirty="0" err="1" smtClean="0">
                <a:latin typeface="Century Schoolbook" pitchFamily="18" charset="0"/>
              </a:rPr>
              <a:t>Libuše</a:t>
            </a:r>
            <a:r>
              <a:rPr lang="en-US" sz="1700" dirty="0" smtClean="0">
                <a:latin typeface="Century Schoolbook" pitchFamily="18" charset="0"/>
              </a:rPr>
              <a:t> (opera): </a:t>
            </a:r>
            <a:r>
              <a:rPr lang="en-US" sz="1700" dirty="0" err="1" smtClean="0">
                <a:latin typeface="Century Schoolbook" pitchFamily="18" charset="0"/>
              </a:rPr>
              <a:t>Vznik</a:t>
            </a:r>
            <a:r>
              <a:rPr lang="en-US" sz="1700" dirty="0" smtClean="0">
                <a:latin typeface="Century Schoolbook" pitchFamily="18" charset="0"/>
              </a:rPr>
              <a:t> a </a:t>
            </a:r>
            <a:r>
              <a:rPr lang="en-US" sz="1700" dirty="0" err="1" smtClean="0">
                <a:latin typeface="Century Schoolbook" pitchFamily="18" charset="0"/>
              </a:rPr>
              <a:t>koncept</a:t>
            </a:r>
            <a:r>
              <a:rPr lang="en-US" sz="1700" dirty="0" smtClean="0">
                <a:latin typeface="Century Schoolbook" pitchFamily="18" charset="0"/>
              </a:rPr>
              <a:t> </a:t>
            </a:r>
            <a:r>
              <a:rPr lang="en-US" sz="1700" dirty="0" err="1" smtClean="0">
                <a:latin typeface="Century Schoolbook" pitchFamily="18" charset="0"/>
              </a:rPr>
              <a:t>díla</a:t>
            </a:r>
            <a:r>
              <a:rPr lang="en-US" sz="1700" dirty="0" smtClean="0">
                <a:latin typeface="Century Schoolbook" pitchFamily="18" charset="0"/>
              </a:rPr>
              <a:t>. In: Wikipedia: the free 	encyclopedia [online]. San Francisco (CA): Wikimedia 	Foundation, 2007, 2012-08-22 [cit. 2012-11-16]. </a:t>
            </a:r>
            <a:r>
              <a:rPr lang="en-US" sz="1700" dirty="0" err="1" smtClean="0">
                <a:latin typeface="Century Schoolbook" pitchFamily="18" charset="0"/>
              </a:rPr>
              <a:t>Dostupné</a:t>
            </a:r>
            <a:r>
              <a:rPr lang="en-US" sz="1700" dirty="0" smtClean="0">
                <a:latin typeface="Century Schoolbook" pitchFamily="18" charset="0"/>
              </a:rPr>
              <a:t> z: 	http://</a:t>
            </a:r>
            <a:r>
              <a:rPr lang="en-US" sz="1700" dirty="0" err="1" smtClean="0">
                <a:latin typeface="Century Schoolbook" pitchFamily="18" charset="0"/>
              </a:rPr>
              <a:t>cs.wikipedia.org</a:t>
            </a:r>
            <a:r>
              <a:rPr lang="en-US" sz="1700" dirty="0" smtClean="0">
                <a:latin typeface="Century Schoolbook" pitchFamily="18" charset="0"/>
              </a:rPr>
              <a:t>/wiki/</a:t>
            </a:r>
            <a:r>
              <a:rPr lang="en-US" sz="1700" dirty="0" err="1" smtClean="0">
                <a:latin typeface="Century Schoolbook" pitchFamily="18" charset="0"/>
              </a:rPr>
              <a:t>Libuše</a:t>
            </a:r>
            <a:r>
              <a:rPr lang="en-US" sz="1700" dirty="0" smtClean="0">
                <a:latin typeface="Century Schoolbook" pitchFamily="18" charset="0"/>
              </a:rPr>
              <a:t>_(opera)</a:t>
            </a:r>
            <a:endParaRPr lang="cs-CZ" sz="1700" dirty="0" smtClean="0">
              <a:latin typeface="Century Schoolbook" pitchFamily="18" charset="0"/>
            </a:endParaRPr>
          </a:p>
          <a:p>
            <a:pPr>
              <a:buNone/>
            </a:pPr>
            <a:endParaRPr lang="cs-CZ" sz="1700" dirty="0" smtClean="0">
              <a:latin typeface="Century Schoolbook" pitchFamily="18" charset="0"/>
            </a:endParaRPr>
          </a:p>
          <a:p>
            <a:pPr>
              <a:buNone/>
            </a:pPr>
            <a:r>
              <a:rPr lang="en-US" sz="1700" dirty="0" smtClean="0">
                <a:latin typeface="Century Schoolbook" pitchFamily="18" charset="0"/>
              </a:rPr>
              <a:t>[2] 	</a:t>
            </a:r>
            <a:r>
              <a:rPr lang="en-US" sz="1700" dirty="0" err="1" smtClean="0">
                <a:latin typeface="Century Schoolbook" pitchFamily="18" charset="0"/>
              </a:rPr>
              <a:t>Libuše</a:t>
            </a:r>
            <a:r>
              <a:rPr lang="en-US" sz="1700" dirty="0" smtClean="0">
                <a:latin typeface="Century Schoolbook" pitchFamily="18" charset="0"/>
              </a:rPr>
              <a:t> (opera). In: Wikipedia: the free encyclopedia [online]. San 	Francisco (CA): Wikimedia Foundation, 2007, 2012-08-22 [cit. 	2012-11-16]. </a:t>
            </a:r>
            <a:r>
              <a:rPr lang="en-US" sz="1700" dirty="0" err="1" smtClean="0">
                <a:latin typeface="Century Schoolbook" pitchFamily="18" charset="0"/>
              </a:rPr>
              <a:t>Dostupné</a:t>
            </a:r>
            <a:r>
              <a:rPr lang="en-US" sz="1700" dirty="0" smtClean="0">
                <a:latin typeface="Century Schoolbook" pitchFamily="18" charset="0"/>
              </a:rPr>
              <a:t> z: 	http://</a:t>
            </a:r>
            <a:r>
              <a:rPr lang="en-US" sz="1700" dirty="0" err="1" smtClean="0">
                <a:latin typeface="Century Schoolbook" pitchFamily="18" charset="0"/>
              </a:rPr>
              <a:t>cs.wikipedia.org</a:t>
            </a:r>
            <a:r>
              <a:rPr lang="en-US" sz="1700" dirty="0" smtClean="0">
                <a:latin typeface="Century Schoolbook" pitchFamily="18" charset="0"/>
              </a:rPr>
              <a:t>/wiki/</a:t>
            </a:r>
            <a:r>
              <a:rPr lang="en-US" sz="1700" dirty="0" err="1" smtClean="0">
                <a:latin typeface="Century Schoolbook" pitchFamily="18" charset="0"/>
              </a:rPr>
              <a:t>Libuše</a:t>
            </a:r>
            <a:r>
              <a:rPr lang="en-US" sz="1700" dirty="0" smtClean="0">
                <a:latin typeface="Century Schoolbook" pitchFamily="18" charset="0"/>
              </a:rPr>
              <a:t>_(opera)</a:t>
            </a:r>
          </a:p>
          <a:p>
            <a:pPr>
              <a:buNone/>
            </a:pPr>
            <a:endParaRPr lang="en-US" sz="1700" dirty="0" smtClean="0">
              <a:latin typeface="Century Schoolbook" pitchFamily="18" charset="0"/>
            </a:endParaRPr>
          </a:p>
          <a:p>
            <a:pPr>
              <a:buNone/>
            </a:pPr>
            <a:r>
              <a:rPr lang="en-US" sz="1700" dirty="0" smtClean="0">
                <a:latin typeface="Century Schoolbook" pitchFamily="18" charset="0"/>
              </a:rPr>
              <a:t>[3] 	</a:t>
            </a:r>
            <a:r>
              <a:rPr lang="en-US" sz="1700" dirty="0" err="1" smtClean="0">
                <a:latin typeface="Century Schoolbook" pitchFamily="18" charset="0"/>
              </a:rPr>
              <a:t>Libuše</a:t>
            </a:r>
            <a:r>
              <a:rPr lang="en-US" sz="1700" dirty="0" smtClean="0">
                <a:latin typeface="Century Schoolbook" pitchFamily="18" charset="0"/>
              </a:rPr>
              <a:t> (opera): </a:t>
            </a:r>
            <a:r>
              <a:rPr lang="en-US" sz="1700" dirty="0" err="1" smtClean="0">
                <a:latin typeface="Century Schoolbook" pitchFamily="18" charset="0"/>
              </a:rPr>
              <a:t>Děj</a:t>
            </a:r>
            <a:r>
              <a:rPr lang="en-US" sz="1700" dirty="0" smtClean="0">
                <a:latin typeface="Century Schoolbook" pitchFamily="18" charset="0"/>
              </a:rPr>
              <a:t> </a:t>
            </a:r>
            <a:r>
              <a:rPr lang="en-US" sz="1700" dirty="0" err="1" smtClean="0">
                <a:latin typeface="Century Schoolbook" pitchFamily="18" charset="0"/>
              </a:rPr>
              <a:t>opery</a:t>
            </a:r>
            <a:r>
              <a:rPr lang="en-US" sz="1700" dirty="0" smtClean="0">
                <a:latin typeface="Century Schoolbook" pitchFamily="18" charset="0"/>
              </a:rPr>
              <a:t>. In: Wikipedia: the free encyclopedia 	[online]. San Francisco (CA): Wikimedia Foundation, 2007, 	2012-08-22 [cit. 2012-11-16]. </a:t>
            </a:r>
            <a:r>
              <a:rPr lang="en-US" sz="1700" dirty="0" err="1" smtClean="0">
                <a:latin typeface="Century Schoolbook" pitchFamily="18" charset="0"/>
              </a:rPr>
              <a:t>Dostupné</a:t>
            </a:r>
            <a:r>
              <a:rPr lang="en-US" sz="1700" dirty="0" smtClean="0">
                <a:latin typeface="Century Schoolbook" pitchFamily="18" charset="0"/>
              </a:rPr>
              <a:t> z: 	http://</a:t>
            </a:r>
            <a:r>
              <a:rPr lang="en-US" sz="1700" dirty="0" err="1" smtClean="0">
                <a:latin typeface="Century Schoolbook" pitchFamily="18" charset="0"/>
              </a:rPr>
              <a:t>cs.wikipedia.org</a:t>
            </a:r>
            <a:r>
              <a:rPr lang="en-US" sz="1700" dirty="0" smtClean="0">
                <a:latin typeface="Century Schoolbook" pitchFamily="18" charset="0"/>
              </a:rPr>
              <a:t>/wiki/</a:t>
            </a:r>
            <a:r>
              <a:rPr lang="en-US" sz="1700" dirty="0" err="1" smtClean="0">
                <a:latin typeface="Century Schoolbook" pitchFamily="18" charset="0"/>
              </a:rPr>
              <a:t>Libuše</a:t>
            </a:r>
            <a:r>
              <a:rPr lang="en-US" sz="1700" dirty="0" smtClean="0">
                <a:latin typeface="Century Schoolbook" pitchFamily="18" charset="0"/>
              </a:rPr>
              <a:t>_(opera)</a:t>
            </a:r>
          </a:p>
          <a:p>
            <a:pPr>
              <a:buNone/>
            </a:pPr>
            <a:endParaRPr lang="en-US" sz="1700" dirty="0" smtClean="0">
              <a:latin typeface="Century Schoolbook" pitchFamily="18" charset="0"/>
            </a:endParaRPr>
          </a:p>
          <a:p>
            <a:pPr>
              <a:buNone/>
            </a:pPr>
            <a:r>
              <a:rPr lang="en-US" sz="1700" dirty="0" smtClean="0">
                <a:latin typeface="Century Schoolbook" pitchFamily="18" charset="0"/>
              </a:rPr>
              <a:t>[4] 	</a:t>
            </a:r>
            <a:r>
              <a:rPr lang="en-US" sz="1700" dirty="0" err="1" smtClean="0">
                <a:latin typeface="Century Schoolbook" pitchFamily="18" charset="0"/>
              </a:rPr>
              <a:t>Bedřich</a:t>
            </a:r>
            <a:r>
              <a:rPr lang="en-US" sz="1700" dirty="0" smtClean="0">
                <a:latin typeface="Century Schoolbook" pitchFamily="18" charset="0"/>
              </a:rPr>
              <a:t> Smetana: </a:t>
            </a:r>
            <a:r>
              <a:rPr lang="en-US" sz="1700" dirty="0" err="1" smtClean="0">
                <a:latin typeface="Century Schoolbook" pitchFamily="18" charset="0"/>
              </a:rPr>
              <a:t>Opery</a:t>
            </a:r>
            <a:r>
              <a:rPr lang="en-US" sz="1700" dirty="0" smtClean="0">
                <a:latin typeface="Century Schoolbook" pitchFamily="18" charset="0"/>
              </a:rPr>
              <a:t>. In: Wikipedia: the free encyclopedia 	[online]. San Francisco (CA): Wikimedia Foundation, 2005, 	2012-11-07 [cit. 2012-11-16]. </a:t>
            </a:r>
            <a:r>
              <a:rPr lang="en-US" sz="1700" dirty="0" err="1" smtClean="0">
                <a:latin typeface="Century Schoolbook" pitchFamily="18" charset="0"/>
              </a:rPr>
              <a:t>Dostupné</a:t>
            </a:r>
            <a:r>
              <a:rPr lang="en-US" sz="1700" dirty="0" smtClean="0">
                <a:latin typeface="Century Schoolbook" pitchFamily="18" charset="0"/>
              </a:rPr>
              <a:t> z: 	http://</a:t>
            </a:r>
            <a:r>
              <a:rPr lang="en-US" sz="1700" dirty="0" err="1" smtClean="0">
                <a:latin typeface="Century Schoolbook" pitchFamily="18" charset="0"/>
              </a:rPr>
              <a:t>cs.wikipedia.org</a:t>
            </a:r>
            <a:r>
              <a:rPr lang="en-US" sz="1700" dirty="0" smtClean="0">
                <a:latin typeface="Century Schoolbook" pitchFamily="18" charset="0"/>
              </a:rPr>
              <a:t>/wiki/</a:t>
            </a:r>
            <a:r>
              <a:rPr lang="en-US" sz="1700" dirty="0" err="1" smtClean="0">
                <a:latin typeface="Century Schoolbook" pitchFamily="18" charset="0"/>
              </a:rPr>
              <a:t>Bedřich_Smetana</a:t>
            </a:r>
            <a:endParaRPr lang="cs-CZ" sz="1700" dirty="0" smtClean="0">
              <a:latin typeface="Century Schoolbook" pitchFamily="18" charset="0"/>
            </a:endParaRPr>
          </a:p>
          <a:p>
            <a:pPr>
              <a:buNone/>
            </a:pPr>
            <a:endParaRPr lang="en-US" sz="1600" dirty="0" smtClean="0">
              <a:latin typeface="Century Schoolbook" pitchFamily="18" charset="0"/>
            </a:endParaRPr>
          </a:p>
          <a:p>
            <a:pPr>
              <a:buNone/>
            </a:pPr>
            <a:r>
              <a:rPr lang="en-US" sz="1600" dirty="0" smtClean="0">
                <a:latin typeface="Century Schoolbook" pitchFamily="18" charset="0"/>
              </a:rPr>
              <a:t>	</a:t>
            </a:r>
            <a:r>
              <a:rPr lang="cs-CZ" sz="1600" dirty="0" smtClean="0">
                <a:latin typeface="Century Schoolbook" pitchFamily="18" charset="0"/>
              </a:rPr>
              <a:t>	</a:t>
            </a:r>
          </a:p>
          <a:p>
            <a:pPr>
              <a:buNone/>
            </a:pPr>
            <a:endParaRPr lang="cs-CZ" sz="1600" dirty="0"/>
          </a:p>
        </p:txBody>
      </p:sp>
    </p:spTree>
  </p:cSld>
  <p:clrMapOvr>
    <a:masterClrMapping/>
  </p:clrMapOvr>
  <p:transition>
    <p:zoom/>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1200</TotalTime>
  <Words>282</Words>
  <Application>Microsoft Office PowerPoint</Application>
  <PresentationFormat>Předvádění na obrazovce (4:3)</PresentationFormat>
  <Paragraphs>42</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Slunovrat</vt:lpstr>
      <vt:lpstr>Snímek 1</vt:lpstr>
      <vt:lpstr> ANOTACE </vt:lpstr>
      <vt:lpstr>Libuše, r. 1872</vt:lpstr>
      <vt:lpstr>1. jednání – Libušin soud</vt:lpstr>
      <vt:lpstr>2. jednání</vt:lpstr>
      <vt:lpstr>3. jednání – Libušin sňatek  a Libušino proroctví</vt:lpstr>
      <vt:lpstr>Snímek 7</vt:lpstr>
      <vt:lpstr>Použitá literatura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klára</dc:creator>
  <cp:lastModifiedBy>klára</cp:lastModifiedBy>
  <cp:revision>114</cp:revision>
  <dcterms:created xsi:type="dcterms:W3CDTF">2012-11-14T16:39:46Z</dcterms:created>
  <dcterms:modified xsi:type="dcterms:W3CDTF">2013-03-25T09:56:07Z</dcterms:modified>
</cp:coreProperties>
</file>