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97" r:id="rId2"/>
    <p:sldId id="298" r:id="rId3"/>
    <p:sldId id="299" r:id="rId4"/>
    <p:sldId id="300" r:id="rId5"/>
    <p:sldId id="301" r:id="rId6"/>
    <p:sldId id="302" r:id="rId7"/>
    <p:sldId id="303" r:id="rId8"/>
    <p:sldId id="30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85" autoAdjust="0"/>
    <p:restoredTop sz="94660"/>
  </p:normalViewPr>
  <p:slideViewPr>
    <p:cSldViewPr>
      <p:cViewPr varScale="1">
        <p:scale>
          <a:sx n="70" d="100"/>
          <a:sy n="70" d="100"/>
        </p:scale>
        <p:origin x="-11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9108D-000F-4BED-BEC5-0664AAC3A3FC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8D3829-344A-42FA-8901-32F254CCEB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zoom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jI8nvUqLFo&amp;feature=fvwrel" TargetMode="External"/><Relationship Id="rId2" Type="http://schemas.openxmlformats.org/officeDocument/2006/relationships/hyperlink" Target="http://www.youtube.com/watch?v=Na6piObEzws&amp;feature=fvwre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1857356" y="1357298"/>
            <a:ext cx="6981844" cy="2643206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atin typeface="Century Schoolbook" pitchFamily="18" charset="0"/>
              </a:rPr>
              <a:t>Název školy:		Základní škola </a:t>
            </a:r>
            <a:r>
              <a:rPr lang="cs-CZ" sz="2000" b="1" dirty="0" err="1" smtClean="0">
                <a:latin typeface="Century Schoolbook" pitchFamily="18" charset="0"/>
              </a:rPr>
              <a:t>Netvořice</a:t>
            </a:r>
            <a:endParaRPr lang="cs-CZ" sz="2000" b="1" dirty="0" smtClean="0">
              <a:latin typeface="Century Schoolbook" pitchFamily="18" charset="0"/>
            </a:endParaRPr>
          </a:p>
          <a:p>
            <a:r>
              <a:rPr lang="cs-CZ" sz="2000" b="1" dirty="0" smtClean="0">
                <a:latin typeface="Century Schoolbook" pitchFamily="18" charset="0"/>
              </a:rPr>
              <a:t>Autor:  		Mgr. Ludmila </a:t>
            </a:r>
            <a:r>
              <a:rPr lang="cs-CZ" sz="2000" b="1" dirty="0" err="1" smtClean="0">
                <a:latin typeface="Century Schoolbook" pitchFamily="18" charset="0"/>
              </a:rPr>
              <a:t>Vodehnalová</a:t>
            </a:r>
            <a:endParaRPr lang="cs-CZ" sz="2000" b="1" dirty="0" smtClean="0">
              <a:latin typeface="Century Schoolbook" pitchFamily="18" charset="0"/>
            </a:endParaRPr>
          </a:p>
          <a:p>
            <a:r>
              <a:rPr lang="cs-CZ" sz="2000" b="1" dirty="0" smtClean="0">
                <a:latin typeface="Century Schoolbook" pitchFamily="18" charset="0"/>
              </a:rPr>
              <a:t>Název:			VY_32_INOVACE_08_</a:t>
            </a:r>
          </a:p>
          <a:p>
            <a:r>
              <a:rPr lang="cs-CZ" sz="2000" b="1" dirty="0" smtClean="0">
                <a:latin typeface="Century Schoolbook" pitchFamily="18" charset="0"/>
              </a:rPr>
              <a:t>Téma:	  		Bedřich Smetana</a:t>
            </a:r>
          </a:p>
          <a:p>
            <a:r>
              <a:rPr lang="cs-CZ" sz="2000" b="1" dirty="0" smtClean="0">
                <a:latin typeface="Century Schoolbook" pitchFamily="18" charset="0"/>
              </a:rPr>
              <a:t>Č. projektu:		OP VK 1.4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428860" y="428625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428604"/>
            <a:ext cx="749808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b="1" dirty="0" smtClean="0">
                <a:solidFill>
                  <a:schemeClr val="accent1"/>
                </a:solidFill>
              </a:rPr>
              <a:t/>
            </a:r>
            <a:br>
              <a:rPr lang="cs-CZ" sz="4400" b="1" dirty="0" smtClean="0">
                <a:solidFill>
                  <a:schemeClr val="accent1"/>
                </a:solidFill>
              </a:rPr>
            </a:br>
            <a:r>
              <a:rPr lang="cs-CZ" sz="4000" b="1" dirty="0" smtClean="0">
                <a:solidFill>
                  <a:schemeClr val="accent1"/>
                </a:solidFill>
              </a:rPr>
              <a:t>ANOTACE</a:t>
            </a:r>
            <a:r>
              <a:rPr lang="cs-CZ" sz="4400" b="1" dirty="0" smtClean="0">
                <a:solidFill>
                  <a:schemeClr val="accent1"/>
                </a:solidFill>
              </a:rPr>
              <a:t/>
            </a:r>
            <a:br>
              <a:rPr lang="cs-CZ" sz="4400" b="1" dirty="0" smtClean="0">
                <a:solidFill>
                  <a:schemeClr val="accent1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571612"/>
            <a:ext cx="7498080" cy="4676788"/>
          </a:xfrm>
        </p:spPr>
        <p:txBody>
          <a:bodyPr/>
          <a:lstStyle/>
          <a:p>
            <a:r>
              <a:rPr lang="cs-CZ" sz="2600" dirty="0" smtClean="0">
                <a:latin typeface="Century Schoolbook" pitchFamily="18" charset="0"/>
              </a:rPr>
              <a:t>Opera: Prodaná nevěsta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DUM je určen pro žáky 9. ročníku dle ŠVP Škola pro život ZŠ </a:t>
            </a:r>
            <a:r>
              <a:rPr lang="cs-CZ" sz="2600" dirty="0" err="1" smtClean="0">
                <a:latin typeface="Century Schoolbook" pitchFamily="18" charset="0"/>
              </a:rPr>
              <a:t>Netvořice</a:t>
            </a:r>
            <a:endParaRPr lang="cs-CZ" sz="2600" dirty="0" smtClean="0">
              <a:latin typeface="Century Schoolbook" pitchFamily="18" charset="0"/>
            </a:endParaRP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Hudební výchova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Prezentace na </a:t>
            </a:r>
            <a:r>
              <a:rPr lang="cs-CZ" sz="2600" smtClean="0">
                <a:latin typeface="Century Schoolbook" pitchFamily="18" charset="0"/>
              </a:rPr>
              <a:t>interaktivní </a:t>
            </a:r>
            <a:r>
              <a:rPr lang="cs-CZ" sz="2600" smtClean="0">
                <a:latin typeface="Century Schoolbook" pitchFamily="18" charset="0"/>
              </a:rPr>
              <a:t>tabuli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Klíčová slova: opera, Prodaná nevěsta</a:t>
            </a:r>
            <a:endParaRPr lang="cs-CZ" sz="2600" dirty="0" smtClean="0">
              <a:latin typeface="Century Schoolbook" pitchFamily="18" charset="0"/>
            </a:endParaRPr>
          </a:p>
          <a:p>
            <a:endParaRPr lang="cs-CZ" dirty="0" smtClean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chemeClr val="accent1"/>
                </a:solidFill>
              </a:rPr>
              <a:t>Prodan</a:t>
            </a:r>
            <a:r>
              <a:rPr lang="cs-CZ" b="1" dirty="0" smtClean="0">
                <a:solidFill>
                  <a:schemeClr val="accent1"/>
                </a:solidFill>
              </a:rPr>
              <a:t>á nevěsta, r. 1863-1866</a:t>
            </a:r>
            <a:endParaRPr lang="cs-CZ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57290" y="1714488"/>
            <a:ext cx="7498080" cy="4800600"/>
          </a:xfrm>
        </p:spPr>
        <p:txBody>
          <a:bodyPr/>
          <a:lstStyle/>
          <a:p>
            <a:r>
              <a:rPr lang="cs-CZ" sz="2600" dirty="0" smtClean="0">
                <a:latin typeface="Century Schoolbook" pitchFamily="18" charset="0"/>
              </a:rPr>
              <a:t>Prodaná nevěsta je komická opera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je to opera o třech dějstvích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autorem libreta je Karel Sabina </a:t>
            </a:r>
            <a:r>
              <a:rPr lang="en-US" sz="2600" dirty="0" smtClean="0">
                <a:latin typeface="Century Schoolbook" pitchFamily="18" charset="0"/>
              </a:rPr>
              <a:t>[1]</a:t>
            </a:r>
            <a:endParaRPr lang="cs-CZ" sz="2600" dirty="0" smtClean="0">
              <a:latin typeface="Century Schoolbook" pitchFamily="18" charset="0"/>
            </a:endParaRP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Prodaná nevěsta si od své premiéry, r. 1866 </a:t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v Prozatímním divadle, vydobyla zasloužený obdiv obecenstva a později i světové renomé</a:t>
            </a:r>
            <a:r>
              <a:rPr lang="en-US" sz="2600" dirty="0" smtClean="0">
                <a:latin typeface="Century Schoolbook" pitchFamily="18" charset="0"/>
              </a:rPr>
              <a:t> [2]</a:t>
            </a:r>
            <a:endParaRPr lang="cs-CZ" sz="2600" dirty="0" smtClean="0">
              <a:latin typeface="Century Schoolbook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  <a:latin typeface="Century Schoolbook" pitchFamily="18" charset="0"/>
              </a:rPr>
              <a:t>1. jednání</a:t>
            </a:r>
            <a:endParaRPr lang="cs-CZ" b="1" dirty="0">
              <a:solidFill>
                <a:schemeClr val="accent1"/>
              </a:solidFill>
              <a:latin typeface="Century Schoolboo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9274" cy="5124472"/>
          </a:xfrm>
        </p:spPr>
        <p:txBody>
          <a:bodyPr>
            <a:noAutofit/>
          </a:bodyPr>
          <a:lstStyle/>
          <a:p>
            <a:r>
              <a:rPr lang="cs-CZ" sz="2200" dirty="0" smtClean="0">
                <a:latin typeface="Century Schoolbook" pitchFamily="18" charset="0"/>
              </a:rPr>
              <a:t>Právě dnes má přijít na námluvy ženich, kterého Mařence rodiče vybrali. Mařenka ujišťuje </a:t>
            </a:r>
            <a:r>
              <a:rPr lang="cs-CZ" sz="2200" dirty="0" err="1" smtClean="0">
                <a:latin typeface="Century Schoolbook" pitchFamily="18" charset="0"/>
              </a:rPr>
              <a:t>Jeníka</a:t>
            </a:r>
            <a:r>
              <a:rPr lang="cs-CZ" sz="2200" dirty="0" smtClean="0">
                <a:latin typeface="Century Schoolbook" pitchFamily="18" charset="0"/>
              </a:rPr>
              <a:t>, že se ho přesto nevzdá. To už se však blíží dohazovač </a:t>
            </a:r>
            <a:r>
              <a:rPr lang="cs-CZ" sz="2200" dirty="0" err="1" smtClean="0">
                <a:latin typeface="Century Schoolbook" pitchFamily="18" charset="0"/>
              </a:rPr>
              <a:t>Kecal</a:t>
            </a:r>
            <a:r>
              <a:rPr lang="cs-CZ" sz="2200" dirty="0" smtClean="0">
                <a:latin typeface="Century Schoolbook" pitchFamily="18" charset="0"/>
              </a:rPr>
              <a:t> spolu s Mařenčinými rodiči. Snaží se získat jejich důvěru a přesvědčit je, že syn bohatého sedláka Míchy ze sousední vsi je pro Mařenku ten nejlepší ženich. Navíc připomíná </a:t>
            </a:r>
            <a:r>
              <a:rPr lang="cs-CZ" sz="2200" dirty="0" err="1" smtClean="0">
                <a:latin typeface="Century Schoolbook" pitchFamily="18" charset="0"/>
              </a:rPr>
              <a:t>Krušinovi</a:t>
            </a:r>
            <a:r>
              <a:rPr lang="cs-CZ" sz="2200" dirty="0" smtClean="0">
                <a:latin typeface="Century Schoolbook" pitchFamily="18" charset="0"/>
              </a:rPr>
              <a:t> jeho letitý dluh vůči </a:t>
            </a:r>
            <a:r>
              <a:rPr lang="cs-CZ" sz="2200" dirty="0" err="1" smtClean="0">
                <a:latin typeface="Century Schoolbook" pitchFamily="18" charset="0"/>
              </a:rPr>
              <a:t>Míchovi</a:t>
            </a:r>
            <a:r>
              <a:rPr lang="cs-CZ" sz="2200" dirty="0" smtClean="0">
                <a:latin typeface="Century Schoolbook" pitchFamily="18" charset="0"/>
              </a:rPr>
              <a:t> a závazek, že dá svou dceru jeho synovi. Ovšem Krušina si vzpomíná, že Mícha měl syny dva, ale </a:t>
            </a:r>
            <a:r>
              <a:rPr lang="cs-CZ" sz="2200" dirty="0" err="1" smtClean="0">
                <a:latin typeface="Century Schoolbook" pitchFamily="18" charset="0"/>
              </a:rPr>
              <a:t>Kecal</a:t>
            </a:r>
            <a:r>
              <a:rPr lang="cs-CZ" sz="2200" dirty="0" smtClean="0">
                <a:latin typeface="Century Schoolbook" pitchFamily="18" charset="0"/>
              </a:rPr>
              <a:t> ho ujišťuje že ten první se nevydařil a ani doma není. Ovšem Mařenka oznamuje, že již má svého milého a toho se nevzdá. Když nepomůže chlácholení, rozhodne se </a:t>
            </a:r>
            <a:r>
              <a:rPr lang="cs-CZ" sz="2200" dirty="0" err="1" smtClean="0">
                <a:latin typeface="Century Schoolbook" pitchFamily="18" charset="0"/>
              </a:rPr>
              <a:t>Kecal</a:t>
            </a:r>
            <a:r>
              <a:rPr lang="cs-CZ" sz="2200" dirty="0" smtClean="0">
                <a:latin typeface="Century Schoolbook" pitchFamily="18" charset="0"/>
              </a:rPr>
              <a:t> věc domluvit s </a:t>
            </a:r>
            <a:r>
              <a:rPr lang="cs-CZ" sz="2200" dirty="0" err="1" smtClean="0">
                <a:latin typeface="Century Schoolbook" pitchFamily="18" charset="0"/>
              </a:rPr>
              <a:t>Jeníkem</a:t>
            </a:r>
            <a:r>
              <a:rPr lang="cs-CZ" sz="2200" dirty="0" smtClean="0">
                <a:latin typeface="Century Schoolbook" pitchFamily="18" charset="0"/>
              </a:rPr>
              <a:t> osobně </a:t>
            </a:r>
            <a:r>
              <a:rPr lang="en-US" sz="2200" dirty="0" smtClean="0">
                <a:latin typeface="Century Schoolbook" pitchFamily="18" charset="0"/>
              </a:rPr>
              <a:t>[3]</a:t>
            </a:r>
            <a:r>
              <a:rPr lang="cs-CZ" sz="2200" dirty="0" smtClean="0">
                <a:latin typeface="Century Schoolbook" pitchFamily="18" charset="0"/>
              </a:rPr>
              <a:t>.</a:t>
            </a:r>
            <a:endParaRPr lang="cs-CZ" sz="2200" dirty="0">
              <a:latin typeface="Century Schoolbook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  <a:latin typeface="Century Schoolbook" pitchFamily="18" charset="0"/>
              </a:rPr>
              <a:t>2. jednání</a:t>
            </a:r>
            <a:endParaRPr lang="cs-CZ" b="1" dirty="0">
              <a:solidFill>
                <a:schemeClr val="accent1"/>
              </a:solidFill>
              <a:latin typeface="Century Schoolboo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200" dirty="0" err="1" smtClean="0">
                <a:latin typeface="Century Schoolbook" pitchFamily="18" charset="0"/>
              </a:rPr>
              <a:t>Kecal</a:t>
            </a:r>
            <a:r>
              <a:rPr lang="cs-CZ" sz="2200" dirty="0" smtClean="0">
                <a:latin typeface="Century Schoolbook" pitchFamily="18" charset="0"/>
              </a:rPr>
              <a:t> přesvědčuje </a:t>
            </a:r>
            <a:r>
              <a:rPr lang="cs-CZ" sz="2200" dirty="0" err="1" smtClean="0">
                <a:latin typeface="Century Schoolbook" pitchFamily="18" charset="0"/>
              </a:rPr>
              <a:t>Jeníka</a:t>
            </a:r>
            <a:r>
              <a:rPr lang="cs-CZ" sz="2200" dirty="0" smtClean="0">
                <a:latin typeface="Century Schoolbook" pitchFamily="18" charset="0"/>
              </a:rPr>
              <a:t>, aby se vzdal Mařenky ve prospěch zisku. Když </a:t>
            </a:r>
            <a:r>
              <a:rPr lang="cs-CZ" sz="2200" dirty="0" err="1" smtClean="0">
                <a:latin typeface="Century Schoolbook" pitchFamily="18" charset="0"/>
              </a:rPr>
              <a:t>Jeník</a:t>
            </a:r>
            <a:r>
              <a:rPr lang="cs-CZ" sz="2200" dirty="0" smtClean="0">
                <a:latin typeface="Century Schoolbook" pitchFamily="18" charset="0"/>
              </a:rPr>
              <a:t> odmítá všechny návrhy odstupného, </a:t>
            </a:r>
            <a:r>
              <a:rPr lang="cs-CZ" sz="2200" dirty="0" err="1" smtClean="0">
                <a:latin typeface="Century Schoolbook" pitchFamily="18" charset="0"/>
              </a:rPr>
              <a:t>Kecal</a:t>
            </a:r>
            <a:r>
              <a:rPr lang="cs-CZ" sz="2200" dirty="0" smtClean="0">
                <a:latin typeface="Century Schoolbook" pitchFamily="18" charset="0"/>
              </a:rPr>
              <a:t> mu vyhrožuje, že ho jako přespolního vyženou ze vsi. Uprostřed dohadování </a:t>
            </a:r>
            <a:r>
              <a:rPr lang="cs-CZ" sz="2200" dirty="0" err="1" smtClean="0">
                <a:latin typeface="Century Schoolbook" pitchFamily="18" charset="0"/>
              </a:rPr>
              <a:t>Jeník</a:t>
            </a:r>
            <a:r>
              <a:rPr lang="cs-CZ" sz="2200" dirty="0" smtClean="0">
                <a:latin typeface="Century Schoolbook" pitchFamily="18" charset="0"/>
              </a:rPr>
              <a:t> náhle obrátí a s odstoupením Mařenky za tři sta zlatých nakonec souhlasí. Dokonce chce s </a:t>
            </a:r>
            <a:r>
              <a:rPr lang="cs-CZ" sz="2200" dirty="0" err="1" smtClean="0">
                <a:latin typeface="Century Schoolbook" pitchFamily="18" charset="0"/>
              </a:rPr>
              <a:t>Kecalem</a:t>
            </a:r>
            <a:r>
              <a:rPr lang="cs-CZ" sz="2200" dirty="0" smtClean="0">
                <a:latin typeface="Century Schoolbook" pitchFamily="18" charset="0"/>
              </a:rPr>
              <a:t> sepsat smlouvu a trvá na tom, aby v ní bylo výslovně napsáno, že Mařenku může dostat pouze syn sedláka Míchy a že se tím zároveň smaže dluh Krušinových </a:t>
            </a:r>
            <a:r>
              <a:rPr lang="en-US" sz="2200" dirty="0" smtClean="0">
                <a:latin typeface="Century Schoolbook" pitchFamily="18" charset="0"/>
              </a:rPr>
              <a:t>[3]</a:t>
            </a:r>
            <a:r>
              <a:rPr lang="cs-CZ" sz="2200" dirty="0" smtClean="0">
                <a:latin typeface="Century Schoolbook" pitchFamily="18" charset="0"/>
              </a:rPr>
              <a:t>.</a:t>
            </a:r>
            <a:endParaRPr lang="cs-CZ" sz="2200" dirty="0">
              <a:latin typeface="Century Schoolbook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  <a:latin typeface="Century Schoolbook" pitchFamily="18" charset="0"/>
              </a:rPr>
              <a:t>3. jednání</a:t>
            </a:r>
            <a:endParaRPr lang="cs-CZ" b="1" dirty="0">
              <a:solidFill>
                <a:schemeClr val="accent1"/>
              </a:solidFill>
              <a:latin typeface="Century Schoolboo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9274" cy="5053034"/>
          </a:xfrm>
        </p:spPr>
        <p:txBody>
          <a:bodyPr>
            <a:normAutofit/>
          </a:bodyPr>
          <a:lstStyle/>
          <a:p>
            <a:r>
              <a:rPr lang="cs-CZ" sz="2200" dirty="0" smtClean="0">
                <a:latin typeface="Century Schoolbook" pitchFamily="18" charset="0"/>
              </a:rPr>
              <a:t>Mařenka nemůže uvěřit, že by ji její milý mohl zradit. Za Mařenkou se vrací </a:t>
            </a:r>
            <a:r>
              <a:rPr lang="cs-CZ" sz="2200" dirty="0" err="1" smtClean="0">
                <a:latin typeface="Century Schoolbook" pitchFamily="18" charset="0"/>
              </a:rPr>
              <a:t>Jeník</a:t>
            </a:r>
            <a:r>
              <a:rPr lang="cs-CZ" sz="2200" dirty="0" smtClean="0">
                <a:latin typeface="Century Schoolbook" pitchFamily="18" charset="0"/>
              </a:rPr>
              <a:t> a chce jí vysvětlit, jak to s jejím prodejem ve skutečnosti je. Uražená Mařenka </a:t>
            </a:r>
            <a:br>
              <a:rPr lang="cs-CZ" sz="2200" dirty="0" smtClean="0">
                <a:latin typeface="Century Schoolbook" pitchFamily="18" charset="0"/>
              </a:rPr>
            </a:br>
            <a:r>
              <a:rPr lang="cs-CZ" sz="2200" dirty="0" smtClean="0">
                <a:latin typeface="Century Schoolbook" pitchFamily="18" charset="0"/>
              </a:rPr>
              <a:t>o vysvětlování nestojí a nastává hádka. Mařenka překvapivě oznamuje, že své rodiče dobrovolně poslechne. Sedlák Mícha však v </a:t>
            </a:r>
            <a:r>
              <a:rPr lang="cs-CZ" sz="2200" dirty="0" err="1" smtClean="0">
                <a:latin typeface="Century Schoolbook" pitchFamily="18" charset="0"/>
              </a:rPr>
              <a:t>Jeníkovi</a:t>
            </a:r>
            <a:r>
              <a:rPr lang="cs-CZ" sz="2200" dirty="0" smtClean="0">
                <a:latin typeface="Century Schoolbook" pitchFamily="18" charset="0"/>
              </a:rPr>
              <a:t> pozná svého prvorozeného syna – a ten se hlásí o své právo. Podle smlouvy mu přece jako „</a:t>
            </a:r>
            <a:r>
              <a:rPr lang="cs-CZ" sz="2200" dirty="0" err="1" smtClean="0">
                <a:latin typeface="Century Schoolbook" pitchFamily="18" charset="0"/>
              </a:rPr>
              <a:t>Míchovu</a:t>
            </a:r>
            <a:r>
              <a:rPr lang="cs-CZ" sz="2200" dirty="0" smtClean="0">
                <a:latin typeface="Century Schoolbook" pitchFamily="18" charset="0"/>
              </a:rPr>
              <a:t> synovi“ patří Mařenka. Mícha se smíří se synem a všichni se radují, že </a:t>
            </a:r>
            <a:r>
              <a:rPr lang="cs-CZ" sz="2200" dirty="0" err="1" smtClean="0">
                <a:latin typeface="Century Schoolbook" pitchFamily="18" charset="0"/>
              </a:rPr>
              <a:t>Jeník</a:t>
            </a:r>
            <a:r>
              <a:rPr lang="cs-CZ" sz="2200" dirty="0" smtClean="0">
                <a:latin typeface="Century Schoolbook" pitchFamily="18" charset="0"/>
              </a:rPr>
              <a:t> dostal svou Mařenku</a:t>
            </a:r>
            <a:r>
              <a:rPr lang="en-US" sz="2200" dirty="0" smtClean="0">
                <a:latin typeface="Century Schoolbook" pitchFamily="18" charset="0"/>
              </a:rPr>
              <a:t> [3]</a:t>
            </a:r>
            <a:r>
              <a:rPr lang="cs-CZ" sz="2200" dirty="0" smtClean="0">
                <a:latin typeface="Century Schoolbook" pitchFamily="18" charset="0"/>
              </a:rPr>
              <a:t>.</a:t>
            </a:r>
            <a:endParaRPr lang="cs-CZ" sz="2200" dirty="0">
              <a:latin typeface="Century Schoolbook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5852" y="785794"/>
            <a:ext cx="7647836" cy="5462606"/>
          </a:xfrm>
        </p:spPr>
        <p:txBody>
          <a:bodyPr/>
          <a:lstStyle/>
          <a:p>
            <a:pPr>
              <a:buNone/>
            </a:pPr>
            <a:r>
              <a:rPr lang="en-US" dirty="0" err="1" smtClean="0">
                <a:latin typeface="+mj-lt"/>
              </a:rPr>
              <a:t>Hudebn</a:t>
            </a:r>
            <a:r>
              <a:rPr lang="cs-CZ" dirty="0" smtClean="0">
                <a:latin typeface="+mj-lt"/>
              </a:rPr>
              <a:t>í ukázka: </a:t>
            </a:r>
            <a:r>
              <a:rPr lang="cs-CZ" b="1" dirty="0" smtClean="0">
                <a:solidFill>
                  <a:schemeClr val="accent1"/>
                </a:solidFill>
                <a:latin typeface="+mj-lt"/>
              </a:rPr>
              <a:t>Proč bychom se netěšili</a:t>
            </a:r>
            <a:endParaRPr lang="en-US" b="1" dirty="0" smtClean="0">
              <a:solidFill>
                <a:schemeClr val="accent1"/>
              </a:solidFill>
              <a:latin typeface="+mj-lt"/>
            </a:endParaRPr>
          </a:p>
          <a:p>
            <a:r>
              <a:rPr lang="cs-CZ" sz="2000" dirty="0" smtClean="0">
                <a:latin typeface="+mj-lt"/>
                <a:hlinkClick r:id="rId2"/>
              </a:rPr>
              <a:t>http://www.</a:t>
            </a:r>
            <a:r>
              <a:rPr lang="cs-CZ" sz="2000" dirty="0" err="1" smtClean="0">
                <a:latin typeface="+mj-lt"/>
                <a:hlinkClick r:id="rId2"/>
              </a:rPr>
              <a:t>youtube.com</a:t>
            </a:r>
            <a:r>
              <a:rPr lang="cs-CZ" sz="2000" dirty="0" smtClean="0">
                <a:latin typeface="+mj-lt"/>
                <a:hlinkClick r:id="rId2"/>
              </a:rPr>
              <a:t>/</a:t>
            </a:r>
            <a:r>
              <a:rPr lang="cs-CZ" sz="2000" dirty="0" err="1" smtClean="0">
                <a:latin typeface="+mj-lt"/>
                <a:hlinkClick r:id="rId2"/>
              </a:rPr>
              <a:t>watch</a:t>
            </a:r>
            <a:r>
              <a:rPr lang="cs-CZ" sz="2000" dirty="0" smtClean="0">
                <a:latin typeface="+mj-lt"/>
                <a:hlinkClick r:id="rId2"/>
              </a:rPr>
              <a:t>?v=Na6piObEzws&amp;feature=</a:t>
            </a:r>
            <a:r>
              <a:rPr lang="cs-CZ" sz="2000" dirty="0" err="1" smtClean="0">
                <a:latin typeface="+mj-lt"/>
                <a:hlinkClick r:id="rId2"/>
              </a:rPr>
              <a:t>fvwrel</a:t>
            </a:r>
            <a:endParaRPr lang="cs-CZ" sz="2000" dirty="0" smtClean="0">
              <a:latin typeface="+mj-lt"/>
            </a:endParaRP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Hudební ukázka: </a:t>
            </a:r>
            <a:r>
              <a:rPr lang="cs-CZ" b="1" dirty="0" smtClean="0">
                <a:solidFill>
                  <a:schemeClr val="accent1"/>
                </a:solidFill>
              </a:rPr>
              <a:t>Věrné milování</a:t>
            </a:r>
          </a:p>
          <a:p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youtube.com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watch</a:t>
            </a:r>
            <a:r>
              <a:rPr lang="cs-CZ" sz="2000" dirty="0" smtClean="0">
                <a:hlinkClick r:id="rId3"/>
              </a:rPr>
              <a:t>?v=xjI8nvUqLFo&amp;feature=</a:t>
            </a:r>
            <a:r>
              <a:rPr lang="cs-CZ" sz="2000" dirty="0" err="1" smtClean="0">
                <a:hlinkClick r:id="rId3"/>
              </a:rPr>
              <a:t>fvwrel</a:t>
            </a: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chemeClr val="accent1"/>
                </a:solidFill>
              </a:rPr>
              <a:t>Pou</a:t>
            </a:r>
            <a:r>
              <a:rPr lang="cs-CZ" sz="3600" b="1" dirty="0" smtClean="0">
                <a:solidFill>
                  <a:schemeClr val="accent1"/>
                </a:solidFill>
              </a:rPr>
              <a:t>žitá literatura</a:t>
            </a:r>
            <a:endParaRPr lang="cs-CZ" sz="36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714464"/>
            <a:ext cx="7572428" cy="5143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600" dirty="0" smtClean="0">
                <a:latin typeface="Century Schoolbook" pitchFamily="18" charset="0"/>
              </a:rPr>
              <a:t>[1]</a:t>
            </a:r>
            <a:r>
              <a:rPr lang="cs-CZ" sz="1600" dirty="0" smtClean="0">
                <a:latin typeface="Century Schoolbook" pitchFamily="18" charset="0"/>
              </a:rPr>
              <a:t>	</a:t>
            </a:r>
            <a:r>
              <a:rPr lang="en-US" sz="1600" dirty="0" smtClean="0">
                <a:latin typeface="Century Schoolbook" pitchFamily="18" charset="0"/>
              </a:rPr>
              <a:t>	</a:t>
            </a:r>
            <a:r>
              <a:rPr lang="cs-CZ" sz="1600" dirty="0" smtClean="0">
                <a:latin typeface="Century Schoolbook" pitchFamily="18" charset="0"/>
              </a:rPr>
              <a:t>Prodaná nevěsta. In: </a:t>
            </a:r>
            <a:r>
              <a:rPr lang="cs-CZ" sz="1600" dirty="0" err="1" smtClean="0">
                <a:latin typeface="Century Schoolbook" pitchFamily="18" charset="0"/>
              </a:rPr>
              <a:t>Wikipedia</a:t>
            </a:r>
            <a:r>
              <a:rPr lang="cs-CZ" sz="1600" dirty="0" smtClean="0">
                <a:latin typeface="Century Schoolbook" pitchFamily="18" charset="0"/>
              </a:rPr>
              <a:t>: </a:t>
            </a:r>
            <a:r>
              <a:rPr lang="cs-CZ" sz="1600" dirty="0" err="1" smtClean="0">
                <a:latin typeface="Century Schoolbook" pitchFamily="18" charset="0"/>
              </a:rPr>
              <a:t>the</a:t>
            </a:r>
            <a:r>
              <a:rPr lang="cs-CZ" sz="1600" dirty="0" smtClean="0">
                <a:latin typeface="Century Schoolbook" pitchFamily="18" charset="0"/>
              </a:rPr>
              <a:t> free </a:t>
            </a:r>
            <a:r>
              <a:rPr lang="cs-CZ" sz="1600" dirty="0" err="1" smtClean="0">
                <a:latin typeface="Century Schoolbook" pitchFamily="18" charset="0"/>
              </a:rPr>
              <a:t>encyclopedia</a:t>
            </a:r>
            <a:r>
              <a:rPr lang="cs-CZ" sz="1600" dirty="0" smtClean="0">
                <a:latin typeface="Century Schoolbook" pitchFamily="18" charset="0"/>
              </a:rPr>
              <a:t> [online]. 	San </a:t>
            </a:r>
            <a:r>
              <a:rPr lang="cs-CZ" sz="1600" dirty="0" err="1" smtClean="0">
                <a:latin typeface="Century Schoolbook" pitchFamily="18" charset="0"/>
              </a:rPr>
              <a:t>Francisco</a:t>
            </a:r>
            <a:r>
              <a:rPr lang="cs-CZ" sz="1600" dirty="0" smtClean="0">
                <a:latin typeface="Century Schoolbook" pitchFamily="18" charset="0"/>
              </a:rPr>
              <a:t> (CA): </a:t>
            </a:r>
            <a:r>
              <a:rPr lang="cs-CZ" sz="1600" dirty="0" err="1" smtClean="0">
                <a:latin typeface="Century Schoolbook" pitchFamily="18" charset="0"/>
              </a:rPr>
              <a:t>Wikimedia</a:t>
            </a:r>
            <a:r>
              <a:rPr lang="cs-CZ" sz="1600" dirty="0" smtClean="0">
                <a:latin typeface="Century Schoolbook" pitchFamily="18" charset="0"/>
              </a:rPr>
              <a:t> </a:t>
            </a:r>
            <a:r>
              <a:rPr lang="cs-CZ" sz="1600" dirty="0" err="1" smtClean="0">
                <a:latin typeface="Century Schoolbook" pitchFamily="18" charset="0"/>
              </a:rPr>
              <a:t>Foundation</a:t>
            </a:r>
            <a:r>
              <a:rPr lang="cs-CZ" sz="1600" dirty="0" smtClean="0">
                <a:latin typeface="Century Schoolbook" pitchFamily="18" charset="0"/>
              </a:rPr>
              <a:t>, 2006, 2012-10-	04 [cit. 2012-11-17]. Dostupné z: </a:t>
            </a:r>
            <a:r>
              <a:rPr lang="en-US" sz="1600" dirty="0" smtClean="0">
                <a:latin typeface="Century Schoolbook" pitchFamily="18" charset="0"/>
              </a:rPr>
              <a:t>	</a:t>
            </a:r>
            <a:r>
              <a:rPr lang="cs-CZ" sz="1600" dirty="0" smtClean="0">
                <a:latin typeface="Century Schoolbook" pitchFamily="18" charset="0"/>
              </a:rPr>
              <a:t>http://cs.wikipedia.org/wiki/Prodaná_nevěsta</a:t>
            </a:r>
          </a:p>
          <a:p>
            <a:pPr>
              <a:buNone/>
            </a:pPr>
            <a:endParaRPr lang="cs-CZ" sz="1600" dirty="0" smtClean="0">
              <a:latin typeface="Century Schoolbook" pitchFamily="18" charset="0"/>
            </a:endParaRPr>
          </a:p>
          <a:p>
            <a:pPr>
              <a:buNone/>
            </a:pPr>
            <a:r>
              <a:rPr lang="en-US" sz="1600" dirty="0" smtClean="0">
                <a:latin typeface="Century Schoolbook" pitchFamily="18" charset="0"/>
              </a:rPr>
              <a:t>[2]		</a:t>
            </a:r>
            <a:r>
              <a:rPr lang="en-US" sz="1600" dirty="0" err="1" smtClean="0">
                <a:latin typeface="Century Schoolbook" pitchFamily="18" charset="0"/>
              </a:rPr>
              <a:t>Prodaná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nevěsta</a:t>
            </a:r>
            <a:r>
              <a:rPr lang="en-US" sz="1600" dirty="0" smtClean="0">
                <a:latin typeface="Century Schoolbook" pitchFamily="18" charset="0"/>
              </a:rPr>
              <a:t>: </a:t>
            </a:r>
            <a:r>
              <a:rPr lang="en-US" sz="1600" dirty="0" err="1" smtClean="0">
                <a:latin typeface="Century Schoolbook" pitchFamily="18" charset="0"/>
              </a:rPr>
              <a:t>Smetanovy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další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úpravy</a:t>
            </a:r>
            <a:r>
              <a:rPr lang="en-US" sz="1600" dirty="0" smtClean="0">
                <a:latin typeface="Century Schoolbook" pitchFamily="18" charset="0"/>
              </a:rPr>
              <a:t>. In: Wikipedia: 	the free </a:t>
            </a:r>
            <a:r>
              <a:rPr lang="cs-CZ" sz="1600" dirty="0" smtClean="0">
                <a:latin typeface="Century Schoolbook" pitchFamily="18" charset="0"/>
              </a:rPr>
              <a:t>	</a:t>
            </a:r>
            <a:r>
              <a:rPr lang="en-US" sz="1600" dirty="0" smtClean="0">
                <a:latin typeface="Century Schoolbook" pitchFamily="18" charset="0"/>
              </a:rPr>
              <a:t>encyclopedia [online]. San Francisco (CA): Wikimedia </a:t>
            </a:r>
            <a:r>
              <a:rPr lang="cs-CZ" sz="1600" dirty="0" smtClean="0">
                <a:latin typeface="Century Schoolbook" pitchFamily="18" charset="0"/>
              </a:rPr>
              <a:t>	</a:t>
            </a:r>
            <a:r>
              <a:rPr lang="en-US" sz="1600" dirty="0" smtClean="0">
                <a:latin typeface="Century Schoolbook" pitchFamily="18" charset="0"/>
              </a:rPr>
              <a:t>Foundation, 2006, 2012-10-04 [cit. 2012-11-17]. </a:t>
            </a:r>
            <a:r>
              <a:rPr lang="en-US" sz="1600" dirty="0" err="1" smtClean="0">
                <a:latin typeface="Century Schoolbook" pitchFamily="18" charset="0"/>
              </a:rPr>
              <a:t>Dostupné</a:t>
            </a:r>
            <a:r>
              <a:rPr lang="en-US" sz="1600" dirty="0" smtClean="0">
                <a:latin typeface="Century Schoolbook" pitchFamily="18" charset="0"/>
              </a:rPr>
              <a:t> z: </a:t>
            </a:r>
            <a:r>
              <a:rPr lang="cs-CZ" sz="1600" dirty="0" smtClean="0">
                <a:latin typeface="Century Schoolbook" pitchFamily="18" charset="0"/>
              </a:rPr>
              <a:t>	</a:t>
            </a:r>
            <a:r>
              <a:rPr lang="en-US" sz="1600" dirty="0" smtClean="0">
                <a:latin typeface="Century Schoolbook" pitchFamily="18" charset="0"/>
              </a:rPr>
              <a:t>http://</a:t>
            </a:r>
            <a:r>
              <a:rPr lang="en-US" sz="1600" dirty="0" err="1" smtClean="0">
                <a:latin typeface="Century Schoolbook" pitchFamily="18" charset="0"/>
              </a:rPr>
              <a:t>cs.wikipedia.org</a:t>
            </a:r>
            <a:r>
              <a:rPr lang="en-US" sz="1600" dirty="0" smtClean="0">
                <a:latin typeface="Century Schoolbook" pitchFamily="18" charset="0"/>
              </a:rPr>
              <a:t>/wiki/</a:t>
            </a:r>
            <a:r>
              <a:rPr lang="en-US" sz="1600" dirty="0" err="1" smtClean="0">
                <a:latin typeface="Century Schoolbook" pitchFamily="18" charset="0"/>
              </a:rPr>
              <a:t>Prodaná_nevěsta</a:t>
            </a:r>
            <a:endParaRPr lang="en-US" sz="1600" dirty="0" smtClean="0">
              <a:latin typeface="Century Schoolbook" pitchFamily="18" charset="0"/>
            </a:endParaRPr>
          </a:p>
          <a:p>
            <a:pPr>
              <a:buNone/>
            </a:pPr>
            <a:endParaRPr lang="en-US" sz="1600" dirty="0" smtClean="0">
              <a:latin typeface="Century Schoolbook" pitchFamily="18" charset="0"/>
            </a:endParaRPr>
          </a:p>
          <a:p>
            <a:pPr>
              <a:buNone/>
            </a:pPr>
            <a:r>
              <a:rPr lang="en-US" sz="1600" dirty="0" smtClean="0">
                <a:latin typeface="Century Schoolbook" pitchFamily="18" charset="0"/>
              </a:rPr>
              <a:t>[3] 	</a:t>
            </a:r>
            <a:r>
              <a:rPr lang="en-US" sz="1600" dirty="0" err="1" smtClean="0">
                <a:latin typeface="Century Schoolbook" pitchFamily="18" charset="0"/>
              </a:rPr>
              <a:t>Prodaná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nevěsta</a:t>
            </a:r>
            <a:r>
              <a:rPr lang="en-US" sz="1600" dirty="0" smtClean="0">
                <a:latin typeface="Century Schoolbook" pitchFamily="18" charset="0"/>
              </a:rPr>
              <a:t>: </a:t>
            </a:r>
            <a:r>
              <a:rPr lang="en-US" sz="1600" dirty="0" err="1" smtClean="0">
                <a:latin typeface="Century Schoolbook" pitchFamily="18" charset="0"/>
              </a:rPr>
              <a:t>Stručný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obsah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opery</a:t>
            </a:r>
            <a:r>
              <a:rPr lang="en-US" sz="1600" dirty="0" smtClean="0">
                <a:latin typeface="Century Schoolbook" pitchFamily="18" charset="0"/>
              </a:rPr>
              <a:t>. In: Wikipedia: the 	free </a:t>
            </a:r>
            <a:r>
              <a:rPr lang="cs-CZ" sz="1600" dirty="0" smtClean="0">
                <a:latin typeface="Century Schoolbook" pitchFamily="18" charset="0"/>
              </a:rPr>
              <a:t>	</a:t>
            </a:r>
            <a:r>
              <a:rPr lang="en-US" sz="1600" dirty="0" smtClean="0">
                <a:latin typeface="Century Schoolbook" pitchFamily="18" charset="0"/>
              </a:rPr>
              <a:t>encyclopedia [online]. San Francisco (CA): Wikimedia 	Foundation, 2006, 2012-10-04 [cit. 2012-11-17]. </a:t>
            </a:r>
            <a:r>
              <a:rPr lang="en-US" sz="1600" dirty="0" err="1" smtClean="0">
                <a:latin typeface="Century Schoolbook" pitchFamily="18" charset="0"/>
              </a:rPr>
              <a:t>Dostupné</a:t>
            </a:r>
            <a:r>
              <a:rPr lang="en-US" sz="1600" dirty="0" smtClean="0">
                <a:latin typeface="Century Schoolbook" pitchFamily="18" charset="0"/>
              </a:rPr>
              <a:t> z: 	http://</a:t>
            </a:r>
            <a:r>
              <a:rPr lang="en-US" sz="1600" dirty="0" err="1" smtClean="0">
                <a:latin typeface="Century Schoolbook" pitchFamily="18" charset="0"/>
              </a:rPr>
              <a:t>cs.wikipedia.org</a:t>
            </a:r>
            <a:r>
              <a:rPr lang="en-US" sz="1600" dirty="0" smtClean="0">
                <a:latin typeface="Century Schoolbook" pitchFamily="18" charset="0"/>
              </a:rPr>
              <a:t>/wiki/</a:t>
            </a:r>
            <a:r>
              <a:rPr lang="en-US" sz="1600" dirty="0" err="1" smtClean="0">
                <a:latin typeface="Century Schoolbook" pitchFamily="18" charset="0"/>
              </a:rPr>
              <a:t>Prodaná_nevěsta</a:t>
            </a:r>
            <a:endParaRPr lang="en-US" sz="1600" dirty="0" smtClean="0">
              <a:latin typeface="Century Schoolbook" pitchFamily="18" charset="0"/>
            </a:endParaRPr>
          </a:p>
          <a:p>
            <a:pPr>
              <a:buNone/>
            </a:pPr>
            <a:r>
              <a:rPr lang="en-US" sz="1600" dirty="0" smtClean="0">
                <a:latin typeface="Century Schoolbook" pitchFamily="18" charset="0"/>
              </a:rPr>
              <a:t>	</a:t>
            </a:r>
            <a:r>
              <a:rPr lang="cs-CZ" sz="1600" dirty="0" smtClean="0">
                <a:latin typeface="Century Schoolbook" pitchFamily="18" charset="0"/>
              </a:rPr>
              <a:t>	</a:t>
            </a:r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1199</TotalTime>
  <Words>355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Snímek 1</vt:lpstr>
      <vt:lpstr> ANOTACE </vt:lpstr>
      <vt:lpstr>Prodaná nevěsta, r. 1863-1866</vt:lpstr>
      <vt:lpstr>1. jednání</vt:lpstr>
      <vt:lpstr>2. jednání</vt:lpstr>
      <vt:lpstr>3. jednání</vt:lpstr>
      <vt:lpstr>Snímek 7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klára</cp:lastModifiedBy>
  <cp:revision>114</cp:revision>
  <dcterms:created xsi:type="dcterms:W3CDTF">2012-11-14T16:39:46Z</dcterms:created>
  <dcterms:modified xsi:type="dcterms:W3CDTF">2013-03-25T09:56:23Z</dcterms:modified>
</cp:coreProperties>
</file>