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305" r:id="rId2"/>
    <p:sldId id="306" r:id="rId3"/>
    <p:sldId id="307" r:id="rId4"/>
    <p:sldId id="308" r:id="rId5"/>
    <p:sldId id="30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385" autoAdjust="0"/>
    <p:restoredTop sz="9466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9108D-000F-4BED-BEC5-0664AAC3A3FC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D3829-344A-42FA-8901-32F254CCEB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081B5D2-A122-4B5C-9A13-E688A34A7F1A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5D35B3A-F92F-44B9-A2DB-8A5435EF6B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1857356" y="1357298"/>
            <a:ext cx="6981844" cy="2643206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latin typeface="Century Schoolbook" pitchFamily="18" charset="0"/>
              </a:rPr>
              <a:t>Název školy:		Základní škola </a:t>
            </a:r>
            <a:r>
              <a:rPr lang="cs-CZ" sz="2000" b="1" dirty="0" err="1" smtClean="0">
                <a:latin typeface="Century Schoolbook" pitchFamily="18" charset="0"/>
              </a:rPr>
              <a:t>Netvořice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Autor:  		Mgr. Ludmila </a:t>
            </a:r>
            <a:r>
              <a:rPr lang="cs-CZ" sz="2000" b="1" dirty="0" err="1" smtClean="0">
                <a:latin typeface="Century Schoolbook" pitchFamily="18" charset="0"/>
              </a:rPr>
              <a:t>Vodehnalová</a:t>
            </a:r>
            <a:endParaRPr lang="cs-CZ" sz="2000" b="1" dirty="0" smtClean="0">
              <a:latin typeface="Century Schoolbook" pitchFamily="18" charset="0"/>
            </a:endParaRPr>
          </a:p>
          <a:p>
            <a:r>
              <a:rPr lang="cs-CZ" sz="2000" b="1" dirty="0" smtClean="0">
                <a:latin typeface="Century Schoolbook" pitchFamily="18" charset="0"/>
              </a:rPr>
              <a:t>Název:			VY_32_INOVACE_09_</a:t>
            </a:r>
          </a:p>
          <a:p>
            <a:r>
              <a:rPr lang="cs-CZ" sz="2000" b="1" dirty="0" smtClean="0">
                <a:latin typeface="Century Schoolbook" pitchFamily="18" charset="0"/>
              </a:rPr>
              <a:t>Téma:	  		Bedřich Smetana</a:t>
            </a:r>
          </a:p>
          <a:p>
            <a:r>
              <a:rPr lang="cs-CZ" sz="2000" b="1" dirty="0" smtClean="0">
                <a:latin typeface="Century Schoolbook" pitchFamily="18" charset="0"/>
              </a:rPr>
              <a:t>Č. projektu:		OP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2886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428604"/>
            <a:ext cx="7498080" cy="10001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r>
              <a:rPr lang="cs-CZ" sz="4000" b="1" dirty="0" smtClean="0">
                <a:solidFill>
                  <a:schemeClr val="accent1"/>
                </a:solidFill>
              </a:rPr>
              <a:t>ANOTACE</a:t>
            </a:r>
            <a:r>
              <a:rPr lang="cs-CZ" sz="4400" b="1" dirty="0" smtClean="0">
                <a:solidFill>
                  <a:schemeClr val="accent1"/>
                </a:solidFill>
              </a:rPr>
              <a:t/>
            </a:r>
            <a:br>
              <a:rPr lang="cs-CZ" sz="4400" b="1" dirty="0" smtClean="0">
                <a:solidFill>
                  <a:schemeClr val="accent1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571612"/>
            <a:ext cx="7498080" cy="467678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Smetanův význam a jeho interpretace, pomníky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DUM je určen pro žáky 9. ročníku dle ŠVP Škola pro život ZŠ </a:t>
            </a:r>
            <a:r>
              <a:rPr lang="cs-CZ" sz="2600" dirty="0" err="1" smtClean="0">
                <a:latin typeface="Century Schoolbook" pitchFamily="18" charset="0"/>
              </a:rPr>
              <a:t>Netvořice</a:t>
            </a:r>
            <a:endParaRPr lang="cs-CZ" sz="2600" dirty="0" smtClean="0">
              <a:latin typeface="Century Schoolbook" pitchFamily="18" charset="0"/>
            </a:endParaRP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Hudební výchova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Prezentace na </a:t>
            </a:r>
            <a:r>
              <a:rPr lang="cs-CZ" sz="2600" smtClean="0">
                <a:latin typeface="Century Schoolbook" pitchFamily="18" charset="0"/>
              </a:rPr>
              <a:t>interaktivní </a:t>
            </a:r>
            <a:r>
              <a:rPr lang="cs-CZ" sz="2600" smtClean="0">
                <a:latin typeface="Century Schoolbook" pitchFamily="18" charset="0"/>
              </a:rPr>
              <a:t>tabuli</a:t>
            </a:r>
          </a:p>
          <a:p>
            <a:pPr>
              <a:buNone/>
            </a:pPr>
            <a:endParaRPr lang="cs-CZ" sz="2600" dirty="0" smtClean="0">
              <a:latin typeface="Century Schoolbook" pitchFamily="18" charset="0"/>
            </a:endParaRPr>
          </a:p>
          <a:p>
            <a:r>
              <a:rPr lang="cs-CZ" sz="2600" dirty="0" smtClean="0">
                <a:latin typeface="Century Schoolbook" pitchFamily="18" charset="0"/>
              </a:rPr>
              <a:t>Klíčová slova: zakladatel, pomník</a:t>
            </a:r>
            <a:endParaRPr lang="cs-CZ" sz="2600" dirty="0" smtClean="0">
              <a:latin typeface="Century Schoolbook" pitchFamily="18" charset="0"/>
            </a:endParaRPr>
          </a:p>
          <a:p>
            <a:endParaRPr lang="cs-CZ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714356"/>
            <a:ext cx="7498080" cy="5643602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Century Schoolbook" pitchFamily="18" charset="0"/>
              </a:rPr>
              <a:t>Smetana je označován za zakladatele české národní hudby</a:t>
            </a:r>
          </a:p>
          <a:p>
            <a:r>
              <a:rPr lang="cs-CZ" sz="2600" dirty="0" smtClean="0">
                <a:latin typeface="Century Schoolbook" pitchFamily="18" charset="0"/>
              </a:rPr>
              <a:t>sám o sobě na sklonku života prohlásil: „</a:t>
            </a:r>
            <a:r>
              <a:rPr lang="cs-CZ" sz="2600" dirty="0" err="1" smtClean="0">
                <a:latin typeface="Century Schoolbook" pitchFamily="18" charset="0"/>
              </a:rPr>
              <a:t>Jsemť</a:t>
            </a:r>
            <a:r>
              <a:rPr lang="cs-CZ" sz="2600" dirty="0" smtClean="0">
                <a:latin typeface="Century Schoolbook" pitchFamily="18" charset="0"/>
              </a:rPr>
              <a:t> dle </a:t>
            </a:r>
            <a:r>
              <a:rPr lang="cs-CZ" sz="2600" dirty="0" err="1" smtClean="0">
                <a:latin typeface="Century Schoolbook" pitchFamily="18" charset="0"/>
              </a:rPr>
              <a:t>záslůh</a:t>
            </a:r>
            <a:r>
              <a:rPr lang="cs-CZ" sz="2600" dirty="0" smtClean="0">
                <a:latin typeface="Century Schoolbook" pitchFamily="18" charset="0"/>
              </a:rPr>
              <a:t> mých a dle mého snažení skladatelem českým a stvořitelem českého slohu v dramatickém a ve symfonickém oddílu hudby – výhradně české!“ </a:t>
            </a:r>
          </a:p>
          <a:p>
            <a:r>
              <a:rPr lang="cs-CZ" sz="2600" dirty="0" smtClean="0">
                <a:latin typeface="Century Schoolbook" pitchFamily="18" charset="0"/>
              </a:rPr>
              <a:t>podle </a:t>
            </a:r>
            <a:r>
              <a:rPr lang="cs-CZ" sz="2600" dirty="0" err="1" smtClean="0">
                <a:latin typeface="Century Schoolbook" pitchFamily="18" charset="0"/>
              </a:rPr>
              <a:t>Christophera</a:t>
            </a:r>
            <a:r>
              <a:rPr lang="cs-CZ" sz="2600" dirty="0" smtClean="0">
                <a:latin typeface="Century Schoolbook" pitchFamily="18" charset="0"/>
              </a:rPr>
              <a:t> </a:t>
            </a:r>
            <a:r>
              <a:rPr lang="cs-CZ" sz="2600" dirty="0" err="1" smtClean="0">
                <a:latin typeface="Century Schoolbook" pitchFamily="18" charset="0"/>
              </a:rPr>
              <a:t>Storcka</a:t>
            </a:r>
            <a:r>
              <a:rPr lang="cs-CZ" sz="2600" dirty="0" smtClean="0">
                <a:latin typeface="Century Schoolbook" pitchFamily="18" charset="0"/>
              </a:rPr>
              <a:t> je Smetanovo dílo – zejména nejznámější Prodaná nevěsta, Libuše a Má vlast – dobově žádanou „symbiózou umění a národního hnutí“, neboť spojuje vysokou uměleckou hodnotu s intenzivním vyjádřením národního obsahu </a:t>
            </a:r>
            <a:r>
              <a:rPr lang="en-US" sz="2600" dirty="0" smtClean="0">
                <a:latin typeface="Century Schoolbook" pitchFamily="18" charset="0"/>
              </a:rPr>
              <a:t>[1]</a:t>
            </a:r>
            <a:endParaRPr lang="cs-CZ" sz="2600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 smtClean="0">
                <a:solidFill>
                  <a:schemeClr val="accent1"/>
                </a:solidFill>
              </a:rPr>
              <a:t>Pomn</a:t>
            </a:r>
            <a:r>
              <a:rPr lang="cs-CZ" b="1" dirty="0" err="1" smtClean="0">
                <a:solidFill>
                  <a:schemeClr val="accent1"/>
                </a:solidFill>
              </a:rPr>
              <a:t>íky</a:t>
            </a:r>
            <a:r>
              <a:rPr lang="cs-CZ" b="1" dirty="0" smtClean="0">
                <a:solidFill>
                  <a:schemeClr val="accent1"/>
                </a:solidFill>
              </a:rPr>
              <a:t> B. Smetany</a:t>
            </a:r>
            <a:endParaRPr lang="cs-CZ" b="1" dirty="0">
              <a:solidFill>
                <a:schemeClr val="accent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71612"/>
            <a:ext cx="3143272" cy="4191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571612"/>
            <a:ext cx="3143257" cy="4191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357290" y="5786454"/>
            <a:ext cx="3857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Century Schoolbook" pitchFamily="18" charset="0"/>
              </a:rPr>
              <a:t>Obrázek č. 1: První pomník Bedřicha Smetany, odhalený v Hořicích roku 1903, </a:t>
            </a:r>
          </a:p>
          <a:p>
            <a:r>
              <a:rPr lang="cs-CZ" sz="1200" b="1" dirty="0" smtClean="0">
                <a:latin typeface="Century Schoolbook" pitchFamily="18" charset="0"/>
              </a:rPr>
              <a:t>dílo Mořice Černila. Pod Smetanovým poprsím scéna „věrného milování“ </a:t>
            </a:r>
          </a:p>
          <a:p>
            <a:r>
              <a:rPr lang="cs-CZ" sz="1200" b="1" dirty="0" smtClean="0">
                <a:latin typeface="Century Schoolbook" pitchFamily="18" charset="0"/>
              </a:rPr>
              <a:t>z Prodané nevěsty </a:t>
            </a:r>
            <a:r>
              <a:rPr lang="en-US" sz="1200" b="1" dirty="0" smtClean="0">
                <a:latin typeface="Century Schoolbook" pitchFamily="18" charset="0"/>
              </a:rPr>
              <a:t>[2]</a:t>
            </a:r>
            <a:endParaRPr lang="cs-CZ" sz="1200" b="1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2066" y="5786454"/>
            <a:ext cx="371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latin typeface="Century Schoolbook" pitchFamily="18" charset="0"/>
              </a:rPr>
              <a:t>Obrázek č. 2: Socha v Litomyšli </a:t>
            </a:r>
            <a:r>
              <a:rPr lang="en-US" sz="1200" b="1" dirty="0" smtClean="0">
                <a:latin typeface="Century Schoolbook" pitchFamily="18" charset="0"/>
              </a:rPr>
              <a:t>[</a:t>
            </a:r>
            <a:r>
              <a:rPr lang="cs-CZ" sz="1200" b="1" dirty="0" smtClean="0">
                <a:latin typeface="Century Schoolbook" pitchFamily="18" charset="0"/>
              </a:rPr>
              <a:t>3</a:t>
            </a:r>
            <a:r>
              <a:rPr lang="en-US" sz="1200" b="1" dirty="0" smtClean="0">
                <a:latin typeface="Century Schoolbook" pitchFamily="18" charset="0"/>
              </a:rPr>
              <a:t>]</a:t>
            </a:r>
            <a:endParaRPr lang="cs-CZ" sz="1200" b="1" dirty="0">
              <a:latin typeface="Century Schoolbook" pitchFamily="18" charset="0"/>
            </a:endParaRPr>
          </a:p>
        </p:txBody>
      </p:sp>
    </p:spTree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 err="1" smtClean="0">
                <a:solidFill>
                  <a:schemeClr val="accent1"/>
                </a:solidFill>
              </a:rPr>
              <a:t>Pou</a:t>
            </a:r>
            <a:r>
              <a:rPr lang="cs-CZ" sz="3600" b="1" dirty="0" smtClean="0">
                <a:solidFill>
                  <a:schemeClr val="accent1"/>
                </a:solidFill>
              </a:rPr>
              <a:t>žitá literatura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714464"/>
            <a:ext cx="7929586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[1]</a:t>
            </a:r>
            <a:r>
              <a:rPr lang="cs-CZ" sz="1600" dirty="0" smtClean="0">
                <a:latin typeface="Century Schoolbook" pitchFamily="18" charset="0"/>
              </a:rPr>
              <a:t>	 </a:t>
            </a: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Bedřich Smetana: Význam a místo v české kultuře. In: </a:t>
            </a:r>
            <a:r>
              <a:rPr lang="cs-CZ" sz="1600" dirty="0" err="1" smtClean="0">
                <a:latin typeface="Century Schoolbook" pitchFamily="18" charset="0"/>
              </a:rPr>
              <a:t>Wikipedia</a:t>
            </a:r>
            <a:r>
              <a:rPr lang="cs-CZ" sz="1600" dirty="0" smtClean="0">
                <a:latin typeface="Century Schoolbook" pitchFamily="18" charset="0"/>
              </a:rPr>
              <a:t>: </a:t>
            </a:r>
            <a:r>
              <a:rPr lang="cs-CZ" sz="1600" dirty="0" err="1" smtClean="0">
                <a:latin typeface="Century Schoolbook" pitchFamily="18" charset="0"/>
              </a:rPr>
              <a:t>the</a:t>
            </a:r>
            <a:r>
              <a:rPr lang="cs-CZ" sz="1600" dirty="0" smtClean="0">
                <a:latin typeface="Century Schoolbook" pitchFamily="18" charset="0"/>
              </a:rPr>
              <a:t> 	free </a:t>
            </a:r>
            <a:r>
              <a:rPr lang="cs-CZ" sz="1600" dirty="0" err="1" smtClean="0">
                <a:latin typeface="Century Schoolbook" pitchFamily="18" charset="0"/>
              </a:rPr>
              <a:t>encyclopedia</a:t>
            </a:r>
            <a:r>
              <a:rPr lang="cs-CZ" sz="1600" dirty="0" smtClean="0">
                <a:latin typeface="Century Schoolbook" pitchFamily="18" charset="0"/>
              </a:rPr>
              <a:t> [online]. San </a:t>
            </a:r>
            <a:r>
              <a:rPr lang="cs-CZ" sz="1600" dirty="0" err="1" smtClean="0">
                <a:latin typeface="Century Schoolbook" pitchFamily="18" charset="0"/>
              </a:rPr>
              <a:t>Francisco</a:t>
            </a:r>
            <a:r>
              <a:rPr lang="cs-CZ" sz="1600" dirty="0" smtClean="0">
                <a:latin typeface="Century Schoolbook" pitchFamily="18" charset="0"/>
              </a:rPr>
              <a:t> (CA): </a:t>
            </a:r>
            <a:r>
              <a:rPr lang="cs-CZ" sz="1600" dirty="0" err="1" smtClean="0">
                <a:latin typeface="Century Schoolbook" pitchFamily="18" charset="0"/>
              </a:rPr>
              <a:t>Wikimedia</a:t>
            </a:r>
            <a:r>
              <a:rPr lang="cs-CZ" sz="1600" dirty="0" smtClean="0">
                <a:latin typeface="Century Schoolbook" pitchFamily="18" charset="0"/>
              </a:rPr>
              <a:t> </a:t>
            </a:r>
            <a:r>
              <a:rPr lang="cs-CZ" sz="1600" dirty="0" err="1" smtClean="0">
                <a:latin typeface="Century Schoolbook" pitchFamily="18" charset="0"/>
              </a:rPr>
              <a:t>Foundation</a:t>
            </a:r>
            <a:r>
              <a:rPr lang="cs-CZ" sz="1600" dirty="0" smtClean="0">
                <a:latin typeface="Century Schoolbook" pitchFamily="18" charset="0"/>
              </a:rPr>
              <a:t>, 	2005, 2012-11-07 [cit. 2012-11-17]. Dostupné z: </a:t>
            </a:r>
            <a:r>
              <a:rPr lang="en-US" sz="1600" dirty="0" smtClean="0">
                <a:latin typeface="Century Schoolbook" pitchFamily="18" charset="0"/>
              </a:rPr>
              <a:t>	</a:t>
            </a:r>
            <a:r>
              <a:rPr lang="cs-CZ" sz="1600" dirty="0" smtClean="0">
                <a:latin typeface="Century Schoolbook" pitchFamily="18" charset="0"/>
              </a:rPr>
              <a:t>http://cs.wikipedia.org/wiki/Bedřich_Smetana </a:t>
            </a:r>
          </a:p>
          <a:p>
            <a:pPr>
              <a:buNone/>
            </a:pPr>
            <a:endParaRPr lang="cs-CZ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[2]	 	</a:t>
            </a:r>
            <a:r>
              <a:rPr lang="en-US" sz="1600" dirty="0" err="1" smtClean="0">
                <a:latin typeface="Century Schoolbook" pitchFamily="18" charset="0"/>
              </a:rPr>
              <a:t>Bedřich</a:t>
            </a:r>
            <a:r>
              <a:rPr lang="en-US" sz="1600" dirty="0" smtClean="0">
                <a:latin typeface="Century Schoolbook" pitchFamily="18" charset="0"/>
              </a:rPr>
              <a:t> Smetana: </a:t>
            </a:r>
            <a:r>
              <a:rPr lang="en-US" sz="1600" dirty="0" err="1" smtClean="0">
                <a:latin typeface="Century Schoolbook" pitchFamily="18" charset="0"/>
              </a:rPr>
              <a:t>Smetanovo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dílo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doma</a:t>
            </a:r>
            <a:r>
              <a:rPr lang="en-US" sz="1600" dirty="0" smtClean="0">
                <a:latin typeface="Century Schoolbook" pitchFamily="18" charset="0"/>
              </a:rPr>
              <a:t> a v </a:t>
            </a:r>
            <a:r>
              <a:rPr lang="en-US" sz="1600" dirty="0" err="1" smtClean="0">
                <a:latin typeface="Century Schoolbook" pitchFamily="18" charset="0"/>
              </a:rPr>
              <a:t>zahraničí</a:t>
            </a:r>
            <a:r>
              <a:rPr lang="en-US" sz="1600" dirty="0" smtClean="0">
                <a:latin typeface="Century Schoolbook" pitchFamily="18" charset="0"/>
              </a:rPr>
              <a:t>. In: 	Wikipedia: 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1600" dirty="0" smtClean="0">
                <a:latin typeface="Century Schoolbook" pitchFamily="18" charset="0"/>
              </a:rPr>
              <a:t>the free encyclopedia [online]. San Francisco (CA): Wikimedia 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1600" dirty="0" smtClean="0">
                <a:latin typeface="Century Schoolbook" pitchFamily="18" charset="0"/>
              </a:rPr>
              <a:t>Foundation, 2005, 2012-11-07 [cit. 2012-11-17].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	http://</a:t>
            </a:r>
            <a:r>
              <a:rPr lang="en-US" sz="1600" dirty="0" err="1" smtClean="0">
                <a:latin typeface="Century Schoolbook" pitchFamily="18" charset="0"/>
              </a:rPr>
              <a:t>cs.wikipedia.org</a:t>
            </a:r>
            <a:r>
              <a:rPr lang="en-US" sz="1600" dirty="0" smtClean="0">
                <a:latin typeface="Century Schoolbook" pitchFamily="18" charset="0"/>
              </a:rPr>
              <a:t>/wiki/</a:t>
            </a:r>
            <a:r>
              <a:rPr lang="en-US" sz="1600" dirty="0" err="1" smtClean="0">
                <a:latin typeface="Century Schoolbook" pitchFamily="18" charset="0"/>
              </a:rPr>
              <a:t>Bedřich_Smetana</a:t>
            </a:r>
            <a:r>
              <a:rPr lang="en-US" sz="1600" dirty="0" smtClean="0">
                <a:latin typeface="Century Schoolbook" pitchFamily="18" charset="0"/>
              </a:rPr>
              <a:t> </a:t>
            </a:r>
          </a:p>
          <a:p>
            <a:pPr>
              <a:buNone/>
            </a:pPr>
            <a:endParaRPr lang="en-US" sz="1600" dirty="0" smtClean="0">
              <a:latin typeface="Century Schoolbook" pitchFamily="18" charset="0"/>
            </a:endParaRPr>
          </a:p>
          <a:p>
            <a:pPr>
              <a:buNone/>
            </a:pPr>
            <a:r>
              <a:rPr lang="en-US" sz="1600" dirty="0" smtClean="0">
                <a:latin typeface="Century Schoolbook" pitchFamily="18" charset="0"/>
              </a:rPr>
              <a:t>[3]	 	</a:t>
            </a:r>
            <a:r>
              <a:rPr lang="en-US" sz="1600" dirty="0" err="1" smtClean="0">
                <a:latin typeface="Century Schoolbook" pitchFamily="18" charset="0"/>
              </a:rPr>
              <a:t>Bedřich</a:t>
            </a:r>
            <a:r>
              <a:rPr lang="en-US" sz="1600" dirty="0" smtClean="0">
                <a:latin typeface="Century Schoolbook" pitchFamily="18" charset="0"/>
              </a:rPr>
              <a:t> Smetana: </a:t>
            </a:r>
            <a:r>
              <a:rPr lang="en-US" sz="1600" dirty="0" err="1" smtClean="0">
                <a:latin typeface="Century Schoolbook" pitchFamily="18" charset="0"/>
              </a:rPr>
              <a:t>Galerie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en-US" sz="1600" dirty="0" err="1" smtClean="0">
                <a:latin typeface="Century Schoolbook" pitchFamily="18" charset="0"/>
              </a:rPr>
              <a:t>památníků</a:t>
            </a:r>
            <a:r>
              <a:rPr lang="en-US" sz="1600" dirty="0" smtClean="0">
                <a:latin typeface="Century Schoolbook" pitchFamily="18" charset="0"/>
              </a:rPr>
              <a:t>. In: Wikipedia: the free 	encyclopedia [online]. San Francisco (CA): Wikimedia Foundation, </a:t>
            </a:r>
            <a:r>
              <a:rPr lang="cs-CZ" sz="1600" dirty="0" smtClean="0">
                <a:latin typeface="Century Schoolbook" pitchFamily="18" charset="0"/>
              </a:rPr>
              <a:t>	</a:t>
            </a:r>
            <a:r>
              <a:rPr lang="en-US" sz="1600" dirty="0" smtClean="0">
                <a:latin typeface="Century Schoolbook" pitchFamily="18" charset="0"/>
              </a:rPr>
              <a:t>2005, 2012-11-07 [cit. 2012-11-17]. </a:t>
            </a:r>
            <a:r>
              <a:rPr lang="en-US" sz="1600" dirty="0" err="1" smtClean="0">
                <a:latin typeface="Century Schoolbook" pitchFamily="18" charset="0"/>
              </a:rPr>
              <a:t>Dostupné</a:t>
            </a:r>
            <a:r>
              <a:rPr lang="en-US" sz="1600" dirty="0" smtClean="0">
                <a:latin typeface="Century Schoolbook" pitchFamily="18" charset="0"/>
              </a:rPr>
              <a:t> z: 	http://</a:t>
            </a:r>
            <a:r>
              <a:rPr lang="en-US" sz="1600" dirty="0" err="1" smtClean="0">
                <a:latin typeface="Century Schoolbook" pitchFamily="18" charset="0"/>
              </a:rPr>
              <a:t>cs.wikipedia.org</a:t>
            </a:r>
            <a:r>
              <a:rPr lang="en-US" sz="1600" dirty="0" smtClean="0">
                <a:latin typeface="Century Schoolbook" pitchFamily="18" charset="0"/>
              </a:rPr>
              <a:t>/wiki/</a:t>
            </a:r>
            <a:r>
              <a:rPr lang="en-US" sz="1600" dirty="0" err="1" smtClean="0">
                <a:latin typeface="Century Schoolbook" pitchFamily="18" charset="0"/>
              </a:rPr>
              <a:t>Bedřich_Smetana</a:t>
            </a:r>
            <a:r>
              <a:rPr lang="en-US" sz="1600" dirty="0" smtClean="0">
                <a:latin typeface="Century Schoolbook" pitchFamily="18" charset="0"/>
              </a:rPr>
              <a:t> </a:t>
            </a:r>
            <a:r>
              <a:rPr lang="cs-CZ" sz="1800" dirty="0" smtClean="0">
                <a:latin typeface="Century Schoolbook" pitchFamily="18" charset="0"/>
              </a:rPr>
              <a:t>	</a:t>
            </a:r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1199</TotalTime>
  <Words>174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 ANOTACE </vt:lpstr>
      <vt:lpstr>Snímek 3</vt:lpstr>
      <vt:lpstr>Pomníky B. Smetany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114</cp:revision>
  <dcterms:created xsi:type="dcterms:W3CDTF">2012-11-14T16:39:46Z</dcterms:created>
  <dcterms:modified xsi:type="dcterms:W3CDTF">2013-03-25T09:57:14Z</dcterms:modified>
</cp:coreProperties>
</file>