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68" r:id="rId2"/>
    <p:sldId id="269" r:id="rId3"/>
    <p:sldId id="271" r:id="rId4"/>
    <p:sldId id="272" r:id="rId5"/>
    <p:sldId id="273" r:id="rId6"/>
    <p:sldId id="274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ePMxeZ6QvQ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Vy_32_INOVACE_13_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</a:t>
            </a:r>
            <a:r>
              <a:rPr lang="cs-CZ" sz="2000" dirty="0" err="1" smtClean="0">
                <a:solidFill>
                  <a:schemeClr val="bg1"/>
                </a:solidFill>
              </a:rPr>
              <a:t>zdeněk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fibich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572032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Opera: Její </a:t>
            </a:r>
            <a:r>
              <a:rPr lang="en-US" sz="2400" dirty="0" smtClean="0">
                <a:latin typeface="Century Schoolbook" pitchFamily="18" charset="0"/>
              </a:rPr>
              <a:t>p</a:t>
            </a:r>
            <a:r>
              <a:rPr lang="cs-CZ" sz="2400" dirty="0" err="1" smtClean="0">
                <a:latin typeface="Century Schoolbook" pitchFamily="18" charset="0"/>
              </a:rPr>
              <a:t>astorkyňa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</a:t>
            </a:r>
            <a:r>
              <a:rPr lang="cs-CZ" sz="2400" dirty="0" smtClean="0">
                <a:latin typeface="Century Schoolbook" pitchFamily="18" charset="0"/>
              </a:rPr>
              <a:t>Klíčová slova: opera, Její pastorkyňa,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</a:t>
            </a:r>
            <a:r>
              <a:rPr lang="cs-CZ" sz="2400" dirty="0" smtClean="0">
                <a:latin typeface="Century Schoolbook" pitchFamily="18" charset="0"/>
              </a:rPr>
              <a:t>   </a:t>
            </a:r>
            <a:r>
              <a:rPr lang="cs-CZ" sz="2400" dirty="0" smtClean="0">
                <a:latin typeface="Century Schoolbook" pitchFamily="18" charset="0"/>
              </a:rPr>
              <a:t>dějství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239000" cy="965820"/>
          </a:xfrm>
        </p:spPr>
        <p:txBody>
          <a:bodyPr/>
          <a:lstStyle/>
          <a:p>
            <a:pPr algn="ctr"/>
            <a:r>
              <a:rPr lang="en-US" dirty="0" err="1" smtClean="0"/>
              <a:t>Jej</a:t>
            </a:r>
            <a:r>
              <a:rPr lang="cs-CZ" dirty="0" smtClean="0"/>
              <a:t>í pastorkyňa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drama Gabriely </a:t>
            </a:r>
            <a:r>
              <a:rPr lang="cs-CZ" dirty="0" err="1" smtClean="0"/>
              <a:t>Preissové</a:t>
            </a:r>
            <a:r>
              <a:rPr lang="cs-CZ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a také opera Leoše Janáčka,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jejíž libreto skladatel vytvořil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úpravou (zkrácením) tohoto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dramatu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drama se odehrává ve mlýně,</a:t>
            </a:r>
            <a:br>
              <a:rPr lang="cs-CZ" dirty="0" smtClean="0"/>
            </a:br>
            <a:r>
              <a:rPr lang="cs-CZ" dirty="0" smtClean="0"/>
              <a:t>kde žije Kostelnička se svou </a:t>
            </a:r>
            <a:br>
              <a:rPr lang="cs-CZ" dirty="0" smtClean="0"/>
            </a:br>
            <a:r>
              <a:rPr lang="cs-CZ" dirty="0" smtClean="0"/>
              <a:t>schovankou Jenůfou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opera má tři dějství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000240"/>
            <a:ext cx="2668143" cy="3908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214942" y="5929330"/>
            <a:ext cx="40719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Plakát z </a:t>
            </a:r>
            <a:r>
              <a:rPr lang="en-US" sz="1400" b="1" dirty="0" smtClean="0"/>
              <a:t/>
            </a:r>
            <a:br>
              <a:rPr lang="en-US" sz="1400" b="1" dirty="0" smtClean="0"/>
            </a:br>
            <a:r>
              <a:rPr lang="cs-CZ" sz="1400" b="1" dirty="0" smtClean="0"/>
              <a:t>premiérového</a:t>
            </a:r>
            <a:r>
              <a:rPr lang="en-US" sz="1400" b="1" dirty="0" smtClean="0"/>
              <a:t> </a:t>
            </a:r>
            <a:r>
              <a:rPr lang="cs-CZ" sz="1400" b="1" dirty="0" smtClean="0"/>
              <a:t>uvedení opery </a:t>
            </a:r>
            <a:r>
              <a:rPr lang="en-US" sz="1400" b="1" dirty="0" smtClean="0"/>
              <a:t/>
            </a:r>
            <a:br>
              <a:rPr lang="en-US" sz="1400" b="1" dirty="0" smtClean="0"/>
            </a:br>
            <a:r>
              <a:rPr lang="cs-CZ" sz="1400" b="1" dirty="0" smtClean="0"/>
              <a:t>v Brně (1904) </a:t>
            </a:r>
            <a:r>
              <a:rPr lang="en-US" sz="1400" b="1" dirty="0" smtClean="0"/>
              <a:t>[3]</a:t>
            </a:r>
            <a:endParaRPr lang="cs-CZ" sz="14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Jenůfin snoubenec </a:t>
            </a:r>
            <a:r>
              <a:rPr lang="cs-CZ" dirty="0" err="1" smtClean="0"/>
              <a:t>Števa</a:t>
            </a:r>
            <a:r>
              <a:rPr lang="cs-CZ" dirty="0" smtClean="0"/>
              <a:t> se vrací z odvodu - neodvedený, ale opilý. Kostelnička prohlásí, že si Jenůfu smí vzít jen tehdy, pokud se rok neopije. </a:t>
            </a:r>
            <a:r>
              <a:rPr lang="cs-CZ" dirty="0" err="1" smtClean="0"/>
              <a:t>Števův</a:t>
            </a:r>
            <a:r>
              <a:rPr lang="cs-CZ" dirty="0" smtClean="0"/>
              <a:t> bratr </a:t>
            </a:r>
            <a:r>
              <a:rPr lang="cs-CZ" dirty="0" err="1" smtClean="0"/>
              <a:t>Laco</a:t>
            </a:r>
            <a:r>
              <a:rPr lang="cs-CZ" dirty="0" smtClean="0"/>
              <a:t>, který Jenůfu miluje, zraní ze žárlivosti po vyslechnutí </a:t>
            </a:r>
            <a:r>
              <a:rPr lang="cs-CZ" dirty="0" err="1" smtClean="0"/>
              <a:t>Števova</a:t>
            </a:r>
            <a:r>
              <a:rPr lang="cs-CZ" dirty="0" smtClean="0"/>
              <a:t> opileckého vyznání Jenůfě tvář</a:t>
            </a:r>
            <a:r>
              <a:rPr lang="en-US" dirty="0" smtClean="0"/>
              <a:t> [2]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Kostelnička ukrývá těhotnou Jenůfu. Snaží se přemluvit </a:t>
            </a:r>
            <a:r>
              <a:rPr lang="cs-CZ" dirty="0" err="1" smtClean="0"/>
              <a:t>Števa</a:t>
            </a:r>
            <a:r>
              <a:rPr lang="cs-CZ" dirty="0" smtClean="0"/>
              <a:t>, aby si Jenůfu s dítětem, které je jeho, vzal. Ten odmítá. </a:t>
            </a:r>
            <a:r>
              <a:rPr lang="cs-CZ" dirty="0" err="1" smtClean="0"/>
              <a:t>Laco</a:t>
            </a:r>
            <a:r>
              <a:rPr lang="cs-CZ" dirty="0" smtClean="0"/>
              <a:t> Jenůfu miluje a chce se s ní oženit. Kostelnička však dítě utopí a Jenůfě i </a:t>
            </a:r>
            <a:r>
              <a:rPr lang="cs-CZ" dirty="0" err="1" smtClean="0"/>
              <a:t>Lacovi</a:t>
            </a:r>
            <a:r>
              <a:rPr lang="cs-CZ" dirty="0" smtClean="0"/>
              <a:t> namlouvá, že zemřelo v době Jenůfčiny nemoci</a:t>
            </a:r>
            <a:r>
              <a:rPr lang="en-US" dirty="0" smtClean="0"/>
              <a:t> [2]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?v=KePMxeZ6QvQ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Chystá se svatba Jenůfy s </a:t>
            </a:r>
            <a:r>
              <a:rPr lang="cs-CZ" dirty="0" err="1" smtClean="0"/>
              <a:t>Lacem</a:t>
            </a:r>
            <a:r>
              <a:rPr lang="cs-CZ" dirty="0" smtClean="0"/>
              <a:t>. Lidé ale objeví v ledu zamrzlé dítě a Kostelnička se přiznává k hrůznému činu. Kostelnička je zatčena, Jenůfa jí však odpouští. Jenůfa a </a:t>
            </a:r>
            <a:r>
              <a:rPr lang="cs-CZ" dirty="0" err="1" smtClean="0"/>
              <a:t>Laco</a:t>
            </a:r>
            <a:r>
              <a:rPr lang="cs-CZ" dirty="0" smtClean="0"/>
              <a:t> odcházejí spolu vstříc nejisté budoucnosti</a:t>
            </a:r>
            <a:r>
              <a:rPr lang="en-US" dirty="0" smtClean="0"/>
              <a:t> [2]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 	</a:t>
            </a:r>
            <a:r>
              <a:rPr lang="en-US" sz="1800" dirty="0" err="1" smtClean="0"/>
              <a:t>Její</a:t>
            </a:r>
            <a:r>
              <a:rPr lang="en-US" sz="1800" dirty="0" smtClean="0"/>
              <a:t> </a:t>
            </a:r>
            <a:r>
              <a:rPr lang="en-US" sz="1800" dirty="0" err="1" smtClean="0"/>
              <a:t>pastorkyňa</a:t>
            </a:r>
            <a:r>
              <a:rPr lang="en-US" sz="1800" dirty="0" smtClean="0"/>
              <a:t>. In: Wikipedia: the free encyclopedia [online]. 	San Francisco (CA): Wikimedia Foundation, 2005, 2012-06-11 	[cit. 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Její_pastorkyňa</a:t>
            </a:r>
            <a:r>
              <a:rPr lang="en-US" sz="1800" dirty="0" smtClean="0"/>
              <a:t> </a:t>
            </a:r>
            <a:r>
              <a:rPr lang="cs-CZ" sz="1800" dirty="0" smtClean="0"/>
              <a:t>	</a:t>
            </a:r>
          </a:p>
          <a:p>
            <a:pPr>
              <a:buNone/>
            </a:pPr>
            <a:endParaRPr lang="en-US" sz="1800" b="1" dirty="0" smtClean="0"/>
          </a:p>
          <a:p>
            <a:pPr>
              <a:buNone/>
            </a:pPr>
            <a:r>
              <a:rPr lang="en-US" sz="1800" dirty="0" smtClean="0"/>
              <a:t>[2] 	</a:t>
            </a:r>
            <a:r>
              <a:rPr lang="en-US" sz="1800" dirty="0" err="1" smtClean="0"/>
              <a:t>Její</a:t>
            </a:r>
            <a:r>
              <a:rPr lang="en-US" sz="1800" dirty="0" smtClean="0"/>
              <a:t> </a:t>
            </a:r>
            <a:r>
              <a:rPr lang="en-US" sz="1800" dirty="0" err="1" smtClean="0"/>
              <a:t>pastorkyňa</a:t>
            </a:r>
            <a:r>
              <a:rPr lang="en-US" sz="1800" dirty="0" smtClean="0"/>
              <a:t>: </a:t>
            </a:r>
            <a:r>
              <a:rPr lang="en-US" sz="1800" dirty="0" err="1" smtClean="0"/>
              <a:t>Děj</a:t>
            </a:r>
            <a:r>
              <a:rPr lang="en-US" sz="1800" dirty="0" smtClean="0"/>
              <a:t>. In: Wikipedia: the free encyclopedia 	[online]. San Francisco (CA): Wikimedia Foundation, 2005, 2012-	06-11 [cit. 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Její_pastorkyňa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[3]	</a:t>
            </a:r>
            <a:r>
              <a:rPr lang="en-US" sz="1800" dirty="0" err="1" smtClean="0"/>
              <a:t>Její</a:t>
            </a:r>
            <a:r>
              <a:rPr lang="en-US" sz="1800" dirty="0" smtClean="0"/>
              <a:t> </a:t>
            </a:r>
            <a:r>
              <a:rPr lang="en-US" sz="1800" dirty="0" err="1" smtClean="0"/>
              <a:t>pastorkyňa</a:t>
            </a:r>
            <a:r>
              <a:rPr lang="en-US" sz="1800" dirty="0" smtClean="0"/>
              <a:t>. In: Wikipedia: the free encyclopedia [online]. 	San Francisco (CA): Wikimedia Foundation, 2007 [cit. 2012-11-	20].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http://cs.wikipedia.org/wiki/Soubor:Jenufa.jpg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229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Název školy:    Základní škola Netvořice Autor:     Mgr. Ludmila Vodehnalová Název:     Vy_32_INOVACE_13_ Téma:     LeoŠ Janáček a zdeněk fibich Č. projektu:    OP VK 1.4</vt:lpstr>
      <vt:lpstr>ANOTACE</vt:lpstr>
      <vt:lpstr>Její pastorkyňa</vt:lpstr>
      <vt:lpstr>1. dějství</vt:lpstr>
      <vt:lpstr>2. dějství</vt:lpstr>
      <vt:lpstr>3. dějství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2013-03-25T10:17:30Z</dcterms:modified>
</cp:coreProperties>
</file>