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1"/>
  </p:sldMasterIdLst>
  <p:sldIdLst>
    <p:sldId id="261" r:id="rId2"/>
    <p:sldId id="262" r:id="rId3"/>
    <p:sldId id="256" r:id="rId4"/>
    <p:sldId id="258" r:id="rId5"/>
    <p:sldId id="259" r:id="rId6"/>
    <p:sldId id="260" r:id="rId7"/>
    <p:sldId id="264" r:id="rId8"/>
    <p:sldId id="263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9" d="100"/>
          <a:sy n="89" d="100"/>
        </p:scale>
        <p:origin x="-534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2000" dirty="0" smtClean="0"/>
            <a:t>VY_32_INOVACE_AJ_15_MY </a:t>
          </a:r>
          <a:r>
            <a:rPr lang="cs-CZ" sz="2000" dirty="0" smtClean="0"/>
            <a:t>FAMILY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praktická a mateřská škola Toužim,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Markéta Březinová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</a:t>
          </a:r>
          <a:r>
            <a:rPr lang="cs-CZ" sz="2000" smtClean="0"/>
            <a:t>: Rodina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CZ.1.07/1.4.00/21.0613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C99DF4F-28BE-49F9-8E5D-38EAF29FCD82}" type="presOf" srcId="{D1D4F407-5343-4D3F-B5B9-D407B03CAEB4}" destId="{AED2198E-93D5-4001-81B4-73124B309672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BB26FFEF-9E5D-447E-9A7B-7E7A18074302}" type="presOf" srcId="{4C35D32F-0EAB-4CD7-82EE-45574DC2A586}" destId="{890E4F0B-2866-4A3F-A3C7-2A14B1797930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433CD1F7-AFAF-4796-B705-FBE8A0C04B37}" type="presOf" srcId="{D8197B8C-B260-4A16-BDF4-0947B075E274}" destId="{25B08C86-7E15-44DC-BE7F-FFB55DD49D12}" srcOrd="0" destOrd="0" presId="urn:microsoft.com/office/officeart/2005/8/layout/target3"/>
    <dgm:cxn modelId="{36FECBE7-455D-4920-8291-28C0AD1AEAE2}" type="presOf" srcId="{D1D4F407-5343-4D3F-B5B9-D407B03CAEB4}" destId="{D005CE8C-CC26-4C3E-AC11-E15060ECD759}" srcOrd="0" destOrd="0" presId="urn:microsoft.com/office/officeart/2005/8/layout/target3"/>
    <dgm:cxn modelId="{D929F6EB-AB3E-49A6-A1FE-11BD5AE6E877}" type="presOf" srcId="{B651F6E3-6281-48DB-9319-2AEAFDAE7572}" destId="{6BB5E863-4638-4E1D-BFDE-399D028AC4ED}" srcOrd="1" destOrd="0" presId="urn:microsoft.com/office/officeart/2005/8/layout/target3"/>
    <dgm:cxn modelId="{ED36D5D7-76B0-4FA8-BF7F-AB6FD9AE8331}" type="presOf" srcId="{D8197B8C-B260-4A16-BDF4-0947B075E274}" destId="{5A5FFA88-C948-4069-8E93-59FA12366E83}" srcOrd="1" destOrd="0" presId="urn:microsoft.com/office/officeart/2005/8/layout/target3"/>
    <dgm:cxn modelId="{C9571568-DA1E-47B9-8A7C-778CDF08F9A7}" type="presOf" srcId="{4C35D32F-0EAB-4CD7-82EE-45574DC2A586}" destId="{8BEBB6EC-1DAA-4CAC-8A25-BC0FCBD5DBD5}" srcOrd="0" destOrd="0" presId="urn:microsoft.com/office/officeart/2005/8/layout/target3"/>
    <dgm:cxn modelId="{8AE8E07A-A94D-4A58-815F-B741E65B0296}" type="presOf" srcId="{D1B46980-6531-4606-95E6-44980827E919}" destId="{6140AFEC-043D-4C43-A2F9-D0F5331DF3A3}" srcOrd="0" destOrd="0" presId="urn:microsoft.com/office/officeart/2005/8/layout/target3"/>
    <dgm:cxn modelId="{B66C8418-5A63-4D8A-9F8B-473E8CFA2DF7}" type="presOf" srcId="{D1B46980-6531-4606-95E6-44980827E919}" destId="{2BE915AB-18AA-4053-B92C-3BFC9ED204BB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7B7689BC-0407-46C4-9B5A-6C9F6C8A33D5}" type="presOf" srcId="{757F3AB3-0718-4624-B441-E567A8F0AB56}" destId="{333A1088-737F-45CB-B68E-254E46348037}" srcOrd="0" destOrd="0" presId="urn:microsoft.com/office/officeart/2005/8/layout/target3"/>
    <dgm:cxn modelId="{A3CD811D-E3C0-4E0A-A6BB-2FBEEDD29BDD}" type="presOf" srcId="{B651F6E3-6281-48DB-9319-2AEAFDAE7572}" destId="{619D679B-A015-4ECF-8348-D1034C574F40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2276D149-BCD4-4495-A193-32FFED351AFF}" type="presParOf" srcId="{333A1088-737F-45CB-B68E-254E46348037}" destId="{F5ABB229-8D3B-4694-996A-96F23CF14429}" srcOrd="0" destOrd="0" presId="urn:microsoft.com/office/officeart/2005/8/layout/target3"/>
    <dgm:cxn modelId="{15AE2A55-65BF-43D2-A482-1B63932EB493}" type="presParOf" srcId="{333A1088-737F-45CB-B68E-254E46348037}" destId="{F41139FD-01EE-4571-8B17-4FB00FC51163}" srcOrd="1" destOrd="0" presId="urn:microsoft.com/office/officeart/2005/8/layout/target3"/>
    <dgm:cxn modelId="{15DD4B01-D0EE-46A7-8157-58860B25EE3C}" type="presParOf" srcId="{333A1088-737F-45CB-B68E-254E46348037}" destId="{D005CE8C-CC26-4C3E-AC11-E15060ECD759}" srcOrd="2" destOrd="0" presId="urn:microsoft.com/office/officeart/2005/8/layout/target3"/>
    <dgm:cxn modelId="{9C2A4166-B971-4D60-9838-3024D145466A}" type="presParOf" srcId="{333A1088-737F-45CB-B68E-254E46348037}" destId="{2C702D82-9B77-49B7-9568-BB8EB47C3372}" srcOrd="3" destOrd="0" presId="urn:microsoft.com/office/officeart/2005/8/layout/target3"/>
    <dgm:cxn modelId="{ECE18C15-F673-4717-89F0-5E614D97D8E9}" type="presParOf" srcId="{333A1088-737F-45CB-B68E-254E46348037}" destId="{A52A0455-90FF-4808-ABD0-F02540D31D5A}" srcOrd="4" destOrd="0" presId="urn:microsoft.com/office/officeart/2005/8/layout/target3"/>
    <dgm:cxn modelId="{B032234D-ED4C-494E-AC9C-5156BA511A83}" type="presParOf" srcId="{333A1088-737F-45CB-B68E-254E46348037}" destId="{6140AFEC-043D-4C43-A2F9-D0F5331DF3A3}" srcOrd="5" destOrd="0" presId="urn:microsoft.com/office/officeart/2005/8/layout/target3"/>
    <dgm:cxn modelId="{D2ED80D5-F73E-4DD5-BAF1-4157D5CFD18F}" type="presParOf" srcId="{333A1088-737F-45CB-B68E-254E46348037}" destId="{9358AC05-5D7D-4327-9F80-1AD486AEA664}" srcOrd="6" destOrd="0" presId="urn:microsoft.com/office/officeart/2005/8/layout/target3"/>
    <dgm:cxn modelId="{5D190796-F10F-498A-BAD0-47FAA8F26FDD}" type="presParOf" srcId="{333A1088-737F-45CB-B68E-254E46348037}" destId="{313FC574-E1CD-4FB4-B054-0B805CE0447D}" srcOrd="7" destOrd="0" presId="urn:microsoft.com/office/officeart/2005/8/layout/target3"/>
    <dgm:cxn modelId="{EE4328E7-E09B-407A-AE3C-C116FAEF5B65}" type="presParOf" srcId="{333A1088-737F-45CB-B68E-254E46348037}" destId="{619D679B-A015-4ECF-8348-D1034C574F40}" srcOrd="8" destOrd="0" presId="urn:microsoft.com/office/officeart/2005/8/layout/target3"/>
    <dgm:cxn modelId="{250CD5B6-7113-43D6-8361-88DDD644A44B}" type="presParOf" srcId="{333A1088-737F-45CB-B68E-254E46348037}" destId="{322283A8-4A27-4CDA-BAE3-F381106A9174}" srcOrd="9" destOrd="0" presId="urn:microsoft.com/office/officeart/2005/8/layout/target3"/>
    <dgm:cxn modelId="{57A75B48-E483-4B91-9174-5E2C8F68383B}" type="presParOf" srcId="{333A1088-737F-45CB-B68E-254E46348037}" destId="{FFC9F71D-1B4F-4AD9-A4A6-86ADEFC8AF5C}" srcOrd="10" destOrd="0" presId="urn:microsoft.com/office/officeart/2005/8/layout/target3"/>
    <dgm:cxn modelId="{FDECCB19-A45F-49E3-8A53-28F4C15B819A}" type="presParOf" srcId="{333A1088-737F-45CB-B68E-254E46348037}" destId="{25B08C86-7E15-44DC-BE7F-FFB55DD49D12}" srcOrd="11" destOrd="0" presId="urn:microsoft.com/office/officeart/2005/8/layout/target3"/>
    <dgm:cxn modelId="{61CF84FA-DA08-4715-87BF-D796A72D9AEE}" type="presParOf" srcId="{333A1088-737F-45CB-B68E-254E46348037}" destId="{76644BE8-9D7C-4C09-B250-3D10AF48CBB7}" srcOrd="12" destOrd="0" presId="urn:microsoft.com/office/officeart/2005/8/layout/target3"/>
    <dgm:cxn modelId="{A377B946-C4E9-421A-A089-7DF5AABA62E5}" type="presParOf" srcId="{333A1088-737F-45CB-B68E-254E46348037}" destId="{EE85B701-7295-41C0-BA7A-34D3756A2AE6}" srcOrd="13" destOrd="0" presId="urn:microsoft.com/office/officeart/2005/8/layout/target3"/>
    <dgm:cxn modelId="{32AECC32-AAA6-4803-B67B-3882D66062FF}" type="presParOf" srcId="{333A1088-737F-45CB-B68E-254E46348037}" destId="{8BEBB6EC-1DAA-4CAC-8A25-BC0FCBD5DBD5}" srcOrd="14" destOrd="0" presId="urn:microsoft.com/office/officeart/2005/8/layout/target3"/>
    <dgm:cxn modelId="{60EED3CC-3751-4E20-9C4F-AF1885B9843E}" type="presParOf" srcId="{333A1088-737F-45CB-B68E-254E46348037}" destId="{AED2198E-93D5-4001-81B4-73124B309672}" srcOrd="15" destOrd="0" presId="urn:microsoft.com/office/officeart/2005/8/layout/target3"/>
    <dgm:cxn modelId="{B19FF6E0-4929-462D-BC42-F7500606FE7D}" type="presParOf" srcId="{333A1088-737F-45CB-B68E-254E46348037}" destId="{2BE915AB-18AA-4053-B92C-3BFC9ED204BB}" srcOrd="16" destOrd="0" presId="urn:microsoft.com/office/officeart/2005/8/layout/target3"/>
    <dgm:cxn modelId="{19F45A78-D585-44F5-8F7E-D41268DF66C3}" type="presParOf" srcId="{333A1088-737F-45CB-B68E-254E46348037}" destId="{6BB5E863-4638-4E1D-BFDE-399D028AC4ED}" srcOrd="17" destOrd="0" presId="urn:microsoft.com/office/officeart/2005/8/layout/target3"/>
    <dgm:cxn modelId="{61999A25-7CD5-4063-A790-86C31509C26D}" type="presParOf" srcId="{333A1088-737F-45CB-B68E-254E46348037}" destId="{5A5FFA88-C948-4069-8E93-59FA12366E83}" srcOrd="18" destOrd="0" presId="urn:microsoft.com/office/officeart/2005/8/layout/target3"/>
    <dgm:cxn modelId="{421D60C8-0636-4A39-A4F2-B43BC79C8840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3384376" cy="338437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9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reflection blurRad="38100" stA="26000" endPos="23000" dist="25400" dir="5400000" sy="-100000" rotWithShape="0"/>
        </a:effectLst>
        <a:scene3d>
          <a:camera prst="orthographicFront">
            <a:rot lat="0" lon="0" rev="0"/>
          </a:camera>
          <a:lightRig rig="balanced" dir="tr"/>
        </a:scene3d>
        <a:sp3d contourW="14605" prstMaterial="plastic">
          <a:bevelT w="50800"/>
          <a:contourClr>
            <a:schemeClr val="accent1">
              <a:hueOff val="0"/>
              <a:satOff val="0"/>
              <a:lumOff val="0"/>
              <a:alphaOff val="0"/>
              <a:shade val="30000"/>
              <a:satMod val="12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676462" y="0"/>
          <a:ext cx="6444716" cy="338437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balanced" dir="tr"/>
        </a:scene3d>
        <a:sp3d prstMaterial="matte">
          <a:bevelT w="19050" h="381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praktická a mateřská škola Toužim, příspěvková organizace</a:t>
          </a:r>
          <a:endParaRPr lang="cs-CZ" sz="2000" kern="1200" dirty="0"/>
        </a:p>
      </dsp:txBody>
      <dsp:txXfrm>
        <a:off x="1676462" y="0"/>
        <a:ext cx="6444716" cy="541500"/>
      </dsp:txXfrm>
    </dsp:sp>
    <dsp:sp modelId="{A52A0455-90FF-4808-ABD0-F02540D31D5A}">
      <dsp:nvSpPr>
        <dsp:cNvPr id="0" name=""/>
        <dsp:cNvSpPr/>
      </dsp:nvSpPr>
      <dsp:spPr>
        <a:xfrm>
          <a:off x="355359" y="541500"/>
          <a:ext cx="2673657" cy="267365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9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reflection blurRad="38100" stA="26000" endPos="23000" dist="25400" dir="5400000" sy="-100000" rotWithShape="0"/>
        </a:effectLst>
        <a:scene3d>
          <a:camera prst="orthographicFront">
            <a:rot lat="0" lon="0" rev="0"/>
          </a:camera>
          <a:lightRig rig="balanced" dir="tr"/>
        </a:scene3d>
        <a:sp3d contourW="14605" prstMaterial="plastic">
          <a:bevelT w="50800"/>
          <a:contourClr>
            <a:schemeClr val="accent1">
              <a:hueOff val="0"/>
              <a:satOff val="0"/>
              <a:lumOff val="0"/>
              <a:alphaOff val="0"/>
              <a:shade val="30000"/>
              <a:satMod val="12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692188" y="541500"/>
          <a:ext cx="6444716" cy="267365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balanced" dir="tr"/>
        </a:scene3d>
        <a:sp3d prstMaterial="matte">
          <a:bevelT w="19050" h="381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Markéta Březinová</a:t>
          </a:r>
          <a:endParaRPr lang="cs-CZ" sz="2000" kern="1200" dirty="0"/>
        </a:p>
      </dsp:txBody>
      <dsp:txXfrm>
        <a:off x="1692188" y="541500"/>
        <a:ext cx="6444716" cy="541500"/>
      </dsp:txXfrm>
    </dsp:sp>
    <dsp:sp modelId="{313FC574-E1CD-4FB4-B054-0B805CE0447D}">
      <dsp:nvSpPr>
        <dsp:cNvPr id="0" name=""/>
        <dsp:cNvSpPr/>
      </dsp:nvSpPr>
      <dsp:spPr>
        <a:xfrm>
          <a:off x="710718" y="1083000"/>
          <a:ext cx="1962938" cy="196293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9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reflection blurRad="38100" stA="26000" endPos="23000" dist="25400" dir="5400000" sy="-100000" rotWithShape="0"/>
        </a:effectLst>
        <a:scene3d>
          <a:camera prst="orthographicFront">
            <a:rot lat="0" lon="0" rev="0"/>
          </a:camera>
          <a:lightRig rig="balanced" dir="tr"/>
        </a:scene3d>
        <a:sp3d contourW="14605" prstMaterial="plastic">
          <a:bevelT w="50800"/>
          <a:contourClr>
            <a:schemeClr val="accent1">
              <a:hueOff val="0"/>
              <a:satOff val="0"/>
              <a:lumOff val="0"/>
              <a:alphaOff val="0"/>
              <a:shade val="30000"/>
              <a:satMod val="12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692188" y="1083000"/>
          <a:ext cx="6444716" cy="196293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balanced" dir="tr"/>
        </a:scene3d>
        <a:sp3d prstMaterial="matte">
          <a:bevelT w="19050" h="381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</a:t>
          </a:r>
          <a:r>
            <a:rPr lang="cs-CZ" sz="2000" kern="1200" dirty="0" smtClean="0"/>
            <a:t>VY_32_INOVACE_AJ_15_MY </a:t>
          </a:r>
          <a:r>
            <a:rPr lang="cs-CZ" sz="2000" kern="1200" dirty="0" smtClean="0"/>
            <a:t>FAMILY</a:t>
          </a:r>
          <a:endParaRPr lang="cs-CZ" sz="2000" kern="1200" dirty="0"/>
        </a:p>
      </dsp:txBody>
      <dsp:txXfrm>
        <a:off x="1692188" y="1083000"/>
        <a:ext cx="6444716" cy="541500"/>
      </dsp:txXfrm>
    </dsp:sp>
    <dsp:sp modelId="{FFC9F71D-1B4F-4AD9-A4A6-86ADEFC8AF5C}">
      <dsp:nvSpPr>
        <dsp:cNvPr id="0" name=""/>
        <dsp:cNvSpPr/>
      </dsp:nvSpPr>
      <dsp:spPr>
        <a:xfrm>
          <a:off x="1066078" y="1624500"/>
          <a:ext cx="1252219" cy="125221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9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reflection blurRad="38100" stA="26000" endPos="23000" dist="25400" dir="5400000" sy="-100000" rotWithShape="0"/>
        </a:effectLst>
        <a:scene3d>
          <a:camera prst="orthographicFront">
            <a:rot lat="0" lon="0" rev="0"/>
          </a:camera>
          <a:lightRig rig="balanced" dir="tr"/>
        </a:scene3d>
        <a:sp3d contourW="14605" prstMaterial="plastic">
          <a:bevelT w="50800"/>
          <a:contourClr>
            <a:schemeClr val="accent1">
              <a:hueOff val="0"/>
              <a:satOff val="0"/>
              <a:lumOff val="0"/>
              <a:alphaOff val="0"/>
              <a:shade val="30000"/>
              <a:satMod val="12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642885" y="1626140"/>
          <a:ext cx="6444716" cy="12522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balanced" dir="tr"/>
        </a:scene3d>
        <a:sp3d prstMaterial="matte">
          <a:bevelT w="19050" h="381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</a:t>
          </a:r>
          <a:r>
            <a:rPr lang="cs-CZ" sz="2000" kern="1200" smtClean="0"/>
            <a:t>: Rodina</a:t>
          </a:r>
          <a:endParaRPr lang="cs-CZ" sz="2000" kern="1200" dirty="0"/>
        </a:p>
      </dsp:txBody>
      <dsp:txXfrm>
        <a:off x="1642885" y="1626140"/>
        <a:ext cx="6444716" cy="541500"/>
      </dsp:txXfrm>
    </dsp:sp>
    <dsp:sp modelId="{EE85B701-7295-41C0-BA7A-34D3756A2AE6}">
      <dsp:nvSpPr>
        <dsp:cNvPr id="0" name=""/>
        <dsp:cNvSpPr/>
      </dsp:nvSpPr>
      <dsp:spPr>
        <a:xfrm>
          <a:off x="1421437" y="2166000"/>
          <a:ext cx="541500" cy="54150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9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reflection blurRad="38100" stA="26000" endPos="23000" dist="25400" dir="5400000" sy="-100000" rotWithShape="0"/>
        </a:effectLst>
        <a:scene3d>
          <a:camera prst="orthographicFront">
            <a:rot lat="0" lon="0" rev="0"/>
          </a:camera>
          <a:lightRig rig="balanced" dir="tr"/>
        </a:scene3d>
        <a:sp3d contourW="14605" prstMaterial="plastic">
          <a:bevelT w="50800"/>
          <a:contourClr>
            <a:schemeClr val="accent1">
              <a:hueOff val="0"/>
              <a:satOff val="0"/>
              <a:lumOff val="0"/>
              <a:alphaOff val="0"/>
              <a:shade val="30000"/>
              <a:satMod val="12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692188" y="2166000"/>
          <a:ext cx="6444716" cy="5415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balanced" dir="tr"/>
        </a:scene3d>
        <a:sp3d prstMaterial="matte">
          <a:bevelT w="19050" h="381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CZ.1.07/1.4.00/21.0613 </a:t>
          </a:r>
          <a:endParaRPr lang="cs-CZ" sz="2000" kern="1200" dirty="0"/>
        </a:p>
      </dsp:txBody>
      <dsp:txXfrm>
        <a:off x="1692188" y="2166000"/>
        <a:ext cx="6444716" cy="5415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1505C8-7F08-4184-AE39-0E7C78EB8F29}" type="datetimeFigureOut">
              <a:rPr lang="cs-CZ" smtClean="0"/>
              <a:t>8.3.2013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307CFC-BF6C-493F-B50B-78F3AE033ABC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1505C8-7F08-4184-AE39-0E7C78EB8F29}" type="datetimeFigureOut">
              <a:rPr lang="cs-CZ" smtClean="0"/>
              <a:t>8.3.2013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307CFC-BF6C-493F-B50B-78F3AE033ABC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1505C8-7F08-4184-AE39-0E7C78EB8F29}" type="datetimeFigureOut">
              <a:rPr lang="cs-CZ" smtClean="0"/>
              <a:t>8.3.2013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307CFC-BF6C-493F-B50B-78F3AE033AB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1505C8-7F08-4184-AE39-0E7C78EB8F29}" type="datetimeFigureOut">
              <a:rPr lang="cs-CZ" smtClean="0"/>
              <a:t>8.3.2013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307CFC-BF6C-493F-B50B-78F3AE033ABC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1505C8-7F08-4184-AE39-0E7C78EB8F29}" type="datetimeFigureOut">
              <a:rPr lang="cs-CZ" smtClean="0"/>
              <a:t>8.3.2013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307CFC-BF6C-493F-B50B-78F3AE033ABC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1505C8-7F08-4184-AE39-0E7C78EB8F29}" type="datetimeFigureOut">
              <a:rPr lang="cs-CZ" smtClean="0"/>
              <a:t>8.3.2013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307CFC-BF6C-493F-B50B-78F3AE033AB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1505C8-7F08-4184-AE39-0E7C78EB8F29}" type="datetimeFigureOut">
              <a:rPr lang="cs-CZ" smtClean="0"/>
              <a:t>8.3.2013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307CFC-BF6C-493F-B50B-78F3AE033AB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1505C8-7F08-4184-AE39-0E7C78EB8F29}" type="datetimeFigureOut">
              <a:rPr lang="cs-CZ" smtClean="0"/>
              <a:t>8.3.2013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307CFC-BF6C-493F-B50B-78F3AE033AB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1505C8-7F08-4184-AE39-0E7C78EB8F29}" type="datetimeFigureOut">
              <a:rPr lang="cs-CZ" smtClean="0"/>
              <a:t>8.3.2013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307CFC-BF6C-493F-B50B-78F3AE033ABC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1505C8-7F08-4184-AE39-0E7C78EB8F29}" type="datetimeFigureOut">
              <a:rPr lang="cs-CZ" smtClean="0"/>
              <a:t>8.3.2013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307CFC-BF6C-493F-B50B-78F3AE033AB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1505C8-7F08-4184-AE39-0E7C78EB8F29}" type="datetimeFigureOut">
              <a:rPr lang="cs-CZ" smtClean="0"/>
              <a:t>8.3.2013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307CFC-BF6C-493F-B50B-78F3AE033AB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571505C8-7F08-4184-AE39-0E7C78EB8F29}" type="datetimeFigureOut">
              <a:rPr lang="cs-CZ" smtClean="0"/>
              <a:t>8.3.2013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A4307CFC-BF6C-493F-B50B-78F3AE033ABC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1361325141"/>
              </p:ext>
            </p:extLst>
          </p:nvPr>
        </p:nvGraphicFramePr>
        <p:xfrm>
          <a:off x="691952" y="1061120"/>
          <a:ext cx="8136904" cy="33843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" name="Obrázek 2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32112" y="48962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42209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cs-CZ" dirty="0">
                <a:solidFill>
                  <a:schemeClr val="accent1">
                    <a:lumMod val="75000"/>
                  </a:schemeClr>
                </a:solidFill>
              </a:rPr>
              <a:t>Druh učebního materiálu: </a:t>
            </a:r>
            <a:r>
              <a:rPr lang="cs-CZ" i="1" dirty="0">
                <a:solidFill>
                  <a:schemeClr val="tx1"/>
                </a:solidFill>
              </a:rPr>
              <a:t>Prezentace na interaktivní tabuli.</a:t>
            </a:r>
          </a:p>
          <a:p>
            <a:pPr marL="0" indent="0">
              <a:buNone/>
            </a:pPr>
            <a:r>
              <a:rPr lang="cs-CZ" dirty="0">
                <a:solidFill>
                  <a:schemeClr val="accent1">
                    <a:lumMod val="75000"/>
                  </a:schemeClr>
                </a:solidFill>
              </a:rPr>
              <a:t>Anotace: </a:t>
            </a:r>
            <a:r>
              <a:rPr lang="cs-CZ" i="1" dirty="0">
                <a:solidFill>
                  <a:schemeClr val="tx1"/>
                </a:solidFill>
              </a:rPr>
              <a:t>Prezentace slouží k výkladu nebo procvičení slovní zásoby na téma </a:t>
            </a:r>
            <a:r>
              <a:rPr lang="cs-CZ" i="1" dirty="0" smtClean="0">
                <a:solidFill>
                  <a:schemeClr val="tx1"/>
                </a:solidFill>
              </a:rPr>
              <a:t>rodina</a:t>
            </a:r>
            <a:r>
              <a:rPr lang="cs-CZ" i="1" dirty="0">
                <a:solidFill>
                  <a:schemeClr val="tx1"/>
                </a:solidFill>
              </a:rPr>
              <a:t>, tvorba vět, otázek a odpovědí, součástí jsou jednoduché </a:t>
            </a:r>
            <a:r>
              <a:rPr lang="cs-CZ" i="1" dirty="0" smtClean="0">
                <a:solidFill>
                  <a:schemeClr val="tx1"/>
                </a:solidFill>
              </a:rPr>
              <a:t>úkoly</a:t>
            </a:r>
            <a:endParaRPr lang="cs-CZ" i="1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dirty="0">
                <a:solidFill>
                  <a:schemeClr val="accent1">
                    <a:lumMod val="75000"/>
                  </a:schemeClr>
                </a:solidFill>
              </a:rPr>
              <a:t>Očekávaný výstup: </a:t>
            </a:r>
            <a:r>
              <a:rPr lang="cs-CZ" i="1" dirty="0">
                <a:solidFill>
                  <a:schemeClr val="tx1"/>
                </a:solidFill>
              </a:rPr>
              <a:t>Seznámit se s učivem, upevnit </a:t>
            </a:r>
          </a:p>
          <a:p>
            <a:pPr marL="0" indent="0">
              <a:buNone/>
            </a:pPr>
            <a:r>
              <a:rPr lang="cs-CZ" i="1" dirty="0">
                <a:solidFill>
                  <a:schemeClr val="tx1"/>
                </a:solidFill>
              </a:rPr>
              <a:t>a prohloubit znalosti.</a:t>
            </a:r>
          </a:p>
          <a:p>
            <a:pPr marL="0" indent="0">
              <a:buNone/>
            </a:pPr>
            <a:r>
              <a:rPr lang="cs-CZ" dirty="0">
                <a:solidFill>
                  <a:schemeClr val="accent1">
                    <a:lumMod val="75000"/>
                  </a:schemeClr>
                </a:solidFill>
              </a:rPr>
              <a:t>Inovace: </a:t>
            </a:r>
            <a:r>
              <a:rPr lang="cs-CZ" dirty="0">
                <a:solidFill>
                  <a:schemeClr val="tx1"/>
                </a:solidFill>
              </a:rPr>
              <a:t>Žáci se stávají aktivnějšími , materiál slouží k motivaci </a:t>
            </a:r>
            <a:endParaRPr lang="cs-CZ" i="1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dirty="0">
                <a:solidFill>
                  <a:schemeClr val="accent1">
                    <a:lumMod val="75000"/>
                  </a:schemeClr>
                </a:solidFill>
              </a:rPr>
              <a:t>Ročník:</a:t>
            </a:r>
            <a:r>
              <a:rPr lang="cs-CZ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 </a:t>
            </a:r>
            <a:r>
              <a:rPr lang="cs-CZ" i="1" dirty="0" smtClean="0">
                <a:solidFill>
                  <a:schemeClr val="tx1"/>
                </a:solidFill>
              </a:rPr>
              <a:t>6.,7. </a:t>
            </a:r>
            <a:r>
              <a:rPr lang="cs-CZ" i="1" dirty="0">
                <a:solidFill>
                  <a:schemeClr val="tx1"/>
                </a:solidFill>
              </a:rPr>
              <a:t>ročník</a:t>
            </a:r>
          </a:p>
          <a:p>
            <a:pPr marL="0" indent="0">
              <a:buNone/>
            </a:pPr>
            <a:r>
              <a:rPr lang="cs-CZ">
                <a:solidFill>
                  <a:schemeClr val="accent1">
                    <a:lumMod val="75000"/>
                  </a:schemeClr>
                </a:solidFill>
              </a:rPr>
              <a:t>Materiál </a:t>
            </a:r>
            <a:r>
              <a:rPr lang="cs-CZ" smtClean="0">
                <a:solidFill>
                  <a:schemeClr val="accent1">
                    <a:lumMod val="75000"/>
                  </a:schemeClr>
                </a:solidFill>
              </a:rPr>
              <a:t>ověřen:16.4.2012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068163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r"/>
            <a:r>
              <a:rPr lang="cs-CZ" dirty="0" smtClean="0"/>
              <a:t>                                        My </a:t>
            </a:r>
            <a:r>
              <a:rPr lang="cs-CZ" dirty="0" err="1" smtClean="0"/>
              <a:t>family</a:t>
            </a:r>
            <a:endParaRPr lang="cs-CZ" dirty="0"/>
          </a:p>
        </p:txBody>
      </p:sp>
      <p:pic>
        <p:nvPicPr>
          <p:cNvPr id="4" name="Picture 11" descr="C:\Users\Ucitel\AppData\Local\Microsoft\Windows\Temporary Internet Files\Content.IE5\XMOCKDW3\MP90042278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1988840"/>
            <a:ext cx="3789040" cy="37890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13" descr="C:\Users\Ucitel\AppData\Local\Microsoft\Windows\Temporary Internet Files\Content.IE5\E8FGSYTL\MP90039998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332656"/>
            <a:ext cx="3914488" cy="26086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71671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2" descr="C:\Users\Ucitel\AppData\Local\Microsoft\Windows\Temporary Internet Files\Content.IE5\MU800TLH\MP900409641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75129" y="1224105"/>
            <a:ext cx="4437112" cy="44371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láček 3"/>
          <p:cNvSpPr/>
          <p:nvPr/>
        </p:nvSpPr>
        <p:spPr>
          <a:xfrm>
            <a:off x="5076056" y="185365"/>
            <a:ext cx="1728192" cy="1224136"/>
          </a:xfrm>
          <a:prstGeom prst="cloudCallout">
            <a:avLst>
              <a:gd name="adj1" fmla="val -55038"/>
              <a:gd name="adj2" fmla="val 86645"/>
            </a:avLst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Hello</a:t>
            </a:r>
            <a:r>
              <a:rPr lang="cs-CZ" dirty="0" smtClean="0">
                <a:sym typeface="Wingdings" pitchFamily="2" charset="2"/>
              </a:rPr>
              <a:t></a:t>
            </a:r>
          </a:p>
          <a:p>
            <a:pPr algn="ctr"/>
            <a:r>
              <a:rPr lang="cs-CZ" dirty="0" smtClean="0">
                <a:sym typeface="Wingdings" pitchFamily="2" charset="2"/>
              </a:rPr>
              <a:t>I </a:t>
            </a:r>
            <a:r>
              <a:rPr lang="cs-CZ" dirty="0" err="1" smtClean="0">
                <a:sym typeface="Wingdings" pitchFamily="2" charset="2"/>
              </a:rPr>
              <a:t>am</a:t>
            </a:r>
            <a:r>
              <a:rPr lang="cs-CZ" dirty="0" smtClean="0">
                <a:sym typeface="Wingdings" pitchFamily="2" charset="2"/>
              </a:rPr>
              <a:t> </a:t>
            </a:r>
            <a:r>
              <a:rPr lang="cs-CZ" dirty="0" err="1" smtClean="0">
                <a:sym typeface="Wingdings" pitchFamily="2" charset="2"/>
              </a:rPr>
              <a:t>father</a:t>
            </a:r>
            <a:r>
              <a:rPr lang="cs-CZ" dirty="0" smtClean="0">
                <a:sym typeface="Wingdings" pitchFamily="2" charset="2"/>
              </a:rPr>
              <a:t>.</a:t>
            </a:r>
            <a:endParaRPr lang="cs-CZ" dirty="0"/>
          </a:p>
        </p:txBody>
      </p:sp>
      <p:sp>
        <p:nvSpPr>
          <p:cNvPr id="5" name="Obláček 4"/>
          <p:cNvSpPr/>
          <p:nvPr/>
        </p:nvSpPr>
        <p:spPr>
          <a:xfrm>
            <a:off x="6084168" y="2996952"/>
            <a:ext cx="2088232" cy="1692188"/>
          </a:xfrm>
          <a:prstGeom prst="cloudCallout">
            <a:avLst>
              <a:gd name="adj1" fmla="val -93162"/>
              <a:gd name="adj2" fmla="val -47532"/>
            </a:avLst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Hello</a:t>
            </a:r>
            <a:r>
              <a:rPr lang="cs-CZ" dirty="0" smtClean="0">
                <a:sym typeface="Wingdings" pitchFamily="2" charset="2"/>
              </a:rPr>
              <a:t></a:t>
            </a:r>
          </a:p>
          <a:p>
            <a:pPr algn="ctr"/>
            <a:r>
              <a:rPr lang="cs-CZ" dirty="0" smtClean="0">
                <a:sym typeface="Wingdings" pitchFamily="2" charset="2"/>
              </a:rPr>
              <a:t>I </a:t>
            </a:r>
            <a:r>
              <a:rPr lang="cs-CZ" dirty="0" err="1" smtClean="0">
                <a:sym typeface="Wingdings" pitchFamily="2" charset="2"/>
              </a:rPr>
              <a:t>am</a:t>
            </a:r>
            <a:r>
              <a:rPr lang="cs-CZ" dirty="0" smtClean="0">
                <a:sym typeface="Wingdings" pitchFamily="2" charset="2"/>
              </a:rPr>
              <a:t> Petr. Nina </a:t>
            </a:r>
            <a:r>
              <a:rPr lang="cs-CZ" dirty="0" err="1" smtClean="0">
                <a:sym typeface="Wingdings" pitchFamily="2" charset="2"/>
              </a:rPr>
              <a:t>is</a:t>
            </a:r>
            <a:r>
              <a:rPr lang="cs-CZ" dirty="0" smtClean="0">
                <a:sym typeface="Wingdings" pitchFamily="2" charset="2"/>
              </a:rPr>
              <a:t> my </a:t>
            </a:r>
            <a:r>
              <a:rPr lang="cs-CZ" dirty="0" err="1" smtClean="0">
                <a:sym typeface="Wingdings" pitchFamily="2" charset="2"/>
              </a:rPr>
              <a:t>sister</a:t>
            </a:r>
            <a:endParaRPr lang="cs-CZ" dirty="0"/>
          </a:p>
        </p:txBody>
      </p:sp>
      <p:sp>
        <p:nvSpPr>
          <p:cNvPr id="6" name="Obláček 5"/>
          <p:cNvSpPr/>
          <p:nvPr/>
        </p:nvSpPr>
        <p:spPr>
          <a:xfrm>
            <a:off x="365665" y="2420888"/>
            <a:ext cx="1872208" cy="1584176"/>
          </a:xfrm>
          <a:prstGeom prst="cloudCallout">
            <a:avLst>
              <a:gd name="adj1" fmla="val 84207"/>
              <a:gd name="adj2" fmla="val 81"/>
            </a:avLst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Hi</a:t>
            </a:r>
            <a:r>
              <a:rPr lang="cs-CZ" dirty="0" smtClean="0">
                <a:sym typeface="Wingdings" pitchFamily="2" charset="2"/>
              </a:rPr>
              <a:t> I </a:t>
            </a:r>
            <a:r>
              <a:rPr lang="cs-CZ" dirty="0" err="1" smtClean="0">
                <a:sym typeface="Wingdings" pitchFamily="2" charset="2"/>
              </a:rPr>
              <a:t>am</a:t>
            </a:r>
            <a:r>
              <a:rPr lang="cs-CZ" dirty="0" smtClean="0">
                <a:sym typeface="Wingdings" pitchFamily="2" charset="2"/>
              </a:rPr>
              <a:t> Nina. </a:t>
            </a:r>
          </a:p>
          <a:p>
            <a:pPr algn="ctr"/>
            <a:r>
              <a:rPr lang="cs-CZ" dirty="0" smtClean="0">
                <a:sym typeface="Wingdings" pitchFamily="2" charset="2"/>
              </a:rPr>
              <a:t>Petr </a:t>
            </a:r>
            <a:r>
              <a:rPr lang="cs-CZ" dirty="0" err="1" smtClean="0">
                <a:sym typeface="Wingdings" pitchFamily="2" charset="2"/>
              </a:rPr>
              <a:t>is</a:t>
            </a:r>
            <a:r>
              <a:rPr lang="cs-CZ" dirty="0" smtClean="0">
                <a:sym typeface="Wingdings" pitchFamily="2" charset="2"/>
              </a:rPr>
              <a:t> my </a:t>
            </a:r>
            <a:r>
              <a:rPr lang="cs-CZ" dirty="0" err="1" smtClean="0">
                <a:sym typeface="Wingdings" pitchFamily="2" charset="2"/>
              </a:rPr>
              <a:t>brother</a:t>
            </a:r>
            <a:endParaRPr lang="cs-CZ" dirty="0"/>
          </a:p>
        </p:txBody>
      </p:sp>
      <p:sp>
        <p:nvSpPr>
          <p:cNvPr id="7" name="Obláček 6"/>
          <p:cNvSpPr/>
          <p:nvPr/>
        </p:nvSpPr>
        <p:spPr>
          <a:xfrm>
            <a:off x="5354902" y="1484784"/>
            <a:ext cx="2376264" cy="1224136"/>
          </a:xfrm>
          <a:prstGeom prst="cloudCallout">
            <a:avLst>
              <a:gd name="adj1" fmla="val -95171"/>
              <a:gd name="adj2" fmla="val 42882"/>
            </a:avLst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Hi</a:t>
            </a:r>
            <a:r>
              <a:rPr lang="cs-CZ" dirty="0" smtClean="0">
                <a:sym typeface="Wingdings" pitchFamily="2" charset="2"/>
              </a:rPr>
              <a:t> I </a:t>
            </a:r>
            <a:r>
              <a:rPr lang="cs-CZ" dirty="0" err="1" smtClean="0">
                <a:sym typeface="Wingdings" pitchFamily="2" charset="2"/>
              </a:rPr>
              <a:t>am</a:t>
            </a:r>
            <a:r>
              <a:rPr lang="cs-CZ" dirty="0" smtClean="0">
                <a:sym typeface="Wingdings" pitchFamily="2" charset="2"/>
              </a:rPr>
              <a:t> </a:t>
            </a:r>
            <a:r>
              <a:rPr lang="cs-CZ" dirty="0" err="1" smtClean="0">
                <a:sym typeface="Wingdings" pitchFamily="2" charset="2"/>
              </a:rPr>
              <a:t>grandmother</a:t>
            </a:r>
            <a:r>
              <a:rPr lang="cs-CZ" dirty="0" smtClean="0">
                <a:sym typeface="Wingdings" pitchFamily="2" charset="2"/>
              </a:rPr>
              <a:t>.</a:t>
            </a:r>
            <a:endParaRPr lang="cs-CZ" dirty="0"/>
          </a:p>
        </p:txBody>
      </p:sp>
      <p:sp>
        <p:nvSpPr>
          <p:cNvPr id="8" name="Obláček 7"/>
          <p:cNvSpPr/>
          <p:nvPr/>
        </p:nvSpPr>
        <p:spPr>
          <a:xfrm>
            <a:off x="351616" y="764704"/>
            <a:ext cx="2160240" cy="1224136"/>
          </a:xfrm>
          <a:prstGeom prst="cloudCallout">
            <a:avLst>
              <a:gd name="adj1" fmla="val 70131"/>
              <a:gd name="adj2" fmla="val 71555"/>
            </a:avLst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Hello</a:t>
            </a:r>
            <a:r>
              <a:rPr lang="cs-CZ" dirty="0" smtClean="0">
                <a:sym typeface="Wingdings" pitchFamily="2" charset="2"/>
              </a:rPr>
              <a:t></a:t>
            </a:r>
          </a:p>
          <a:p>
            <a:pPr algn="ctr"/>
            <a:r>
              <a:rPr lang="cs-CZ" dirty="0" smtClean="0">
                <a:sym typeface="Wingdings" pitchFamily="2" charset="2"/>
              </a:rPr>
              <a:t>I </a:t>
            </a:r>
            <a:r>
              <a:rPr lang="cs-CZ" dirty="0" err="1" smtClean="0">
                <a:sym typeface="Wingdings" pitchFamily="2" charset="2"/>
              </a:rPr>
              <a:t>am</a:t>
            </a:r>
            <a:r>
              <a:rPr lang="cs-CZ" dirty="0" smtClean="0">
                <a:sym typeface="Wingdings" pitchFamily="2" charset="2"/>
              </a:rPr>
              <a:t> </a:t>
            </a:r>
            <a:r>
              <a:rPr lang="cs-CZ" dirty="0" err="1" smtClean="0">
                <a:sym typeface="Wingdings" pitchFamily="2" charset="2"/>
              </a:rPr>
              <a:t>grandfather</a:t>
            </a:r>
            <a:endParaRPr lang="cs-CZ" dirty="0"/>
          </a:p>
        </p:txBody>
      </p:sp>
      <p:sp>
        <p:nvSpPr>
          <p:cNvPr id="9" name="Obláček 8"/>
          <p:cNvSpPr/>
          <p:nvPr/>
        </p:nvSpPr>
        <p:spPr>
          <a:xfrm>
            <a:off x="2551142" y="476672"/>
            <a:ext cx="1728192" cy="1224136"/>
          </a:xfrm>
          <a:prstGeom prst="cloudCallout">
            <a:avLst>
              <a:gd name="adj1" fmla="val 10165"/>
              <a:gd name="adj2" fmla="val 88154"/>
            </a:avLst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Hello</a:t>
            </a:r>
            <a:r>
              <a:rPr lang="cs-CZ" dirty="0" smtClean="0">
                <a:sym typeface="Wingdings" pitchFamily="2" charset="2"/>
              </a:rPr>
              <a:t> </a:t>
            </a:r>
          </a:p>
          <a:p>
            <a:pPr algn="ctr"/>
            <a:r>
              <a:rPr lang="cs-CZ" dirty="0" smtClean="0">
                <a:sym typeface="Wingdings" pitchFamily="2" charset="2"/>
              </a:rPr>
              <a:t>I </a:t>
            </a:r>
            <a:r>
              <a:rPr lang="cs-CZ" dirty="0" err="1" smtClean="0">
                <a:sym typeface="Wingdings" pitchFamily="2" charset="2"/>
              </a:rPr>
              <a:t>am</a:t>
            </a:r>
            <a:r>
              <a:rPr lang="cs-CZ" dirty="0" smtClean="0">
                <a:sym typeface="Wingdings" pitchFamily="2" charset="2"/>
              </a:rPr>
              <a:t> </a:t>
            </a:r>
            <a:r>
              <a:rPr lang="cs-CZ" dirty="0" err="1" smtClean="0">
                <a:sym typeface="Wingdings" pitchFamily="2" charset="2"/>
              </a:rPr>
              <a:t>mother</a:t>
            </a:r>
            <a:r>
              <a:rPr lang="cs-CZ" dirty="0" smtClean="0">
                <a:sym typeface="Wingdings" pitchFamily="2" charset="2"/>
              </a:rPr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29995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2" descr="C:\Users\Ucitel\AppData\Local\Microsoft\Windows\Temporary Internet Files\Content.IE5\MU800TLH\MP900409641[1]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8978" t="26951" r="27699" b="52025"/>
          <a:stretch/>
        </p:blipFill>
        <p:spPr bwMode="auto">
          <a:xfrm>
            <a:off x="5940152" y="4365104"/>
            <a:ext cx="1023175" cy="16146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12" descr="C:\Users\Ucitel\AppData\Local\Microsoft\Windows\Temporary Internet Files\Content.IE5\MU800TLH\MP900409641[1]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8474" t="21434" r="43416" b="58999"/>
          <a:stretch/>
        </p:blipFill>
        <p:spPr bwMode="auto">
          <a:xfrm>
            <a:off x="5337283" y="2609266"/>
            <a:ext cx="1251755" cy="13524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12" descr="C:\Users\Ucitel\AppData\Local\Microsoft\Windows\Temporary Internet Files\Content.IE5\MU800TLH\MP900409641[1]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293" t="9048" r="55176" b="73675"/>
          <a:stretch/>
        </p:blipFill>
        <p:spPr bwMode="auto">
          <a:xfrm>
            <a:off x="4644008" y="526166"/>
            <a:ext cx="1384922" cy="17684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12" descr="C:\Users\Ucitel\AppData\Local\Microsoft\Windows\Temporary Internet Files\Content.IE5\MU800TLH\MP900409641[1]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247" t="33300" r="69435" b="45675"/>
          <a:stretch/>
        </p:blipFill>
        <p:spPr bwMode="auto">
          <a:xfrm>
            <a:off x="776504" y="4221087"/>
            <a:ext cx="1347223" cy="15462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12" descr="C:\Users\Ucitel\AppData\Local\Microsoft\Windows\Temporary Internet Files\Content.IE5\MU800TLH\MP900409641[1]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391" t="15919" r="68707" b="65763"/>
          <a:stretch/>
        </p:blipFill>
        <p:spPr bwMode="auto">
          <a:xfrm>
            <a:off x="804493" y="2539998"/>
            <a:ext cx="1361395" cy="13930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12" descr="C:\Users\Ucitel\AppData\Local\Microsoft\Windows\Temporary Internet Files\Content.IE5\MU800TLH\MP900409641[1]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4919" r="28220" b="74403"/>
          <a:stretch/>
        </p:blipFill>
        <p:spPr bwMode="auto">
          <a:xfrm>
            <a:off x="827584" y="545518"/>
            <a:ext cx="1152128" cy="17490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7144935" y="4710788"/>
            <a:ext cx="1728192" cy="646331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err="1" smtClean="0"/>
              <a:t>brother</a:t>
            </a:r>
            <a:r>
              <a:rPr lang="cs-CZ" dirty="0" smtClean="0"/>
              <a:t> – bratr</a:t>
            </a:r>
          </a:p>
          <a:p>
            <a:r>
              <a:rPr lang="cs-CZ" dirty="0" smtClean="0"/>
              <a:t>son – syn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2266669" y="4532545"/>
            <a:ext cx="2162390" cy="646331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err="1" smtClean="0"/>
              <a:t>sister</a:t>
            </a:r>
            <a:r>
              <a:rPr lang="cs-CZ" dirty="0" smtClean="0"/>
              <a:t> – sestra</a:t>
            </a:r>
          </a:p>
          <a:p>
            <a:r>
              <a:rPr lang="cs-CZ" dirty="0" err="1" smtClean="0"/>
              <a:t>daughter</a:t>
            </a:r>
            <a:r>
              <a:rPr lang="cs-CZ" dirty="0" smtClean="0"/>
              <a:t> – dcera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2123727" y="681396"/>
            <a:ext cx="1008112" cy="369332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err="1" smtClean="0"/>
              <a:t>father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807593" y="3015823"/>
            <a:ext cx="1631032" cy="369332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grand </a:t>
            </a:r>
            <a:r>
              <a:rPr lang="cs-CZ" dirty="0" err="1" smtClean="0"/>
              <a:t>mother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392523" y="2956608"/>
            <a:ext cx="1478632" cy="369332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grand </a:t>
            </a:r>
            <a:r>
              <a:rPr lang="cs-CZ" dirty="0" err="1" smtClean="0"/>
              <a:t>father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284062" y="1041052"/>
            <a:ext cx="1008112" cy="369332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err="1" smtClean="0"/>
              <a:t>mother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683046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11" descr="C:\Users\Ucitel\AppData\Local\Microsoft\Windows\Temporary Internet Files\Content.IE5\XMOCKDW3\MP900422784[1]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9688" r="73904" b="30156"/>
          <a:stretch/>
        </p:blipFill>
        <p:spPr bwMode="auto">
          <a:xfrm>
            <a:off x="5868144" y="3356991"/>
            <a:ext cx="1836204" cy="21218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11" descr="C:\Users\Ucitel\AppData\Local\Microsoft\Windows\Temporary Internet Files\Content.IE5\XMOCKDW3\MP900422784[1]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0000" t="7859" r="22348" b="54023"/>
          <a:stretch/>
        </p:blipFill>
        <p:spPr bwMode="auto">
          <a:xfrm>
            <a:off x="876712" y="3330382"/>
            <a:ext cx="1391032" cy="19174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11" descr="C:\Users\Ucitel\AppData\Local\Microsoft\Windows\Temporary Internet Files\Content.IE5\XMOCKDW3\MP900422784[1]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335" t="218" r="54632" b="60535"/>
          <a:stretch/>
        </p:blipFill>
        <p:spPr bwMode="auto">
          <a:xfrm>
            <a:off x="611560" y="612264"/>
            <a:ext cx="1656184" cy="23186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9" descr="C:\Users\Ucitel\AppData\Local\Microsoft\Windows\Temporary Internet Files\Content.IE5\OTO6U8SG\MP900402621[1].jpg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194" t="2166" r="34326" b="65440"/>
          <a:stretch/>
        </p:blipFill>
        <p:spPr bwMode="auto">
          <a:xfrm>
            <a:off x="6372201" y="648129"/>
            <a:ext cx="1856356" cy="19669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TextovéPole 12"/>
          <p:cNvSpPr txBox="1"/>
          <p:nvPr/>
        </p:nvSpPr>
        <p:spPr>
          <a:xfrm>
            <a:off x="2443805" y="836135"/>
            <a:ext cx="1872210" cy="369332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err="1" smtClean="0"/>
              <a:t>uncle</a:t>
            </a:r>
            <a:r>
              <a:rPr lang="cs-CZ" dirty="0" smtClean="0"/>
              <a:t> - strýček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283968" y="1949888"/>
            <a:ext cx="2232248" cy="646331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/>
              <a:t>girl -dívka</a:t>
            </a:r>
          </a:p>
          <a:p>
            <a:r>
              <a:rPr lang="cs-CZ" dirty="0" err="1" smtClean="0"/>
              <a:t>cousin</a:t>
            </a:r>
            <a:r>
              <a:rPr lang="cs-CZ" dirty="0" smtClean="0"/>
              <a:t> - sestřenice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548460" y="4166038"/>
            <a:ext cx="1423393" cy="369332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err="1" smtClean="0"/>
              <a:t>aunt</a:t>
            </a:r>
            <a:r>
              <a:rPr lang="cs-CZ" dirty="0" smtClean="0"/>
              <a:t> - teta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4264287" y="5393881"/>
            <a:ext cx="2052228" cy="646331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/>
              <a:t>boy - chlapec</a:t>
            </a:r>
          </a:p>
          <a:p>
            <a:r>
              <a:rPr lang="cs-CZ" dirty="0" err="1" smtClean="0"/>
              <a:t>cousin</a:t>
            </a:r>
            <a:r>
              <a:rPr lang="cs-CZ" dirty="0" smtClean="0"/>
              <a:t> - bratranec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349961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  <p:bldP spid="15" grpId="0" animBg="1"/>
      <p:bldP spid="16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2" descr="C:\Users\Ucitel\AppData\Local\Microsoft\Windows\Temporary Internet Files\Content.IE5\MU800TLH\MP900409641[1]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8978" t="26951" r="27699" b="52025"/>
          <a:stretch/>
        </p:blipFill>
        <p:spPr bwMode="auto">
          <a:xfrm>
            <a:off x="4828963" y="4302403"/>
            <a:ext cx="1348064" cy="21274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12" descr="C:\Users\Ucitel\AppData\Local\Microsoft\Windows\Temporary Internet Files\Content.IE5\MU800TLH\MP900409641[1]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8474" t="21434" r="43416" b="58999"/>
          <a:stretch/>
        </p:blipFill>
        <p:spPr bwMode="auto">
          <a:xfrm>
            <a:off x="7237606" y="2380880"/>
            <a:ext cx="1510519" cy="16320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12" descr="C:\Users\Ucitel\AppData\Local\Microsoft\Windows\Temporary Internet Files\Content.IE5\MU800TLH\MP900409641[1]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293" t="9048" r="55176" b="73675"/>
          <a:stretch/>
        </p:blipFill>
        <p:spPr bwMode="auto">
          <a:xfrm>
            <a:off x="4909542" y="351175"/>
            <a:ext cx="1384922" cy="17684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12" descr="C:\Users\Ucitel\AppData\Local\Microsoft\Windows\Temporary Internet Files\Content.IE5\MU800TLH\MP900409641[1]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247" t="33300" r="69435" b="45675"/>
          <a:stretch/>
        </p:blipFill>
        <p:spPr bwMode="auto">
          <a:xfrm>
            <a:off x="730036" y="4378250"/>
            <a:ext cx="1347223" cy="15462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12" descr="C:\Users\Ucitel\AppData\Local\Microsoft\Windows\Temporary Internet Files\Content.IE5\MU800TLH\MP900409641[1]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391" t="15919" r="68707" b="65763"/>
          <a:stretch/>
        </p:blipFill>
        <p:spPr bwMode="auto">
          <a:xfrm>
            <a:off x="3019639" y="2619877"/>
            <a:ext cx="1361395" cy="13930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12" descr="C:\Users\Ucitel\AppData\Local\Microsoft\Windows\Temporary Internet Files\Content.IE5\MU800TLH\MP900409641[1]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4919" r="28220" b="74403"/>
          <a:stretch/>
        </p:blipFill>
        <p:spPr bwMode="auto">
          <a:xfrm>
            <a:off x="827584" y="545518"/>
            <a:ext cx="1152128" cy="17490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805726" y="3035938"/>
            <a:ext cx="1728192" cy="646331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err="1" smtClean="0"/>
              <a:t>brother</a:t>
            </a:r>
            <a:r>
              <a:rPr lang="cs-CZ" dirty="0" smtClean="0"/>
              <a:t> – bratr</a:t>
            </a:r>
          </a:p>
          <a:p>
            <a:r>
              <a:rPr lang="cs-CZ" dirty="0" smtClean="0"/>
              <a:t>son – syn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2080572" y="1140149"/>
            <a:ext cx="2162390" cy="646331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err="1" smtClean="0"/>
              <a:t>sister</a:t>
            </a:r>
            <a:r>
              <a:rPr lang="cs-CZ" dirty="0" smtClean="0"/>
              <a:t> – sestra</a:t>
            </a:r>
          </a:p>
          <a:p>
            <a:r>
              <a:rPr lang="cs-CZ" dirty="0" err="1" smtClean="0"/>
              <a:t>daughter</a:t>
            </a:r>
            <a:r>
              <a:rPr lang="cs-CZ" dirty="0" smtClean="0"/>
              <a:t> – dcera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2843808" y="681396"/>
            <a:ext cx="1008112" cy="369332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err="1" smtClean="0"/>
              <a:t>father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498341" y="5100356"/>
            <a:ext cx="1631032" cy="369332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err="1" smtClean="0"/>
              <a:t>grandmother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963868" y="2557638"/>
            <a:ext cx="1478632" cy="369332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grand </a:t>
            </a:r>
            <a:r>
              <a:rPr lang="cs-CZ" dirty="0" err="1" smtClean="0"/>
              <a:t>father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199128" y="3720056"/>
            <a:ext cx="1008112" cy="369332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err="1" smtClean="0"/>
              <a:t>mother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442500" y="4378250"/>
            <a:ext cx="1728192" cy="646331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err="1" smtClean="0"/>
              <a:t>brother</a:t>
            </a:r>
            <a:r>
              <a:rPr lang="cs-CZ" dirty="0" smtClean="0"/>
              <a:t> – bratr</a:t>
            </a:r>
          </a:p>
          <a:p>
            <a:r>
              <a:rPr lang="cs-CZ" dirty="0" smtClean="0"/>
              <a:t>son – syn</a:t>
            </a:r>
          </a:p>
        </p:txBody>
      </p:sp>
      <p:sp>
        <p:nvSpPr>
          <p:cNvPr id="15" name="TextovéPole 14"/>
          <p:cNvSpPr txBox="1"/>
          <p:nvPr/>
        </p:nvSpPr>
        <p:spPr>
          <a:xfrm>
            <a:off x="4909542" y="2959730"/>
            <a:ext cx="2162390" cy="646331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err="1" smtClean="0"/>
              <a:t>sister</a:t>
            </a:r>
            <a:r>
              <a:rPr lang="cs-CZ" dirty="0" smtClean="0"/>
              <a:t> – sestra</a:t>
            </a:r>
          </a:p>
          <a:p>
            <a:r>
              <a:rPr lang="cs-CZ" dirty="0" err="1" smtClean="0"/>
              <a:t>daughter</a:t>
            </a:r>
            <a:r>
              <a:rPr lang="cs-CZ" dirty="0" smtClean="0"/>
              <a:t> – dcera</a:t>
            </a:r>
          </a:p>
        </p:txBody>
      </p:sp>
      <p:sp>
        <p:nvSpPr>
          <p:cNvPr id="16" name="TextovéPole 15"/>
          <p:cNvSpPr txBox="1"/>
          <p:nvPr/>
        </p:nvSpPr>
        <p:spPr>
          <a:xfrm>
            <a:off x="6774462" y="1050728"/>
            <a:ext cx="1008112" cy="369332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err="1" smtClean="0"/>
              <a:t>father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372441" y="5776498"/>
            <a:ext cx="1631032" cy="369332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grand </a:t>
            </a:r>
            <a:r>
              <a:rPr lang="cs-CZ" dirty="0" err="1" smtClean="0"/>
              <a:t>mother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5353638" y="2533040"/>
            <a:ext cx="1478632" cy="369332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grand </a:t>
            </a:r>
            <a:r>
              <a:rPr lang="cs-CZ" dirty="0" err="1" smtClean="0"/>
              <a:t>father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2692224" y="1870414"/>
            <a:ext cx="1008112" cy="369332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err="1" smtClean="0"/>
              <a:t>mother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6373510" y="4505042"/>
            <a:ext cx="1728192" cy="646331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err="1" smtClean="0"/>
              <a:t>brother</a:t>
            </a:r>
            <a:r>
              <a:rPr lang="cs-CZ" dirty="0" smtClean="0"/>
              <a:t> – bratr</a:t>
            </a:r>
          </a:p>
          <a:p>
            <a:r>
              <a:rPr lang="cs-CZ" dirty="0" smtClean="0"/>
              <a:t>son – syn</a:t>
            </a:r>
          </a:p>
        </p:txBody>
      </p:sp>
      <p:sp>
        <p:nvSpPr>
          <p:cNvPr id="21" name="TextovéPole 20"/>
          <p:cNvSpPr txBox="1"/>
          <p:nvPr/>
        </p:nvSpPr>
        <p:spPr>
          <a:xfrm>
            <a:off x="2234195" y="5601331"/>
            <a:ext cx="2162390" cy="646331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err="1" smtClean="0"/>
              <a:t>sister</a:t>
            </a:r>
            <a:r>
              <a:rPr lang="cs-CZ" dirty="0" smtClean="0"/>
              <a:t> – sestra</a:t>
            </a:r>
          </a:p>
          <a:p>
            <a:r>
              <a:rPr lang="cs-CZ" dirty="0" err="1" smtClean="0"/>
              <a:t>daughter</a:t>
            </a:r>
            <a:r>
              <a:rPr lang="cs-CZ" dirty="0" smtClean="0"/>
              <a:t> – dcera</a:t>
            </a:r>
          </a:p>
        </p:txBody>
      </p:sp>
      <p:sp>
        <p:nvSpPr>
          <p:cNvPr id="22" name="TextovéPole 21"/>
          <p:cNvSpPr txBox="1"/>
          <p:nvPr/>
        </p:nvSpPr>
        <p:spPr>
          <a:xfrm>
            <a:off x="6678786" y="5261408"/>
            <a:ext cx="1008112" cy="369332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err="1" smtClean="0"/>
              <a:t>father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5277438" y="3682269"/>
            <a:ext cx="1631032" cy="369332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grand </a:t>
            </a:r>
            <a:r>
              <a:rPr lang="cs-CZ" dirty="0" err="1" smtClean="0"/>
              <a:t>mother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6579406" y="1616118"/>
            <a:ext cx="1478632" cy="369332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grand </a:t>
            </a:r>
            <a:r>
              <a:rPr lang="cs-CZ" dirty="0" err="1" smtClean="0"/>
              <a:t>father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6805323" y="561272"/>
            <a:ext cx="1008112" cy="369332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err="1" smtClean="0"/>
              <a:t>mother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037199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59632" y="332656"/>
            <a:ext cx="7272808" cy="1143000"/>
          </a:xfrm>
        </p:spPr>
        <p:txBody>
          <a:bodyPr/>
          <a:lstStyle/>
          <a:p>
            <a:r>
              <a:rPr lang="cs-CZ" dirty="0" smtClean="0"/>
              <a:t>Tvoř věty o své rodině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899592" y="1988840"/>
            <a:ext cx="7192888" cy="4176464"/>
          </a:xfrm>
        </p:spPr>
        <p:txBody>
          <a:bodyPr/>
          <a:lstStyle/>
          <a:p>
            <a:r>
              <a:rPr lang="cs-CZ" dirty="0" err="1" smtClean="0"/>
              <a:t>Např.:My</a:t>
            </a:r>
            <a:r>
              <a:rPr lang="cs-CZ" dirty="0" smtClean="0"/>
              <a:t> </a:t>
            </a:r>
            <a:r>
              <a:rPr lang="cs-CZ" dirty="0" err="1" smtClean="0"/>
              <a:t>mother</a:t>
            </a:r>
            <a:r>
              <a:rPr lang="cs-CZ" dirty="0" smtClean="0"/>
              <a:t> (</a:t>
            </a:r>
            <a:r>
              <a:rPr lang="cs-CZ" dirty="0" err="1" smtClean="0"/>
              <a:t>father</a:t>
            </a:r>
            <a:r>
              <a:rPr lang="cs-CZ" dirty="0" smtClean="0"/>
              <a:t>, </a:t>
            </a:r>
            <a:r>
              <a:rPr lang="cs-CZ" dirty="0" err="1" smtClean="0"/>
              <a:t>grandma</a:t>
            </a:r>
            <a:r>
              <a:rPr lang="cs-CZ" dirty="0" smtClean="0"/>
              <a:t>, </a:t>
            </a:r>
            <a:r>
              <a:rPr lang="cs-CZ" dirty="0" err="1" smtClean="0"/>
              <a:t>grandfather</a:t>
            </a:r>
            <a:r>
              <a:rPr lang="cs-CZ" dirty="0" smtClean="0"/>
              <a:t>, </a:t>
            </a:r>
            <a:r>
              <a:rPr lang="cs-CZ" dirty="0" err="1" smtClean="0"/>
              <a:t>brother</a:t>
            </a:r>
            <a:r>
              <a:rPr lang="cs-CZ" dirty="0" smtClean="0"/>
              <a:t>, </a:t>
            </a:r>
            <a:r>
              <a:rPr lang="cs-CZ" dirty="0" err="1" smtClean="0"/>
              <a:t>sister</a:t>
            </a:r>
            <a:r>
              <a:rPr lang="cs-CZ" dirty="0" smtClean="0"/>
              <a:t>, </a:t>
            </a:r>
            <a:r>
              <a:rPr lang="cs-CZ" dirty="0" err="1" smtClean="0"/>
              <a:t>aunt</a:t>
            </a:r>
            <a:r>
              <a:rPr lang="cs-CZ" dirty="0" smtClean="0"/>
              <a:t>, </a:t>
            </a:r>
            <a:r>
              <a:rPr lang="cs-CZ" dirty="0" err="1" smtClean="0"/>
              <a:t>uncle</a:t>
            </a:r>
            <a:r>
              <a:rPr lang="cs-CZ" dirty="0" smtClean="0"/>
              <a:t>, </a:t>
            </a:r>
            <a:r>
              <a:rPr lang="cs-CZ" dirty="0" err="1" smtClean="0"/>
              <a:t>cousin</a:t>
            </a:r>
            <a:r>
              <a:rPr lang="cs-CZ" dirty="0" smtClean="0"/>
              <a:t>) </a:t>
            </a:r>
            <a:r>
              <a:rPr lang="cs-CZ" dirty="0" err="1" smtClean="0"/>
              <a:t>is</a:t>
            </a:r>
            <a:r>
              <a:rPr lang="cs-CZ" dirty="0" smtClean="0"/>
              <a:t> 35. </a:t>
            </a:r>
            <a:r>
              <a:rPr lang="cs-CZ" dirty="0" err="1" smtClean="0"/>
              <a:t>She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Jane. </a:t>
            </a:r>
            <a:r>
              <a:rPr lang="cs-CZ" dirty="0" err="1" smtClean="0"/>
              <a:t>She</a:t>
            </a:r>
            <a:r>
              <a:rPr lang="cs-CZ" dirty="0" smtClean="0"/>
              <a:t> has </a:t>
            </a:r>
            <a:r>
              <a:rPr lang="cs-CZ" dirty="0" err="1" smtClean="0"/>
              <a:t>got</a:t>
            </a:r>
            <a:r>
              <a:rPr lang="cs-CZ" dirty="0" smtClean="0"/>
              <a:t> long </a:t>
            </a:r>
            <a:r>
              <a:rPr lang="cs-CZ" dirty="0" err="1" smtClean="0"/>
              <a:t>brown</a:t>
            </a:r>
            <a:r>
              <a:rPr lang="cs-CZ" dirty="0" smtClean="0"/>
              <a:t> </a:t>
            </a:r>
            <a:r>
              <a:rPr lang="cs-CZ" dirty="0" err="1" smtClean="0"/>
              <a:t>hair</a:t>
            </a:r>
            <a:r>
              <a:rPr lang="cs-CZ" dirty="0" smtClean="0"/>
              <a:t> and green </a:t>
            </a:r>
            <a:r>
              <a:rPr lang="cs-CZ" dirty="0" err="1" smtClean="0"/>
              <a:t>eyes</a:t>
            </a:r>
            <a:r>
              <a:rPr lang="cs-CZ" dirty="0" smtClean="0"/>
              <a:t>. </a:t>
            </a:r>
            <a:r>
              <a:rPr lang="cs-CZ" dirty="0" err="1" smtClean="0"/>
              <a:t>She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small</a:t>
            </a:r>
            <a:r>
              <a:rPr lang="cs-CZ" dirty="0" smtClean="0"/>
              <a:t> and </a:t>
            </a:r>
            <a:r>
              <a:rPr lang="cs-CZ" dirty="0" err="1" smtClean="0"/>
              <a:t>slim</a:t>
            </a:r>
            <a:r>
              <a:rPr lang="cs-CZ" dirty="0" smtClean="0"/>
              <a:t>…</a:t>
            </a:r>
          </a:p>
          <a:p>
            <a:r>
              <a:rPr lang="cs-CZ" dirty="0" smtClean="0"/>
              <a:t>My (</a:t>
            </a:r>
            <a:r>
              <a:rPr lang="cs-CZ" dirty="0" err="1" smtClean="0"/>
              <a:t>father</a:t>
            </a:r>
            <a:r>
              <a:rPr lang="cs-CZ" dirty="0"/>
              <a:t>, </a:t>
            </a:r>
            <a:r>
              <a:rPr lang="cs-CZ" dirty="0" err="1"/>
              <a:t>grandma</a:t>
            </a:r>
            <a:r>
              <a:rPr lang="cs-CZ" dirty="0"/>
              <a:t>, </a:t>
            </a:r>
            <a:r>
              <a:rPr lang="cs-CZ" dirty="0" err="1"/>
              <a:t>grandfather</a:t>
            </a:r>
            <a:r>
              <a:rPr lang="cs-CZ" dirty="0"/>
              <a:t>, </a:t>
            </a:r>
            <a:r>
              <a:rPr lang="cs-CZ" dirty="0" err="1"/>
              <a:t>brother</a:t>
            </a:r>
            <a:r>
              <a:rPr lang="cs-CZ" dirty="0"/>
              <a:t>, </a:t>
            </a:r>
            <a:r>
              <a:rPr lang="cs-CZ" dirty="0" err="1"/>
              <a:t>sister</a:t>
            </a:r>
            <a:r>
              <a:rPr lang="cs-CZ" dirty="0"/>
              <a:t>, </a:t>
            </a:r>
            <a:r>
              <a:rPr lang="cs-CZ" dirty="0" err="1"/>
              <a:t>aunt</a:t>
            </a:r>
            <a:r>
              <a:rPr lang="cs-CZ" dirty="0"/>
              <a:t>, </a:t>
            </a:r>
            <a:r>
              <a:rPr lang="cs-CZ" dirty="0" err="1"/>
              <a:t>uncle</a:t>
            </a:r>
            <a:r>
              <a:rPr lang="cs-CZ" dirty="0"/>
              <a:t>, </a:t>
            </a:r>
            <a:r>
              <a:rPr lang="cs-CZ" dirty="0" err="1"/>
              <a:t>cousin</a:t>
            </a:r>
            <a:r>
              <a:rPr lang="cs-CZ" dirty="0" smtClean="0"/>
              <a:t>) …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901481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u="sng">
                <a:hlinkClick r:id="rId2"/>
              </a:rPr>
              <a:t>http://office.microsoft.com</a:t>
            </a:r>
            <a:r>
              <a:rPr lang="cs-CZ"/>
              <a:t> </a:t>
            </a:r>
          </a:p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497541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54</TotalTime>
  <Words>304</Words>
  <Application>Microsoft Office PowerPoint</Application>
  <PresentationFormat>Předvádění na obrazovce (4:3)</PresentationFormat>
  <Paragraphs>68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Aerodynamika</vt:lpstr>
      <vt:lpstr>Prezentace aplikace PowerPoint</vt:lpstr>
      <vt:lpstr>Anotace </vt:lpstr>
      <vt:lpstr>                                        My family</vt:lpstr>
      <vt:lpstr>Prezentace aplikace PowerPoint</vt:lpstr>
      <vt:lpstr>Prezentace aplikace PowerPoint</vt:lpstr>
      <vt:lpstr>Prezentace aplikace PowerPoint</vt:lpstr>
      <vt:lpstr>Prezentace aplikace PowerPoint</vt:lpstr>
      <vt:lpstr>Tvoř věty o své rodině</vt:lpstr>
      <vt:lpstr>Použité zdroje</vt:lpstr>
    </vt:vector>
  </TitlesOfParts>
  <Company>ATC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Ucitel</dc:creator>
  <cp:lastModifiedBy>Markéta Březinová</cp:lastModifiedBy>
  <cp:revision>13</cp:revision>
  <dcterms:created xsi:type="dcterms:W3CDTF">2009-12-30T17:14:22Z</dcterms:created>
  <dcterms:modified xsi:type="dcterms:W3CDTF">2013-03-08T16:43:37Z</dcterms:modified>
</cp:coreProperties>
</file>