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5" r:id="rId9"/>
    <p:sldId id="267" r:id="rId10"/>
    <p:sldId id="268" r:id="rId11"/>
    <p:sldId id="266" r:id="rId12"/>
    <p:sldId id="269" r:id="rId13"/>
    <p:sldId id="271" r:id="rId14"/>
    <p:sldId id="270" r:id="rId15"/>
    <p:sldId id="263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6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0A9E252-1A36-465D-A6AB-9BB133DC2205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D1B1DA-D37E-4F6C-AAA3-8A93504ADE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Sníme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" name="Obrázek 8" descr="Sním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Zamyšlení na úvod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Jaký úkol plní žurnalistické titulky?</a:t>
            </a:r>
          </a:p>
          <a:p>
            <a:r>
              <a:rPr lang="cs-CZ" dirty="0" smtClean="0"/>
              <a:t>Nacházíte mezi titulky novin, které máte k dispozici, nějaký rozdíl? Čím se titulky liší? </a:t>
            </a:r>
            <a:endParaRPr lang="cs-CZ" dirty="0"/>
          </a:p>
        </p:txBody>
      </p:sp>
      <p:pic>
        <p:nvPicPr>
          <p:cNvPr id="1030" name="Picture 6" descr="C:\Users\Libor\AppData\Local\Microsoft\Windows\Temporary Internet Files\Content.IE5\X1ECCI9D\MC90044203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32656"/>
            <a:ext cx="1603375" cy="182880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100392" y="1844824"/>
            <a:ext cx="370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Funkce žurnalistických titulků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Upoutávají pozornost čtenářů k článkům (titulek zaujme čtenáře mnohem více než samotný text), zlepšují orientaci v mediálních sděleních, naznačují obsah a pojetí textů.</a:t>
            </a:r>
          </a:p>
          <a:p>
            <a:r>
              <a:rPr lang="cs-CZ" dirty="0" smtClean="0"/>
              <a:t>Psané titulky spoluvytvářejí výtvarnou hodnotu tištěných médií.</a:t>
            </a:r>
          </a:p>
          <a:p>
            <a:r>
              <a:rPr lang="cs-CZ" dirty="0" smtClean="0"/>
              <a:t>Mluvené titulky slouží jako úvodní přehled a ve stručných relacích především soukromých stanic plní funkci zpráv.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titulků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cs-CZ" dirty="0" smtClean="0"/>
              <a:t>Tištěné a mluvené</a:t>
            </a:r>
          </a:p>
          <a:p>
            <a:r>
              <a:rPr lang="cs-CZ" dirty="0" smtClean="0"/>
              <a:t>Krátké (do čtyř slov) a dlouhé </a:t>
            </a:r>
          </a:p>
          <a:p>
            <a:r>
              <a:rPr lang="cs-CZ" dirty="0" smtClean="0"/>
              <a:t>Statické a dynamické (podle přítomnosti x nepřítomnosti slovesa)</a:t>
            </a:r>
          </a:p>
          <a:p>
            <a:r>
              <a:rPr lang="cs-CZ" dirty="0" smtClean="0"/>
              <a:t>Obecné a konkrétní </a:t>
            </a:r>
          </a:p>
          <a:p>
            <a:r>
              <a:rPr lang="cs-CZ" dirty="0" smtClean="0"/>
              <a:t>Věcné a obrazné</a:t>
            </a:r>
          </a:p>
          <a:p>
            <a:r>
              <a:rPr lang="cs-CZ" dirty="0" smtClean="0"/>
              <a:t>Tematické, </a:t>
            </a:r>
            <a:r>
              <a:rPr lang="cs-CZ" dirty="0" err="1" smtClean="0"/>
              <a:t>rematické</a:t>
            </a:r>
            <a:r>
              <a:rPr lang="cs-CZ" dirty="0" smtClean="0"/>
              <a:t> a </a:t>
            </a:r>
            <a:r>
              <a:rPr lang="cs-CZ" dirty="0" err="1" smtClean="0"/>
              <a:t>tematickorematické</a:t>
            </a:r>
            <a:r>
              <a:rPr lang="cs-CZ" dirty="0" smtClean="0"/>
              <a:t> (podle </a:t>
            </a:r>
            <a:r>
              <a:rPr lang="cs-CZ" dirty="0" err="1" smtClean="0"/>
              <a:t>přítomosti</a:t>
            </a:r>
            <a:r>
              <a:rPr lang="cs-CZ" dirty="0" smtClean="0"/>
              <a:t> či nepřítomnosti východiska –tématu – a jádra – rématu - výpovědi)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340768"/>
            <a:ext cx="8503920" cy="4758280"/>
          </a:xfrm>
        </p:spPr>
        <p:txBody>
          <a:bodyPr>
            <a:noAutofit/>
          </a:bodyPr>
          <a:lstStyle/>
          <a:p>
            <a:pPr algn="just"/>
            <a:r>
              <a:rPr lang="cs-CZ" sz="2500" dirty="0" smtClean="0"/>
              <a:t>Rozlište, který z následujících titulků je tematický, </a:t>
            </a:r>
            <a:r>
              <a:rPr lang="cs-CZ" sz="2500" dirty="0" err="1" smtClean="0"/>
              <a:t>rematický</a:t>
            </a:r>
            <a:r>
              <a:rPr lang="cs-CZ" sz="2500" dirty="0" smtClean="0"/>
              <a:t> a </a:t>
            </a:r>
            <a:r>
              <a:rPr lang="cs-CZ" sz="2500" dirty="0" err="1" smtClean="0"/>
              <a:t>tematickorematický</a:t>
            </a:r>
            <a:r>
              <a:rPr lang="cs-CZ" sz="2500" dirty="0" smtClean="0"/>
              <a:t>: </a:t>
            </a:r>
            <a:r>
              <a:rPr lang="cs-CZ" sz="2500" i="1" dirty="0" smtClean="0">
                <a:solidFill>
                  <a:schemeClr val="accent1">
                    <a:lumMod val="50000"/>
                  </a:schemeClr>
                </a:solidFill>
              </a:rPr>
              <a:t>Vrátili se jako vítězové, Vsetín si z Pardubic přivezl vítězství, Jak se dařilo Vsetínu?</a:t>
            </a:r>
          </a:p>
          <a:p>
            <a:pPr algn="just"/>
            <a:r>
              <a:rPr lang="cs-CZ" sz="2500" dirty="0" smtClean="0"/>
              <a:t>Popište následující titulky podle hledisek na předcházejícím snímku: </a:t>
            </a:r>
            <a:r>
              <a:rPr lang="cs-CZ" sz="2500" i="1" dirty="0" smtClean="0">
                <a:solidFill>
                  <a:schemeClr val="accent1">
                    <a:lumMod val="50000"/>
                  </a:schemeClr>
                </a:solidFill>
              </a:rPr>
              <a:t>Vsetín před Pardubicemi, Vsetín do čela, V Čechách byli lepší Moravané, Valašská slivovice oslazená českým perníkem, V Čechách byli lepší Moravané, Po velkém boji a se štěstím vyhrál Vsetín v Pardubicích 4:2, Vsetín se probojoval do čela, Po devátém kole Vsetín před Pardubicemi , Co dělají vysokoškoláci o víkendech? Vysokoškoláci si o víkendech nejčastěji přivydělávají, Zavinila nehodu a zahynula</a:t>
            </a:r>
          </a:p>
          <a:p>
            <a:pPr>
              <a:buNone/>
            </a:pPr>
            <a:endParaRPr lang="cs-CZ" sz="2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503920" cy="457200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Najděte příklady různých typů titulků v novinách, které máte k dispozici: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Které typy převažují?</a:t>
            </a:r>
          </a:p>
          <a:p>
            <a:r>
              <a:rPr lang="cs-CZ" dirty="0" smtClean="0"/>
              <a:t>Pozorujte slovesné tvary a umístění sloves a pokuste se o zobecnění</a:t>
            </a:r>
          </a:p>
          <a:p>
            <a:r>
              <a:rPr lang="cs-CZ" dirty="0" smtClean="0"/>
              <a:t>Popište titulky v bulvárních novinách. Čím se liší od titulků v seriózních tiskovinách?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7" name="Picture 5" descr="C:\Users\Libor\AppData\Local\Microsoft\Windows\Temporary Internet Files\Content.IE5\5QVUP93L\MP9001789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60648"/>
            <a:ext cx="2448272" cy="194421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8676456" y="1844824"/>
            <a:ext cx="399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Možné závěry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Průměrná délka titulků bývá kolem 6 slov</a:t>
            </a:r>
          </a:p>
          <a:p>
            <a:r>
              <a:rPr lang="cs-CZ" dirty="0" smtClean="0"/>
              <a:t>Ve zpravodajských rubrikách převažují delší </a:t>
            </a:r>
            <a:r>
              <a:rPr lang="cs-CZ" dirty="0" err="1" smtClean="0"/>
              <a:t>tematickorematické</a:t>
            </a:r>
            <a:r>
              <a:rPr lang="cs-CZ" dirty="0" smtClean="0"/>
              <a:t> titulky </a:t>
            </a:r>
          </a:p>
          <a:p>
            <a:r>
              <a:rPr lang="cs-CZ" dirty="0" smtClean="0"/>
              <a:t>Bulvární titulky bývají krátké a </a:t>
            </a:r>
            <a:r>
              <a:rPr lang="cs-CZ" dirty="0" err="1" smtClean="0"/>
              <a:t>rematické</a:t>
            </a:r>
            <a:r>
              <a:rPr lang="cs-CZ" dirty="0" smtClean="0"/>
              <a:t> </a:t>
            </a:r>
          </a:p>
          <a:p>
            <a:r>
              <a:rPr lang="cs-CZ" dirty="0" smtClean="0"/>
              <a:t>Titulky bývají slovesné i neslovesné (dříve převažovaly neslovesné), sloveso se objevuje na konci titulku, bývá ve 3. osobě, převažuje indikativ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Bulvární titulky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Bulvární titulky vynikají velikostí písma a barvou, jsou doplněny barevnými fotografiemi s popisky. To mnohým čtenářům stačí, vlastní texty jsou minimalizovány.  Jejich cílem je působit na emoce, dokonce šokovat, časté jsou  titulky s </a:t>
            </a:r>
            <a:r>
              <a:rPr lang="cs-CZ" dirty="0" err="1" smtClean="0"/>
              <a:t>dvojznaznačným</a:t>
            </a:r>
            <a:r>
              <a:rPr lang="cs-CZ" dirty="0" smtClean="0"/>
              <a:t> smyslem, hyperbolické titulky, které manipulují se čtenářem – vedou k zvýšení očekávání, vzbuzují senzační nádech , dodávají zprávě větší význam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Bulvarizace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Se vzrůstem komerce a tlaku na zvýšení nákladu dochází k </a:t>
            </a:r>
            <a:r>
              <a:rPr lang="cs-CZ" dirty="0" err="1" smtClean="0"/>
              <a:t>bulvarizaci</a:t>
            </a:r>
            <a:r>
              <a:rPr lang="cs-CZ" dirty="0" smtClean="0"/>
              <a:t> titulků i v médiích, které dříve vzbuzovaly dojem serióznosti: především Deník, MF Dnes, Právo a začínají pronikat i do Hospodářských novin: Červi z mrtvol přelezli na dětské hřiště, V hospodě střelil kamaráda do varlat, Na UK učí neonacisté (</a:t>
            </a:r>
            <a:r>
              <a:rPr lang="cs-CZ" i="1" dirty="0" smtClean="0"/>
              <a:t>na seminář byl ve skutečnosti pozván jeden představitel neonacistů a jeden z jejich odpůrců</a:t>
            </a:r>
            <a:r>
              <a:rPr lang="cs-CZ" dirty="0" smtClean="0"/>
              <a:t>).</a:t>
            </a:r>
            <a:endParaRPr lang="cs-CZ" dirty="0"/>
          </a:p>
        </p:txBody>
      </p:sp>
      <p:pic>
        <p:nvPicPr>
          <p:cNvPr id="4" name="Obrázek 3" descr="800px-Czech_newspapers_DSCN5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5013176"/>
            <a:ext cx="2729880" cy="14401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084168" y="6165305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Další typy titulků</a:t>
            </a:r>
            <a:r>
              <a:rPr lang="cs-CZ" dirty="0" smtClean="0"/>
              <a:t>: zastřešovací titulky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dirty="0" smtClean="0"/>
              <a:t>Zastřešovací titulky: užívají se k popisu </a:t>
            </a:r>
            <a:r>
              <a:rPr lang="cs-CZ" sz="2400" dirty="0" err="1" smtClean="0"/>
              <a:t>hypertématu</a:t>
            </a:r>
            <a:r>
              <a:rPr lang="cs-CZ" sz="2400" dirty="0" smtClean="0"/>
              <a:t> na jednotlivých stranách </a:t>
            </a:r>
          </a:p>
          <a:p>
            <a:pPr algn="just">
              <a:buNone/>
            </a:pPr>
            <a:r>
              <a:rPr lang="cs-CZ" sz="2400" dirty="0" smtClean="0"/>
              <a:t> </a:t>
            </a:r>
            <a:r>
              <a:rPr lang="cs-CZ" sz="2400" dirty="0" err="1" smtClean="0"/>
              <a:t>Hypertitulek</a:t>
            </a:r>
            <a:r>
              <a:rPr lang="cs-CZ" sz="2400" dirty="0" smtClean="0"/>
              <a:t>: Dva Češi byli v Řecku obviněni ze špionáže </a:t>
            </a:r>
          </a:p>
          <a:p>
            <a:pPr algn="just">
              <a:buNone/>
            </a:pPr>
            <a:r>
              <a:rPr lang="cs-CZ" sz="2400" dirty="0" smtClean="0"/>
              <a:t> Titulky: Klaus psal řeckému protějšku, jde mu o osud dvou Čechů/ Čechům v Řecku by měla pomoci vláda, říká právnička/ Češi podezřelí ze špionáže mohou v Řecku dostat 20 let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Publicistické titulky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291006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cs-CZ" sz="3100" dirty="0" smtClean="0"/>
              <a:t>Zopakujte si rozdíl mezi zpravodajstvím a publicistikou a pokuste se odlišit publicistické titulky od zpravodajských:</a:t>
            </a:r>
          </a:p>
          <a:p>
            <a:pPr algn="just">
              <a:buNone/>
            </a:pPr>
            <a:r>
              <a:rPr lang="cs-CZ" sz="3100" i="1" dirty="0" smtClean="0"/>
              <a:t>Ze života českých inženýrů, Pryč s hydrou profesních komor!, Jak chutná slovenská moc?,  Pět českých turistů bylo v pátek zadrženo na amsterodamském letišti, Ministerstvo vnitra se obrátilo na soud, aby určil, kdo je vlastníkem sídla sociální demokracie, Bosenský poker, Rubáš poslance nenakazil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523041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Závěry: Převažuje obrazný charakter, bývají krátké a jmenné, syntakticky jednoduché, časté jsou věty zvolací a tázací…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Poslechněte si hlavní zpravodajskou relaci České televize a televize Nova </a:t>
            </a:r>
          </a:p>
          <a:p>
            <a:r>
              <a:rPr lang="cs-CZ" dirty="0" smtClean="0"/>
              <a:t>Poslechněte si hlavní zpravodajskou relaci Českého rozhlasu Praha a zpravodajskou relaci některého ze soukromých rádií</a:t>
            </a:r>
          </a:p>
          <a:p>
            <a:r>
              <a:rPr lang="cs-CZ" dirty="0" smtClean="0"/>
              <a:t>Pokuste se charakterizovat typy a funkci mluvených titulků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Mluvené titulky - 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rozhlasovém a televizním zpravodajství plní titulky funkci přehledu následujících zpráv, souhrnu nejdůležitějších informací, uprostřed pořadu upozorňují na zprávy, které budou následovat</a:t>
            </a:r>
          </a:p>
          <a:p>
            <a:r>
              <a:rPr lang="cs-CZ" dirty="0" smtClean="0"/>
              <a:t>Na některých stanicích zastupují vlastní zprávy</a:t>
            </a:r>
          </a:p>
          <a:p>
            <a:r>
              <a:rPr lang="cs-CZ" dirty="0" smtClean="0"/>
              <a:t>Objevují se tzv.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spojovací titulky </a:t>
            </a:r>
            <a:r>
              <a:rPr lang="cs-CZ" dirty="0" smtClean="0"/>
              <a:t>(zvané oslí můstky), které vytvářejí dojem celistvosti.</a:t>
            </a:r>
          </a:p>
          <a:p>
            <a:r>
              <a:rPr lang="cs-CZ" dirty="0" err="1" smtClean="0"/>
              <a:t>Zatřešovací</a:t>
            </a:r>
            <a:r>
              <a:rPr lang="cs-CZ" dirty="0" smtClean="0"/>
              <a:t> promluvy </a:t>
            </a:r>
          </a:p>
          <a:p>
            <a:r>
              <a:rPr lang="cs-CZ" dirty="0" err="1" smtClean="0"/>
              <a:t>Nahlášky</a:t>
            </a:r>
            <a:r>
              <a:rPr lang="cs-CZ" dirty="0" smtClean="0"/>
              <a:t> – úvodní promluvy moderátorů zpráv před samotnými zprávami.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1)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=noviny&amp;</a:t>
            </a:r>
            <a:r>
              <a:rPr lang="cs-CZ" dirty="0" err="1" smtClean="0"/>
              <a:t>queryid</a:t>
            </a:r>
            <a:r>
              <a:rPr lang="cs-CZ" dirty="0" smtClean="0"/>
              <a:t>=4077a3f3-ba29-45b1-b0eb-c4d6cd2b37f6#</a:t>
            </a:r>
            <a:r>
              <a:rPr lang="cs-CZ" dirty="0" err="1" smtClean="0"/>
              <a:t>ai</a:t>
            </a:r>
            <a:r>
              <a:rPr lang="cs-CZ" dirty="0" smtClean="0"/>
              <a:t>:MC900442030</a:t>
            </a:r>
          </a:p>
          <a:p>
            <a:r>
              <a:rPr lang="cs-CZ" dirty="0" smtClean="0"/>
              <a:t>2)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=noviny&amp;</a:t>
            </a:r>
            <a:r>
              <a:rPr lang="cs-CZ" dirty="0" err="1" smtClean="0"/>
              <a:t>queryid</a:t>
            </a:r>
            <a:r>
              <a:rPr lang="cs-CZ" dirty="0" smtClean="0"/>
              <a:t>=4077a3f3-ba29-45b1-b0eb-c4d6cd2b37f6#</a:t>
            </a:r>
            <a:r>
              <a:rPr lang="cs-CZ" dirty="0" err="1" smtClean="0"/>
              <a:t>ai</a:t>
            </a:r>
            <a:r>
              <a:rPr lang="cs-CZ" dirty="0" smtClean="0"/>
              <a:t>:MP900178920| |</a:t>
            </a:r>
          </a:p>
          <a:p>
            <a:r>
              <a:rPr lang="cs-CZ" dirty="0" smtClean="0"/>
              <a:t>3) SOKOLJAN.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20.11.2012]. Dostupný jako </a:t>
            </a:r>
            <a:r>
              <a:rPr lang="cs-CZ" smtClean="0"/>
              <a:t>volné dílo na </a:t>
            </a:r>
            <a:r>
              <a:rPr lang="cs-CZ" dirty="0" smtClean="0"/>
              <a:t>WWW: http://cs.wikipedia.org/wiki/Soubor:Czech_newspapers_DSCN5005.JPG </a:t>
            </a:r>
          </a:p>
          <a:p>
            <a:r>
              <a:rPr lang="cs-CZ" dirty="0" smtClean="0"/>
              <a:t>BARTOŠEK, Jaroslav; DAŇKOVÁ, Helena. </a:t>
            </a:r>
            <a:r>
              <a:rPr lang="cs-CZ" i="1" dirty="0" smtClean="0"/>
              <a:t>Žurnalistika a škola</a:t>
            </a:r>
            <a:r>
              <a:rPr lang="cs-CZ" dirty="0" smtClean="0"/>
              <a:t>. </a:t>
            </a:r>
            <a:r>
              <a:rPr lang="cs-CZ" dirty="0" err="1" smtClean="0"/>
              <a:t>Frýdek</a:t>
            </a:r>
            <a:r>
              <a:rPr lang="cs-CZ" dirty="0" smtClean="0"/>
              <a:t>-Místek: Ing. Václav Daněk, 2008, ISBN 978-80-254-3020-0.</a:t>
            </a:r>
          </a:p>
          <a:p>
            <a:r>
              <a:rPr lang="cs-CZ" dirty="0" smtClean="0"/>
              <a:t>MIČIENKA, Marek; JIRÁK, Jan. </a:t>
            </a:r>
            <a:r>
              <a:rPr lang="cs-CZ" i="1" dirty="0" smtClean="0"/>
              <a:t>Základy mediální výchovy</a:t>
            </a:r>
            <a:r>
              <a:rPr lang="cs-CZ" dirty="0" smtClean="0"/>
              <a:t>. Praha: Portál, 2007, ISBN 978-80-7367-315-4.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213</TotalTime>
  <Words>806</Words>
  <Application>Microsoft Office PowerPoint</Application>
  <PresentationFormat>Předvádění na obrazovce (4:3)</PresentationFormat>
  <Paragraphs>64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Administrativní</vt:lpstr>
      <vt:lpstr>Snímek 1</vt:lpstr>
      <vt:lpstr>Snímek 2</vt:lpstr>
      <vt:lpstr>Zamyšlení na úvod</vt:lpstr>
      <vt:lpstr>Funkce žurnalistických titulků</vt:lpstr>
      <vt:lpstr>Dělení titulků</vt:lpstr>
      <vt:lpstr>Úkoly</vt:lpstr>
      <vt:lpstr>Úkoly</vt:lpstr>
      <vt:lpstr>Možné závěry</vt:lpstr>
      <vt:lpstr>Bulvární titulky</vt:lpstr>
      <vt:lpstr>Bulvarizace </vt:lpstr>
      <vt:lpstr>Další typy titulků: zastřešovací titulky</vt:lpstr>
      <vt:lpstr>Publicistické titulky</vt:lpstr>
      <vt:lpstr>Úkoly</vt:lpstr>
      <vt:lpstr>Mluvené titulky - shrnutí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Libor</cp:lastModifiedBy>
  <cp:revision>24</cp:revision>
  <dcterms:created xsi:type="dcterms:W3CDTF">2012-11-24T13:33:49Z</dcterms:created>
  <dcterms:modified xsi:type="dcterms:W3CDTF">2012-11-25T10:58:04Z</dcterms:modified>
</cp:coreProperties>
</file>