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59" r:id="rId4"/>
    <p:sldId id="270" r:id="rId5"/>
    <p:sldId id="269" r:id="rId6"/>
    <p:sldId id="260" r:id="rId7"/>
    <p:sldId id="268" r:id="rId8"/>
    <p:sldId id="271" r:id="rId9"/>
    <p:sldId id="272" r:id="rId10"/>
    <p:sldId id="273" r:id="rId11"/>
    <p:sldId id="275" r:id="rId12"/>
    <p:sldId id="274" r:id="rId13"/>
    <p:sldId id="276" r:id="rId14"/>
    <p:sldId id="278" r:id="rId15"/>
    <p:sldId id="277" r:id="rId16"/>
    <p:sldId id="279" r:id="rId17"/>
    <p:sldId id="281" r:id="rId18"/>
    <p:sldId id="280" r:id="rId19"/>
    <p:sldId id="282" r:id="rId20"/>
    <p:sldId id="283" r:id="rId21"/>
    <p:sldId id="285" r:id="rId22"/>
    <p:sldId id="286" r:id="rId23"/>
    <p:sldId id="284" r:id="rId24"/>
    <p:sldId id="287" r:id="rId25"/>
    <p:sldId id="267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FF"/>
    <a:srgbClr val="000066"/>
    <a:srgbClr val="003366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1" autoAdjust="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C04BEC-CE48-463F-AF65-EC3B0B3911D2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0ABBFC-23BE-4FDC-A2A7-9D34F81E5C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50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83A808-C75E-4A8A-A488-FE6148E00DC1}" type="slidenum">
              <a:rPr lang="cs-CZ"/>
              <a:pPr/>
              <a:t>1</a:t>
            </a:fld>
            <a:endParaRPr lang="cs-CZ"/>
          </a:p>
        </p:txBody>
      </p:sp>
      <p:sp>
        <p:nvSpPr>
          <p:cNvPr id="211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346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459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30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177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488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48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720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453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558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06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92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7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23BB8-C394-488D-9C4E-49CF705BDB1B}" type="datetimeFigureOut">
              <a:rPr lang="cs-CZ" smtClean="0"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F6812-D705-46F4-A326-637C2894E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61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Fjor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Northern-Europe-map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978" name="Group 3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43892590"/>
              </p:ext>
            </p:extLst>
          </p:nvPr>
        </p:nvGraphicFramePr>
        <p:xfrm>
          <a:off x="539552" y="764704"/>
          <a:ext cx="8002587" cy="4495680"/>
        </p:xfrm>
        <a:graphic>
          <a:graphicData uri="http://schemas.openxmlformats.org/drawingml/2006/table">
            <a:tbl>
              <a:tblPr/>
              <a:tblGrid>
                <a:gridCol w="1872208"/>
                <a:gridCol w="6130379"/>
              </a:tblGrid>
              <a:tr h="642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a MŠ, Jilemnice, Komenského 103, příspěvková organizace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2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Tereza Jechová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2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Název: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VY_32_INOVACE_2B_19_SEVERNI_EVROPA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42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: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ZEMĚPIS 8.ROČNÍK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2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Téma: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Severní Evropa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2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tvorby: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 leden 2013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42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OP VK 1.4 70839921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534512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11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031027"/>
              </p:ext>
            </p:extLst>
          </p:nvPr>
        </p:nvGraphicFramePr>
        <p:xfrm>
          <a:off x="395536" y="404664"/>
          <a:ext cx="8424936" cy="5867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  <a:gridCol w="5328592"/>
              </a:tblGrid>
              <a:tr h="464071">
                <a:tc gridSpan="2"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ANOTACE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547283">
                <a:tc gridSpan="2">
                  <a:txBody>
                    <a:bodyPr/>
                    <a:lstStyle/>
                    <a:p>
                      <a:endParaRPr lang="cs-CZ" sz="2000" dirty="0" smtClean="0"/>
                    </a:p>
                    <a:p>
                      <a:r>
                        <a:rPr lang="cs-CZ" sz="2000" dirty="0" smtClean="0"/>
                        <a:t>Materiál je určen k</a:t>
                      </a:r>
                      <a:r>
                        <a:rPr lang="cs-CZ" sz="2000" baseline="0" dirty="0" smtClean="0"/>
                        <a:t> získání poznatků o severní Evropě. V první části si žáci vyhledávají s pomocí atlasu polohu jednotlivých států severní Evropy. Vytvářejí si základní přehled o celé oblasti – o krajině, hospodářství a kultuře. Některé údaje si žáci vyhledávají a doplňují z internetu. S pomocí atlasu vyhledají hlavní města. Dále se blíže seznámí s jednotlivými státy. </a:t>
                      </a:r>
                    </a:p>
                    <a:p>
                      <a:r>
                        <a:rPr lang="cs-CZ" sz="2000" baseline="0" dirty="0" smtClean="0"/>
                        <a:t>V následující části si ověří, co vše si zapamatovali. Pomocí interaktivního pera spojují název státu a obrázek, u jiných úkolů volí kliknutím správnou odpověď. Svoje odpovědi si mohou průběžně kontrolovat. Na závěr najdou hodnocení, součástí je i vlastní zhodnocení žáka.</a:t>
                      </a:r>
                      <a:endParaRPr lang="cs-CZ" sz="2000" dirty="0" smtClean="0"/>
                    </a:p>
                    <a:p>
                      <a:endParaRPr lang="cs-CZ" sz="200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Vzdělávací oblast: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Člověk a příroda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Druh učebního materiálu: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prezentace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Stupeň a typ vzdělávání: 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Základní</a:t>
                      </a:r>
                      <a:r>
                        <a:rPr lang="cs-CZ" sz="2000" baseline="0" dirty="0" smtClean="0"/>
                        <a:t> vzdělávání žáků s LMP, 2. stupeň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64071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Cílová věková skupina: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12 – 15 let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182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2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2060848"/>
            <a:ext cx="7704856" cy="165618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2">
              <a:avLst>
                <a:gd name="adj1" fmla="val 12500"/>
                <a:gd name="adj2" fmla="val 360"/>
              </a:avLst>
            </a:prstTxWarp>
            <a:spAutoFit/>
          </a:bodyPr>
          <a:lstStyle/>
          <a:p>
            <a:pPr algn="ctr"/>
            <a:r>
              <a:rPr lang="cs-CZ" sz="5400" b="1" dirty="0" smtClean="0">
                <a:ln w="3810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SEVERNÍ </a:t>
            </a:r>
            <a:r>
              <a:rPr lang="cs-CZ" sz="5400" b="1" dirty="0" smtClean="0">
                <a:ln w="3810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bg1">
                    <a:lumMod val="6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a:rPr>
              <a:t>EVROPA</a:t>
            </a:r>
            <a:endParaRPr lang="cs-CZ" sz="5400" b="1" cap="none" spc="0" dirty="0">
              <a:ln w="381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bg1">
                  <a:lumMod val="6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343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Northern-Europe-map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4886"/>
            <a:ext cx="8784976" cy="6629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lů 1"/>
          <p:cNvSpPr/>
          <p:nvPr/>
        </p:nvSpPr>
        <p:spPr>
          <a:xfrm rot="18964754">
            <a:off x="1164155" y="-134061"/>
            <a:ext cx="623002" cy="230785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I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SLAND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 rot="19439083">
            <a:off x="3023757" y="409793"/>
            <a:ext cx="618164" cy="25274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NORSKO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>
            <a:off x="2987824" y="3143328"/>
            <a:ext cx="2448272" cy="6925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DÁNSKO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 rot="20261721">
            <a:off x="4714777" y="932313"/>
            <a:ext cx="2960075" cy="6514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ŠVÉDSKO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Šipka doleva 8"/>
          <p:cNvSpPr/>
          <p:nvPr/>
        </p:nvSpPr>
        <p:spPr>
          <a:xfrm>
            <a:off x="5436096" y="2001635"/>
            <a:ext cx="2960075" cy="6514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FINSKO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1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4" grpId="0" build="p" animBg="1"/>
      <p:bldP spid="5" grpId="0" build="p" animBg="1"/>
      <p:bldP spid="7" grpId="0" build="p" animBg="1"/>
      <p:bldP spid="9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Vysoká životní úroveň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Krásná příroda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Málo obyvatel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Pobřeží –</a:t>
            </a:r>
            <a:r>
              <a:rPr lang="cs-CZ" dirty="0" smtClean="0"/>
              <a:t> </a:t>
            </a:r>
            <a:r>
              <a:rPr lang="cs-CZ" sz="3600" b="1" dirty="0" smtClean="0">
                <a:solidFill>
                  <a:srgbClr val="003366"/>
                </a:solidFill>
              </a:rPr>
              <a:t>FJORDY	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Nerostné suroviny – železná ruda, zemní plyn, </a:t>
            </a:r>
            <a:r>
              <a:rPr lang="cs-CZ" b="1" dirty="0" smtClean="0"/>
              <a:t>ropa</a:t>
            </a: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Významný rybolov</a:t>
            </a:r>
            <a:endParaRPr lang="cs-CZ" b="1" dirty="0"/>
          </a:p>
        </p:txBody>
      </p:sp>
      <p:sp>
        <p:nvSpPr>
          <p:cNvPr id="2" name="Popisek se čtyřstrannou šipkou 1">
            <a:hlinkClick r:id="rId2"/>
          </p:cNvPr>
          <p:cNvSpPr/>
          <p:nvPr/>
        </p:nvSpPr>
        <p:spPr>
          <a:xfrm>
            <a:off x="4572000" y="2348880"/>
            <a:ext cx="2448272" cy="1368152"/>
          </a:xfrm>
          <a:prstGeom prst="quadArrowCallout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00"/>
                </a:solidFill>
              </a:rPr>
              <a:t>klikni</a:t>
            </a:r>
            <a:endParaRPr lang="cs-CZ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06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n w="28575"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STÁTY SEVERNÍ EVROPY – HLAVNÍ MĚSTA</a:t>
            </a:r>
            <a:endParaRPr lang="cs-CZ" sz="3600" b="1" dirty="0">
              <a:ln w="28575"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a:rPr>
              <a:t>Island 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Norsko 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70C0"/>
                </a:solidFill>
              </a:rPr>
              <a:t>Švédsko  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Dánsko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8080"/>
                </a:solidFill>
              </a:rPr>
              <a:t>Finsko</a:t>
            </a:r>
            <a:endParaRPr lang="cs-CZ" sz="40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00808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a:rPr>
              <a:t>Reykjavík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Oslo</a:t>
            </a:r>
            <a:endParaRPr lang="cs-CZ" sz="4000" b="1" dirty="0" smtClean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0070C0"/>
              </a:solidFill>
            </a:endParaRP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70C0"/>
                </a:solidFill>
              </a:rPr>
              <a:t>Stockholm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Kodaň</a:t>
            </a:r>
            <a:endParaRPr lang="cs-CZ" sz="4000" b="1" dirty="0" smtClean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8080"/>
                </a:solidFill>
              </a:rPr>
              <a:t>Helsinky</a:t>
            </a:r>
          </a:p>
          <a:p>
            <a:endParaRPr lang="cs-CZ" sz="4000" dirty="0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2915816" y="2492896"/>
            <a:ext cx="144016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915816" y="3212976"/>
            <a:ext cx="144016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915816" y="4005064"/>
            <a:ext cx="144016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915816" y="4797152"/>
            <a:ext cx="144016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2915816" y="5517232"/>
            <a:ext cx="1440160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495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n w="28575"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VYZKOUŠEJ SI</a:t>
            </a:r>
            <a:endParaRPr lang="cs-CZ" sz="3600" b="1" dirty="0">
              <a:ln w="28575"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2890664" cy="3951288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a:rPr>
              <a:t>Island 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Norsko 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70C0"/>
                </a:solidFill>
              </a:rPr>
              <a:t>Švédsko  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Dánsko</a:t>
            </a:r>
          </a:p>
          <a:p>
            <a:r>
              <a:rPr lang="cs-CZ" sz="4000" b="1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8080"/>
                </a:solidFill>
              </a:rPr>
              <a:t>Finsko</a:t>
            </a:r>
            <a:endParaRPr lang="cs-CZ" sz="40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00808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3059832" y="2132856"/>
            <a:ext cx="2879303" cy="3951288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Oslo</a:t>
            </a:r>
            <a:endParaRPr lang="cs-CZ" sz="4000" b="1" dirty="0" smtClean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0070C0"/>
              </a:solidFill>
            </a:endParaRP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70C0"/>
                </a:solidFill>
              </a:rPr>
              <a:t>Stockholm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Kodaň</a:t>
            </a:r>
            <a:endParaRPr lang="cs-CZ" sz="4000" b="1" dirty="0" smtClean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8080"/>
                </a:solidFill>
              </a:rPr>
              <a:t>Helsinky</a:t>
            </a:r>
          </a:p>
          <a:p>
            <a:r>
              <a:rPr lang="cs-CZ" sz="40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a:rPr>
              <a:t>Reykjavík</a:t>
            </a:r>
          </a:p>
          <a:p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6082564" y="2204864"/>
            <a:ext cx="278756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</a:rPr>
              <a:t>Reykjavík</a:t>
            </a:r>
          </a:p>
          <a:p>
            <a:r>
              <a:rPr lang="cs-CZ" sz="44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Oslo</a:t>
            </a:r>
            <a:endParaRPr lang="cs-CZ" sz="4400" b="1" dirty="0" smtClean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0070C0"/>
              </a:solidFill>
            </a:endParaRPr>
          </a:p>
          <a:p>
            <a:r>
              <a:rPr lang="cs-CZ" sz="44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70C0"/>
                </a:solidFill>
              </a:rPr>
              <a:t>Stockholm</a:t>
            </a:r>
          </a:p>
          <a:p>
            <a:r>
              <a:rPr lang="cs-CZ" sz="44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</a:rPr>
              <a:t>Kodaň</a:t>
            </a:r>
            <a:endParaRPr lang="cs-CZ" sz="4400" b="1" dirty="0" smtClean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44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rgbClr val="008080"/>
                </a:solidFill>
              </a:rPr>
              <a:t>Helsinky</a:t>
            </a:r>
          </a:p>
          <a:p>
            <a:endParaRPr lang="cs-CZ" sz="4400" b="1" dirty="0" smtClean="0">
              <a:ln w="12700"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rgbClr val="0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806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6000" b="1" dirty="0" smtClean="0">
                <a:ln w="28575">
                  <a:solidFill>
                    <a:srgbClr val="FF0000"/>
                  </a:solidFill>
                </a:ln>
                <a:solidFill>
                  <a:srgbClr val="0000FF"/>
                </a:solidFill>
              </a:rPr>
              <a:t>Norsko</a:t>
            </a:r>
            <a:endParaRPr lang="cs-CZ" sz="6000" b="1" dirty="0">
              <a:ln w="28575">
                <a:solidFill>
                  <a:srgbClr val="FF0000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cs-CZ" b="1" dirty="0" smtClean="0">
                <a:solidFill>
                  <a:srgbClr val="000066"/>
                </a:solidFill>
              </a:rPr>
              <a:t>Království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Hlavní město - Oslo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Země ledovců a fjordů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Hospodářsky vyspělý stát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Námořní loďstvo – jedno z největších na světě</a:t>
            </a:r>
            <a:endParaRPr lang="cs-CZ" b="1" dirty="0">
              <a:solidFill>
                <a:srgbClr val="000066"/>
              </a:solidFill>
            </a:endParaRPr>
          </a:p>
        </p:txBody>
      </p:sp>
      <p:pic>
        <p:nvPicPr>
          <p:cNvPr id="1026" name="Picture 2" descr="C:\Users\Speciální školy\AppData\Local\Microsoft\Windows\Temporary Internet Files\Content.IE5\MN3I70UY\MC9003594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25144"/>
            <a:ext cx="2448272" cy="1546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peciální školy\AppData\Local\Microsoft\Windows\Temporary Internet Files\Content.IE5\Y0WW79EK\MC9000158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4664"/>
            <a:ext cx="2168042" cy="17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10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6000" b="1" dirty="0" smtClean="0">
                <a:ln w="38100">
                  <a:solidFill>
                    <a:srgbClr val="0000FF"/>
                  </a:solidFill>
                </a:ln>
                <a:solidFill>
                  <a:srgbClr val="FFFF00"/>
                </a:solidFill>
              </a:rPr>
              <a:t>Švédsko</a:t>
            </a:r>
            <a:endParaRPr lang="cs-CZ" sz="6000" b="1" dirty="0">
              <a:ln w="38100">
                <a:solidFill>
                  <a:srgbClr val="0000FF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7093" y="1961699"/>
            <a:ext cx="8363272" cy="3935217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0066"/>
                </a:solidFill>
              </a:rPr>
              <a:t>Království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Hlavní město - Stockholm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Největší stát severní Evropy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Hospodářsky vyspělý stát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Těžba železné rudy </a:t>
            </a:r>
            <a:r>
              <a:rPr lang="cs-CZ" b="1" dirty="0" smtClean="0">
                <a:solidFill>
                  <a:srgbClr val="000066"/>
                </a:solidFill>
                <a:latin typeface="Wingdings 3" pitchFamily="18" charset="2"/>
              </a:rPr>
              <a:t>e </a:t>
            </a:r>
            <a:r>
              <a:rPr lang="cs-CZ" b="1" dirty="0" smtClean="0">
                <a:solidFill>
                  <a:srgbClr val="000066"/>
                </a:solidFill>
              </a:rPr>
              <a:t>vyspělé strojírenství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Výroba automobilů VOLVO a SAAB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Astrid Lindgrenová</a:t>
            </a:r>
          </a:p>
        </p:txBody>
      </p:sp>
      <p:pic>
        <p:nvPicPr>
          <p:cNvPr id="2050" name="Picture 2" descr="C:\Users\Speciální školy\AppData\Local\Microsoft\Windows\Temporary Internet Files\Content.IE5\HKAGPGZN\MC9000158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9043"/>
            <a:ext cx="2394814" cy="1930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peciální školy\AppData\Local\Microsoft\Windows\Temporary Internet Files\Content.IE5\F33ACWZE\MC9000536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97152"/>
            <a:ext cx="209637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34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6000" b="1" dirty="0" smtClean="0">
                <a:ln w="38100">
                  <a:solidFill>
                    <a:srgbClr val="0000FF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Finsko</a:t>
            </a:r>
            <a:endParaRPr lang="cs-CZ" sz="6000" b="1" dirty="0">
              <a:ln w="38100">
                <a:solidFill>
                  <a:srgbClr val="0000FF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7093" y="1961699"/>
            <a:ext cx="8363272" cy="3935217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0066"/>
                </a:solidFill>
              </a:rPr>
              <a:t>republika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Hlavní město - Helsinky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Země tisíců jezer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Množství jehličnatých lesů </a:t>
            </a:r>
            <a:r>
              <a:rPr lang="cs-CZ" b="1" dirty="0" smtClean="0">
                <a:solidFill>
                  <a:srgbClr val="000066"/>
                </a:solidFill>
                <a:latin typeface="Wingdings 3" pitchFamily="18" charset="2"/>
              </a:rPr>
              <a:t>e </a:t>
            </a:r>
            <a:r>
              <a:rPr lang="cs-CZ" b="1" dirty="0" smtClean="0">
                <a:solidFill>
                  <a:srgbClr val="000066"/>
                </a:solidFill>
              </a:rPr>
              <a:t>těžba a zpracování dřeva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Výroba lodí, elektroniky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SAUNA – součást kultury</a:t>
            </a:r>
          </a:p>
        </p:txBody>
      </p:sp>
      <p:pic>
        <p:nvPicPr>
          <p:cNvPr id="3074" name="Picture 2" descr="C:\Users\Speciální školy\AppData\Local\Microsoft\Windows\Temporary Internet Files\Content.IE5\Y0WW79EK\MC9000159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60649"/>
            <a:ext cx="3024336" cy="236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peciální školy\AppData\Local\Microsoft\Windows\Temporary Internet Files\Content.IE5\MN3I70UY\MC90043979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0787">
            <a:off x="6841050" y="2077045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Speciální školy\AppData\Local\Microsoft\Windows\Temporary Internet Files\Content.IE5\F33ACWZE\MC9003589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870" y="4156308"/>
            <a:ext cx="1661916" cy="2465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03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Oblíbené severské sporty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Speciální školy\AppData\Local\Microsoft\Windows\Temporary Internet Files\Content.IE5\HKAGPGZN\MC9000901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279"/>
            <a:ext cx="3933880" cy="288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peciální školy\AppData\Local\Microsoft\Windows\Temporary Internet Files\Content.IE5\MN3I70UY\MC9004465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974936"/>
            <a:ext cx="3595167" cy="22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peciální školy\AppData\Local\Microsoft\Windows\Temporary Internet Files\Content.IE5\MN3I70UY\MC9001917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43178"/>
            <a:ext cx="3133136" cy="424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27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6000" b="1" dirty="0" smtClean="0">
                <a:ln w="38100">
                  <a:solidFill>
                    <a:srgbClr val="FF0000"/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Dánsko</a:t>
            </a:r>
            <a:endParaRPr lang="cs-CZ" sz="6000" b="1" dirty="0">
              <a:ln w="38100">
                <a:solidFill>
                  <a:srgbClr val="FF0000"/>
                </a:solidFill>
              </a:ln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192" y="1700808"/>
            <a:ext cx="8363272" cy="3935217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rgbClr val="000066"/>
                </a:solidFill>
              </a:rPr>
              <a:t>království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Hlavní město - Kodaň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Leží na ostrovech spojených mosty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Významné zemědělství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Významná námořní doprava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Hans Christian Andersen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LEGO</a:t>
            </a:r>
          </a:p>
        </p:txBody>
      </p:sp>
      <p:pic>
        <p:nvPicPr>
          <p:cNvPr id="5122" name="Picture 2" descr="C:\Users\Speciální školy\AppData\Local\Microsoft\Windows\Temporary Internet Files\Content.IE5\HKAGPGZN\MC9000159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562" y="188640"/>
            <a:ext cx="275230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peciální školy\AppData\Local\Microsoft\Windows\Temporary Internet Files\Content.IE5\Y0WW79EK\MC9002337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88413"/>
            <a:ext cx="3024336" cy="194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154332"/>
            <a:ext cx="1207281" cy="1364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330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Speciální školy\AppData\Local\Microsoft\Windows\Temporary Internet Files\Content.IE5\Y0WW79EK\MP900442516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19" t="2874" r="18332" b="-2874"/>
          <a:stretch/>
        </p:blipFill>
        <p:spPr bwMode="auto">
          <a:xfrm>
            <a:off x="6265159" y="2492896"/>
            <a:ext cx="2078596" cy="25399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6000" b="1" dirty="0" smtClean="0">
                <a:ln w="38100">
                  <a:solidFill>
                    <a:srgbClr val="FF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Island</a:t>
            </a:r>
            <a:endParaRPr lang="cs-CZ" sz="6000" b="1" dirty="0">
              <a:ln w="38100">
                <a:solidFill>
                  <a:srgbClr val="FF0000"/>
                </a:solidFill>
              </a:ln>
              <a:solidFill>
                <a:schemeClr val="bg1">
                  <a:lumMod val="9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192" y="1700808"/>
            <a:ext cx="8363272" cy="3935217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66"/>
                </a:solidFill>
              </a:rPr>
              <a:t>republika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Hlavní město – Reykjavík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Země gejzírů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Sopečná činnost a zemětřesení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Energie z hlubin země </a:t>
            </a:r>
            <a:r>
              <a:rPr lang="cs-CZ" b="1" dirty="0" smtClean="0">
                <a:solidFill>
                  <a:srgbClr val="000066"/>
                </a:solidFill>
                <a:latin typeface="Wingdings 3" pitchFamily="18" charset="2"/>
              </a:rPr>
              <a:t>e </a:t>
            </a:r>
            <a:r>
              <a:rPr lang="cs-CZ" b="1" dirty="0" smtClean="0">
                <a:solidFill>
                  <a:srgbClr val="000066"/>
                </a:solidFill>
              </a:rPr>
              <a:t>vytápění domů</a:t>
            </a:r>
          </a:p>
          <a:p>
            <a:r>
              <a:rPr lang="cs-CZ" b="1" dirty="0" smtClean="0">
                <a:solidFill>
                  <a:srgbClr val="000066"/>
                </a:solidFill>
              </a:rPr>
              <a:t>Významný rybolov</a:t>
            </a:r>
          </a:p>
        </p:txBody>
      </p:sp>
      <p:pic>
        <p:nvPicPr>
          <p:cNvPr id="6146" name="Picture 2" descr="C:\Users\Speciální školy\AppData\Local\Microsoft\Windows\Temporary Internet Files\Content.IE5\Y0WW79EK\MP9004008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48680"/>
            <a:ext cx="1652337" cy="1240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Speciální školy\AppData\Local\Microsoft\Windows\Temporary Internet Files\Content.IE5\MN3I70UY\MC90023723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968" y="4869160"/>
            <a:ext cx="1674937" cy="163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916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Zopakuj si:</a:t>
            </a: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lunce 2"/>
          <p:cNvSpPr/>
          <p:nvPr/>
        </p:nvSpPr>
        <p:spPr>
          <a:xfrm>
            <a:off x="395536" y="188640"/>
            <a:ext cx="7920880" cy="6336704"/>
          </a:xfrm>
          <a:prstGeom prst="sun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440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>
            <a:normAutofit fontScale="90000"/>
          </a:bodyPr>
          <a:lstStyle/>
          <a:p>
            <a:pPr lvl="0" algn="l"/>
            <a:r>
              <a:rPr lang="cs-CZ" sz="3100" b="1" dirty="0"/>
              <a:t>Ke každému státu vyhledej jeho hlavní město a zapiš do tabulky: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053700"/>
              </p:ext>
            </p:extLst>
          </p:nvPr>
        </p:nvGraphicFramePr>
        <p:xfrm>
          <a:off x="683568" y="1484784"/>
          <a:ext cx="7416824" cy="41760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72090"/>
                <a:gridCol w="3744734"/>
              </a:tblGrid>
              <a:tr h="5760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rgbClr val="FFC000"/>
                          </a:solidFill>
                          <a:effectLst/>
                        </a:rPr>
                        <a:t>Název </a:t>
                      </a:r>
                      <a:r>
                        <a:rPr lang="cs-CZ" sz="3200" dirty="0" smtClean="0">
                          <a:solidFill>
                            <a:srgbClr val="FFC000"/>
                          </a:solidFill>
                          <a:effectLst/>
                        </a:rPr>
                        <a:t>státu</a:t>
                      </a:r>
                      <a:r>
                        <a:rPr lang="cs-CZ" sz="3200" dirty="0">
                          <a:solidFill>
                            <a:srgbClr val="FFC000"/>
                          </a:solidFill>
                          <a:effectLst/>
                        </a:rPr>
                        <a:t> </a:t>
                      </a:r>
                      <a:endParaRPr lang="cs-CZ" sz="3200" dirty="0">
                        <a:solidFill>
                          <a:srgbClr val="FFC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rgbClr val="FFC000"/>
                          </a:solidFill>
                          <a:effectLst/>
                        </a:rPr>
                        <a:t>Hlavní město</a:t>
                      </a:r>
                      <a:endParaRPr lang="cs-CZ" sz="3200" dirty="0">
                        <a:solidFill>
                          <a:srgbClr val="FFC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 </a:t>
                      </a:r>
                      <a:r>
                        <a:rPr lang="cs-CZ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ŠVÉDSKO</a:t>
                      </a: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cs-CZ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NORSKO</a:t>
                      </a: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 </a:t>
                      </a:r>
                      <a:endParaRPr lang="cs-CZ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FINSKO</a:t>
                      </a: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 </a:t>
                      </a:r>
                      <a:endParaRPr lang="cs-CZ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DÁNSKO</a:t>
                      </a: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 </a:t>
                      </a:r>
                      <a:endParaRPr lang="cs-CZ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20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r>
                        <a:rPr lang="cs-CZ" sz="3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ISLAND</a:t>
                      </a:r>
                      <a:r>
                        <a:rPr lang="cs-CZ" sz="3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 </a:t>
                      </a:r>
                      <a:endParaRPr lang="cs-CZ" sz="3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Šipka doprava 5"/>
          <p:cNvSpPr/>
          <p:nvPr/>
        </p:nvSpPr>
        <p:spPr>
          <a:xfrm>
            <a:off x="755576" y="5949280"/>
            <a:ext cx="3024336" cy="648072"/>
          </a:xfrm>
          <a:prstGeom prst="right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Použij pero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04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lačítko akce: Vlastní 1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sz="3100" b="1" dirty="0" smtClean="0"/>
              <a:t>Vytvoř dvojice: </a:t>
            </a:r>
            <a:r>
              <a:rPr lang="cs-CZ" sz="2700" b="1" dirty="0" smtClean="0"/>
              <a:t/>
            </a:r>
            <a:br>
              <a:rPr lang="cs-CZ" sz="2700" b="1" dirty="0" smtClean="0"/>
            </a:br>
            <a:r>
              <a:rPr lang="cs-CZ" sz="2700" b="1" dirty="0" smtClean="0">
                <a:solidFill>
                  <a:srgbClr val="FF0000"/>
                </a:solidFill>
              </a:rPr>
              <a:t>NA </a:t>
            </a:r>
            <a:r>
              <a:rPr lang="cs-CZ" sz="2700" b="1" dirty="0">
                <a:solidFill>
                  <a:srgbClr val="FF0000"/>
                </a:solidFill>
              </a:rPr>
              <a:t>ZÁVĚR KLIKNI NA HVĚZDIČKU PRO KONTROLU</a:t>
            </a:r>
            <a:br>
              <a:rPr lang="cs-CZ" sz="2700" b="1" dirty="0">
                <a:solidFill>
                  <a:srgbClr val="FF0000"/>
                </a:solidFill>
              </a:rPr>
            </a:br>
            <a:endParaRPr lang="cs-CZ" sz="2700" b="1" dirty="0"/>
          </a:p>
        </p:txBody>
      </p:sp>
      <p:pic>
        <p:nvPicPr>
          <p:cNvPr id="2050" name="Picture 2" descr="C:\Users\Speciální školy\AppData\Local\Microsoft\Windows\Temporary Internet Files\Content.IE5\MN3I70UY\MP900442516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9" r="19196"/>
          <a:stretch/>
        </p:blipFill>
        <p:spPr bwMode="auto">
          <a:xfrm>
            <a:off x="1691680" y="953592"/>
            <a:ext cx="2376264" cy="251334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76" y="3244282"/>
            <a:ext cx="1728192" cy="19536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Speciální školy\AppData\Local\Microsoft\Windows\Temporary Internet Files\Content.IE5\MN3I70UY\MC9002315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330" y="4221088"/>
            <a:ext cx="2502258" cy="236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aoblený obdélník 10"/>
          <p:cNvSpPr/>
          <p:nvPr/>
        </p:nvSpPr>
        <p:spPr>
          <a:xfrm>
            <a:off x="5580112" y="3410998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NORSKO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580112" y="2378135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ISLAND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580112" y="1289168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DÁNSKO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426871" y="5949280"/>
            <a:ext cx="3024336" cy="792088"/>
          </a:xfrm>
          <a:prstGeom prst="right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Použij pero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6cípá hvězda 4"/>
          <p:cNvSpPr/>
          <p:nvPr/>
        </p:nvSpPr>
        <p:spPr>
          <a:xfrm>
            <a:off x="7236296" y="5401671"/>
            <a:ext cx="1080120" cy="1180583"/>
          </a:xfrm>
          <a:prstGeom prst="star6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452320" y="5733256"/>
            <a:ext cx="648072" cy="504056"/>
          </a:xfrm>
          <a:prstGeom prst="actionButtonForwardNex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71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KONTROLA:</a:t>
            </a:r>
            <a:endParaRPr lang="cs-CZ" sz="3200" b="1" dirty="0"/>
          </a:p>
        </p:txBody>
      </p:sp>
      <p:pic>
        <p:nvPicPr>
          <p:cNvPr id="2050" name="Picture 2" descr="C:\Users\Speciální školy\AppData\Local\Microsoft\Windows\Temporary Internet Files\Content.IE5\MN3I70UY\MP900442516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9" r="19196"/>
          <a:stretch/>
        </p:blipFill>
        <p:spPr bwMode="auto">
          <a:xfrm>
            <a:off x="834895" y="506220"/>
            <a:ext cx="2376264" cy="251334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722225"/>
            <a:ext cx="1728192" cy="19536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Speciální školy\AppData\Local\Microsoft\Windows\Temporary Internet Files\Content.IE5\MN3I70UY\MC9002315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30" y="3699029"/>
            <a:ext cx="2502258" cy="236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aoblený obdélník 14"/>
          <p:cNvSpPr/>
          <p:nvPr/>
        </p:nvSpPr>
        <p:spPr>
          <a:xfrm>
            <a:off x="5652120" y="3563353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DÁNSKO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2843808" y="1762890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ISLAND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2843808" y="5211716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NORSKO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34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Vytvoř dvojice:</a:t>
            </a:r>
            <a:endParaRPr lang="cs-CZ" sz="3200" b="1" dirty="0"/>
          </a:p>
        </p:txBody>
      </p:sp>
      <p:pic>
        <p:nvPicPr>
          <p:cNvPr id="6" name="Picture 5" descr="C:\Users\Speciální školy\AppData\Local\Microsoft\Windows\Temporary Internet Files\Content.IE5\F33ACWZE\MC9003589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79189"/>
            <a:ext cx="1656184" cy="2456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Speciální školy\AppData\Local\Microsoft\Windows\Temporary Internet Files\Content.IE5\MN3I70UY\MC9002372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575" y="1179240"/>
            <a:ext cx="2288794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peciální školy\AppData\Local\Microsoft\Windows\Temporary Internet Files\Content.IE5\Y0WW79EK\MC900336159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17032"/>
            <a:ext cx="2155039" cy="2404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aoblený obdélník 10"/>
          <p:cNvSpPr/>
          <p:nvPr/>
        </p:nvSpPr>
        <p:spPr>
          <a:xfrm>
            <a:off x="5580112" y="1289168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DÁNSKO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580112" y="2564904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ŠVÉDSKO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580112" y="3766948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FINSKO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143508" y="5733256"/>
            <a:ext cx="3024336" cy="792088"/>
          </a:xfrm>
          <a:prstGeom prst="rightArrow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Použij pero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6cípá hvězda 14"/>
          <p:cNvSpPr/>
          <p:nvPr/>
        </p:nvSpPr>
        <p:spPr>
          <a:xfrm>
            <a:off x="7236296" y="5401671"/>
            <a:ext cx="1080120" cy="1180583"/>
          </a:xfrm>
          <a:prstGeom prst="star6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7524328" y="5733256"/>
            <a:ext cx="576064" cy="504056"/>
          </a:xfrm>
          <a:prstGeom prst="actionButtonForwardNex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013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KONTROLA:</a:t>
            </a:r>
            <a:endParaRPr lang="cs-CZ" sz="3200" b="1" dirty="0"/>
          </a:p>
        </p:txBody>
      </p:sp>
      <p:pic>
        <p:nvPicPr>
          <p:cNvPr id="6" name="Picture 5" descr="C:\Users\Speciální školy\AppData\Local\Microsoft\Windows\Temporary Internet Files\Content.IE5\F33ACWZE\MC9003589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79189"/>
            <a:ext cx="1656184" cy="2456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Speciální školy\AppData\Local\Microsoft\Windows\Temporary Internet Files\Content.IE5\MN3I70UY\MC9002372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298" y="1063065"/>
            <a:ext cx="2288794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peciální školy\AppData\Local\Microsoft\Windows\Temporary Internet Files\Content.IE5\Y0WW79EK\MC900336159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753082"/>
            <a:ext cx="2155039" cy="2404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aoblený obdélník 10"/>
          <p:cNvSpPr/>
          <p:nvPr/>
        </p:nvSpPr>
        <p:spPr>
          <a:xfrm>
            <a:off x="6156176" y="1946230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DÁNSKO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5940152" y="5473094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ŠVÉDSKO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83568" y="4421827"/>
            <a:ext cx="2448272" cy="684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FINSKO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ln w="28575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C000"/>
                </a:solidFill>
              </a:rPr>
              <a:t>Vyber správnou odpověď:</a:t>
            </a:r>
            <a:endParaRPr lang="cs-CZ" sz="3600" b="1" dirty="0">
              <a:ln w="28575">
                <a:solidFill>
                  <a:schemeClr val="tx2">
                    <a:lumMod val="50000"/>
                  </a:schemeClr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340768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Jsou státy severní Evropy hospodářsky vyspělé?</a:t>
            </a:r>
            <a:endParaRPr lang="cs-CZ" sz="3200" b="1" u="sng" dirty="0"/>
          </a:p>
        </p:txBody>
      </p:sp>
      <p:sp>
        <p:nvSpPr>
          <p:cNvPr id="4" name="Ovál 3"/>
          <p:cNvSpPr/>
          <p:nvPr/>
        </p:nvSpPr>
        <p:spPr>
          <a:xfrm>
            <a:off x="395536" y="2420888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3275856" y="2420888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6080364" y="2383695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 DÁNSKO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Speciální školy\AppData\Local\Microsoft\Windows\Temporary Internet Files\Content.IE5\MN3I70UY\MP900427753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68" b="12323"/>
          <a:stretch/>
        </p:blipFill>
        <p:spPr bwMode="auto">
          <a:xfrm>
            <a:off x="1215008" y="4059381"/>
            <a:ext cx="6858000" cy="27986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073008" y="6237312"/>
            <a:ext cx="891480" cy="504056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223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00382 0.315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1574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18519E-6 C -0.00833 0.01112 -0.02708 0.03288 -0.03802 0.03658 C -0.04896 0.04607 -0.03472 0.03427 -0.05 0.04445 C -0.05608 0.04839 -0.05417 0.04977 -0.06059 0.05464 C -0.06788 0.06019 -0.06285 0.05255 -0.06979 0.06065 C -0.07743 0.06968 -0.08333 0.07686 -0.09254 0.08288 C -0.10156 0.09515 -0.09688 0.09098 -0.10608 0.097 C -0.11302 0.10626 -0.12309 0.11552 -0.13195 0.1213 C -0.13559 0.1264 -0.1375 0.12917 -0.14254 0.13149 C -0.15313 0.1419 -0.1632 0.15394 -0.17431 0.16366 C -0.17813 0.17153 -0.18056 0.172 -0.18646 0.17593 C -0.18802 0.17709 -0.18958 0.17825 -0.19097 0.17987 C -0.19201 0.18102 -0.19271 0.18311 -0.19392 0.18403 C -0.19479 0.18473 -0.20469 0.18797 -0.20469 0.18797 C -0.21163 0.19769 -0.20261 0.18658 -0.21372 0.19399 C -0.21493 0.19491 -0.21545 0.19723 -0.21667 0.19815 C -0.21806 0.19931 -0.21979 0.19931 -0.22136 0.20001 C -0.22587 0.20626 -0.23142 0.21065 -0.23646 0.21621 C -0.24149 0.22177 -0.24392 0.23033 -0.24861 0.23658 C -0.25035 0.24445 -0.2507 0.24746 -0.25608 0.25464 C -0.25712 0.25602 -0.25833 0.25718 -0.2592 0.2588 C -0.26024 0.26065 -0.26215 0.26482 -0.26215 0.26482 " pathEditMode="relative" ptsTypes="fffffffffffffffffffff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ln w="28575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C000"/>
                </a:solidFill>
              </a:rPr>
              <a:t>Vyber správnou odpověď:</a:t>
            </a:r>
            <a:endParaRPr lang="cs-CZ" sz="3600" b="1" dirty="0">
              <a:ln w="28575">
                <a:solidFill>
                  <a:schemeClr val="tx2">
                    <a:lumMod val="50000"/>
                  </a:schemeClr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340768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Které státy leží na Skandinávském poloostrově?</a:t>
            </a:r>
            <a:endParaRPr lang="cs-CZ" sz="3200" b="1" u="sng" dirty="0"/>
          </a:p>
        </p:txBody>
      </p:sp>
      <p:sp>
        <p:nvSpPr>
          <p:cNvPr id="4" name="Ovál 3"/>
          <p:cNvSpPr/>
          <p:nvPr/>
        </p:nvSpPr>
        <p:spPr>
          <a:xfrm>
            <a:off x="3311860" y="2402098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ŠVÉDSKO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NORSKO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419200" y="2402098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ŠVÉDSKO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ISLAND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6080364" y="2383695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NORSKO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FINSKO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Speciální školy\AppData\Local\Microsoft\Windows\Temporary Internet Files\Content.IE5\MN3I70UY\MP900427753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68" b="12323"/>
          <a:stretch/>
        </p:blipFill>
        <p:spPr bwMode="auto">
          <a:xfrm>
            <a:off x="1215008" y="4059381"/>
            <a:ext cx="6858000" cy="27986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073008" y="6237312"/>
            <a:ext cx="891480" cy="504056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70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23 0.02384 L 0.07604 0.33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1574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18519E-6 C -0.00833 0.01112 -0.02708 0.03288 -0.03802 0.03658 C -0.04896 0.04607 -0.03472 0.03427 -0.05 0.04445 C -0.05608 0.04839 -0.05417 0.04977 -0.06059 0.05464 C -0.06788 0.06019 -0.06285 0.05255 -0.06979 0.06065 C -0.07743 0.06968 -0.08333 0.07686 -0.09254 0.08288 C -0.10156 0.09515 -0.09688 0.09098 -0.10608 0.097 C -0.11302 0.10626 -0.12309 0.11552 -0.13195 0.1213 C -0.13559 0.1264 -0.1375 0.12917 -0.14254 0.13149 C -0.15313 0.1419 -0.1632 0.15394 -0.17431 0.16366 C -0.17813 0.17153 -0.18056 0.172 -0.18646 0.17593 C -0.18802 0.17709 -0.18958 0.17825 -0.19097 0.17987 C -0.19201 0.18102 -0.19271 0.18311 -0.19392 0.18403 C -0.19479 0.18473 -0.20469 0.18797 -0.20469 0.18797 C -0.21163 0.19769 -0.20261 0.18658 -0.21372 0.19399 C -0.21493 0.19491 -0.21545 0.19723 -0.21667 0.19815 C -0.21806 0.19931 -0.21979 0.19931 -0.22136 0.20001 C -0.22587 0.20626 -0.23142 0.21065 -0.23646 0.21621 C -0.24149 0.22177 -0.24392 0.23033 -0.24861 0.23658 C -0.25035 0.24445 -0.2507 0.24746 -0.25608 0.25464 C -0.25712 0.25602 -0.25833 0.25718 -0.2592 0.2588 C -0.26024 0.26065 -0.26215 0.26482 -0.26215 0.26482 " pathEditMode="relative" ptsTypes="fffffffffffffffffffff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ln w="28575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C000"/>
                </a:solidFill>
              </a:rPr>
              <a:t>Vyber správnou odpověď:</a:t>
            </a:r>
            <a:endParaRPr lang="cs-CZ" sz="3600" b="1" dirty="0">
              <a:ln w="28575">
                <a:solidFill>
                  <a:schemeClr val="tx2">
                    <a:lumMod val="50000"/>
                  </a:schemeClr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Který ze severských států je </a:t>
            </a:r>
            <a:r>
              <a:rPr lang="cs-CZ" sz="3200" b="1" u="sng" dirty="0" err="1" smtClean="0"/>
              <a:t>nazýván„ZEMĚ</a:t>
            </a:r>
            <a:r>
              <a:rPr lang="cs-CZ" sz="3200" b="1" u="sng" dirty="0" smtClean="0"/>
              <a:t> TISÍCŮ JEZER“?</a:t>
            </a:r>
            <a:endParaRPr lang="cs-CZ" sz="3200" b="1" u="sng" dirty="0"/>
          </a:p>
        </p:txBody>
      </p:sp>
      <p:sp>
        <p:nvSpPr>
          <p:cNvPr id="4" name="Ovál 3"/>
          <p:cNvSpPr/>
          <p:nvPr/>
        </p:nvSpPr>
        <p:spPr>
          <a:xfrm>
            <a:off x="3311860" y="2402098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FINSKO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vál 4"/>
          <p:cNvSpPr/>
          <p:nvPr/>
        </p:nvSpPr>
        <p:spPr>
          <a:xfrm>
            <a:off x="419200" y="2402098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ISLAND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6080364" y="2383695"/>
            <a:ext cx="2664296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DÁNSKO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Speciální školy\AppData\Local\Microsoft\Windows\Temporary Internet Files\Content.IE5\MN3I70UY\MP900427753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68" b="12323"/>
          <a:stretch/>
        </p:blipFill>
        <p:spPr bwMode="auto">
          <a:xfrm>
            <a:off x="1215008" y="4059381"/>
            <a:ext cx="6858000" cy="27986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lačítko akce: Dopředu nebo Další 6">
            <a:hlinkClick r:id="" action="ppaction://hlinkshowjump?jump=nextslide" highlightClick="1"/>
          </p:cNvPr>
          <p:cNvSpPr/>
          <p:nvPr/>
        </p:nvSpPr>
        <p:spPr>
          <a:xfrm>
            <a:off x="8073008" y="6237312"/>
            <a:ext cx="891480" cy="504056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706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23 0.02384 L 0.07604 0.33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1574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18519E-6 C -0.00833 0.01112 -0.02708 0.03288 -0.03802 0.03658 C -0.04896 0.04607 -0.03472 0.03427 -0.05 0.04445 C -0.05608 0.04839 -0.05417 0.04977 -0.06059 0.05464 C -0.06788 0.06019 -0.06285 0.05255 -0.06979 0.06065 C -0.07743 0.06968 -0.08333 0.07686 -0.09254 0.08288 C -0.10156 0.09515 -0.09688 0.09098 -0.10608 0.097 C -0.11302 0.10626 -0.12309 0.11552 -0.13195 0.1213 C -0.13559 0.1264 -0.1375 0.12917 -0.14254 0.13149 C -0.15313 0.1419 -0.1632 0.15394 -0.17431 0.16366 C -0.17813 0.17153 -0.18056 0.172 -0.18646 0.17593 C -0.18802 0.17709 -0.18958 0.17825 -0.19097 0.17987 C -0.19201 0.18102 -0.19271 0.18311 -0.19392 0.18403 C -0.19479 0.18473 -0.20469 0.18797 -0.20469 0.18797 C -0.21163 0.19769 -0.20261 0.18658 -0.21372 0.19399 C -0.21493 0.19491 -0.21545 0.19723 -0.21667 0.19815 C -0.21806 0.19931 -0.21979 0.19931 -0.22136 0.20001 C -0.22587 0.20626 -0.23142 0.21065 -0.23646 0.21621 C -0.24149 0.22177 -0.24392 0.23033 -0.24861 0.23658 C -0.25035 0.24445 -0.2507 0.24746 -0.25608 0.25464 C -0.25712 0.25602 -0.25833 0.25718 -0.2592 0.2588 C -0.26024 0.26065 -0.26215 0.26482 -0.26215 0.26482 " pathEditMode="relative" ptsTypes="fffffffffffffffffffff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r>
              <a:rPr lang="cs-CZ" b="1" dirty="0" smtClean="0"/>
              <a:t>Jste na konci. Odpověděli jste na všechny otázky správně? Potom si zasloužíte </a:t>
            </a:r>
            <a:r>
              <a:rPr lang="cs-CZ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Ohodnoťte sami svou práci: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7380312" y="2348880"/>
            <a:ext cx="504056" cy="504056"/>
          </a:xfrm>
          <a:prstGeom prst="star7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1043608" y="4149080"/>
            <a:ext cx="1656184" cy="1440160"/>
          </a:xfrm>
          <a:prstGeom prst="smileyFace">
            <a:avLst/>
          </a:prstGeom>
          <a:solidFill>
            <a:srgbClr val="CC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3563888" y="4175542"/>
            <a:ext cx="1664390" cy="1332148"/>
          </a:xfrm>
          <a:prstGeom prst="smileyFace">
            <a:avLst>
              <a:gd name="adj" fmla="val 493"/>
            </a:avLst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eselý obličej 7"/>
          <p:cNvSpPr/>
          <p:nvPr/>
        </p:nvSpPr>
        <p:spPr>
          <a:xfrm>
            <a:off x="6027440" y="4149080"/>
            <a:ext cx="1568896" cy="1358610"/>
          </a:xfrm>
          <a:prstGeom prst="smileyFace">
            <a:avLst>
              <a:gd name="adj" fmla="val -4653"/>
            </a:avLst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627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Závěrečná otázka pro nejpozornější z vás: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Které zvíře bylo na úvodním obrázku prezentace?</a:t>
            </a: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7" r="18091"/>
          <a:stretch/>
        </p:blipFill>
        <p:spPr>
          <a:xfrm>
            <a:off x="3779912" y="2492896"/>
            <a:ext cx="3837709" cy="3892306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3779912" y="2492896"/>
            <a:ext cx="3837709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516216" y="2492896"/>
            <a:ext cx="1101405" cy="38923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779912" y="5445224"/>
            <a:ext cx="3837709" cy="9399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779912" y="3356992"/>
            <a:ext cx="2736304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47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 smtClean="0"/>
              <a:t>Použité zdroje:</a:t>
            </a:r>
            <a:endParaRPr lang="cs-CZ" sz="28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u="sng" dirty="0" smtClean="0"/>
              <a:t>Snímek 4 - </a:t>
            </a:r>
          </a:p>
          <a:p>
            <a:r>
              <a:rPr lang="cs-CZ" sz="2000" dirty="0" smtClean="0"/>
              <a:t>CRAZYPHUNK. </a:t>
            </a:r>
            <a:r>
              <a:rPr lang="cs-CZ" sz="2000" i="1" dirty="0" smtClean="0"/>
              <a:t>wikipedia.cz</a:t>
            </a:r>
            <a:r>
              <a:rPr lang="cs-CZ" sz="2000" dirty="0" smtClean="0"/>
              <a:t> [online]. [cit. 18.1.2013]. Dostupný na WWW</a:t>
            </a:r>
            <a:r>
              <a:rPr lang="cs-CZ" sz="2000" smtClean="0"/>
              <a:t>: </a:t>
            </a:r>
            <a:r>
              <a:rPr lang="cs-CZ" sz="2000">
                <a:hlinkClick r:id="rId2"/>
              </a:rPr>
              <a:t>http://</a:t>
            </a:r>
            <a:r>
              <a:rPr lang="cs-CZ" sz="2000" smtClean="0">
                <a:hlinkClick r:id="rId2"/>
              </a:rPr>
              <a:t>cs.wikipedia.org/wiki/Soubor:Northern-Europe-map.svg</a:t>
            </a:r>
            <a:endParaRPr lang="cs-CZ" sz="2000" smtClean="0"/>
          </a:p>
          <a:p>
            <a:r>
              <a:rPr lang="cs-CZ" sz="2000" smtClean="0"/>
              <a:t>Galerie </a:t>
            </a:r>
            <a:r>
              <a:rPr lang="cs-CZ" sz="2000" dirty="0" smtClean="0"/>
              <a:t>Microsoft Office - Klipart</a:t>
            </a:r>
          </a:p>
        </p:txBody>
      </p:sp>
    </p:spTree>
    <p:extLst>
      <p:ext uri="{BB962C8B-B14F-4D97-AF65-F5344CB8AC3E}">
        <p14:creationId xmlns:p14="http://schemas.microsoft.com/office/powerpoint/2010/main" val="261296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515</Words>
  <Application>Microsoft Office PowerPoint</Application>
  <PresentationFormat>Předvádění na obrazovce (4:3)</PresentationFormat>
  <Paragraphs>166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STÁTY SEVERNÍ EVROPY – HLAVNÍ MĚSTA</vt:lpstr>
      <vt:lpstr>VYZKOUŠEJ SI</vt:lpstr>
      <vt:lpstr>Norsko</vt:lpstr>
      <vt:lpstr>Švédsko</vt:lpstr>
      <vt:lpstr>Finsko</vt:lpstr>
      <vt:lpstr>Oblíbené severské sporty</vt:lpstr>
      <vt:lpstr>Dánsko</vt:lpstr>
      <vt:lpstr>Island</vt:lpstr>
      <vt:lpstr>  Zopakuj si:</vt:lpstr>
      <vt:lpstr>Ke každému státu vyhledej jeho hlavní město a zapiš do tabulky: </vt:lpstr>
      <vt:lpstr>Vytvoř dvojice:  NA ZÁVĚR KLIKNI NA HVĚZDIČKU PRO KONTROLU </vt:lpstr>
      <vt:lpstr>KONTROLA:</vt:lpstr>
      <vt:lpstr>Vytvoř dvojice:</vt:lpstr>
      <vt:lpstr>KONTROLA:</vt:lpstr>
      <vt:lpstr>Vyber správnou odpověď:</vt:lpstr>
      <vt:lpstr>Vyber správnou odpověď:</vt:lpstr>
      <vt:lpstr>Vyber správnou odpověď:</vt:lpstr>
      <vt:lpstr>HODNOCENÍ</vt:lpstr>
      <vt:lpstr>Závěrečná otázka pro nejpozornější z vás: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30</cp:revision>
  <dcterms:created xsi:type="dcterms:W3CDTF">2013-01-18T16:30:15Z</dcterms:created>
  <dcterms:modified xsi:type="dcterms:W3CDTF">2013-03-20T11:28:32Z</dcterms:modified>
</cp:coreProperties>
</file>