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75" r:id="rId7"/>
    <p:sldId id="263" r:id="rId8"/>
    <p:sldId id="264" r:id="rId9"/>
    <p:sldId id="276" r:id="rId10"/>
    <p:sldId id="278" r:id="rId11"/>
    <p:sldId id="279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083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004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012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909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23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7731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985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055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512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60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087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208E4-CBB2-4FDD-9333-483706CB864C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76283-8CDA-4427-BC33-716555E1C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880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6/Ru200008050084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u200008050084.jpg" TargetMode="External"/><Relationship Id="rId2" Type="http://schemas.openxmlformats.org/officeDocument/2006/relationships/hyperlink" Target="http://cs.wikipedia.org/wiki/Soubor:LocationPolarRegion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Lisaj-sa-Stare-planine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77081479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74962"/>
                <a:gridCol w="512762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VY_32_INOVACE_2B_06_POLARNI_PAS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ZEMĚPIS 8.ROČNÍK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POLÁRNÍ PÁS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Září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072" y="5466369"/>
            <a:ext cx="4160052" cy="1285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9854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8323241"/>
              </p:ext>
            </p:extLst>
          </p:nvPr>
        </p:nvGraphicFramePr>
        <p:xfrm>
          <a:off x="323528" y="649744"/>
          <a:ext cx="8424936" cy="5867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5328592"/>
              </a:tblGrid>
              <a:tr h="464071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283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poznatků a následnému zopakování a procvičení učiva o přírodních oblastech světa – o polárním</a:t>
                      </a:r>
                      <a:r>
                        <a:rPr lang="cs-CZ" sz="2000" baseline="0" dirty="0" smtClean="0"/>
                        <a:t> pásu</a:t>
                      </a:r>
                      <a:r>
                        <a:rPr lang="cs-CZ" sz="2000" dirty="0" smtClean="0"/>
                        <a:t>. Žáci se na začátku společně s učitelem seznámí se základními poznatky o Arktidě a Antarktidě, vyhledají oblasti </a:t>
                      </a:r>
                      <a:r>
                        <a:rPr lang="cs-CZ" sz="2000" baseline="0" dirty="0" smtClean="0"/>
                        <a:t>na mapě, </a:t>
                      </a:r>
                      <a:r>
                        <a:rPr lang="cs-CZ" sz="2000" dirty="0" smtClean="0"/>
                        <a:t>připomenou si některé rostliny a zvířata, kteří zde žijí. 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k 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336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87624" y="764704"/>
            <a:ext cx="6388607" cy="550920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Relaxed"/>
              <a:lightRig rig="threePt" dir="t"/>
            </a:scene3d>
          </a:bodyPr>
          <a:lstStyle/>
          <a:p>
            <a:pPr algn="ctr"/>
            <a:r>
              <a:rPr lang="cs-CZ" sz="88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POLÁRNÍ PÁS</a:t>
            </a:r>
          </a:p>
          <a:p>
            <a:pPr algn="ctr"/>
            <a:endParaRPr lang="cs-CZ" sz="8800" b="1" dirty="0" smtClean="0">
              <a:ln w="12700">
                <a:solidFill>
                  <a:schemeClr val="tx2">
                    <a:lumMod val="5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88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ARKTIDA</a:t>
            </a:r>
          </a:p>
          <a:p>
            <a:pPr algn="ctr"/>
            <a:r>
              <a:rPr lang="cs-CZ" sz="8800" b="1" dirty="0" smtClean="0">
                <a:ln w="12700">
                  <a:solidFill>
                    <a:schemeClr val="tx2">
                      <a:lumMod val="5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ANTARKTIDA</a:t>
            </a:r>
            <a:endParaRPr lang="cs-CZ" sz="8800" b="1" dirty="0">
              <a:ln w="12700">
                <a:solidFill>
                  <a:schemeClr val="tx2">
                    <a:lumMod val="50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589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2636912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Severní polární oblasti se nazývají </a:t>
            </a:r>
            <a:r>
              <a:rPr lang="cs-CZ" sz="2800" b="1" u="sng" dirty="0" smtClean="0">
                <a:solidFill>
                  <a:srgbClr val="FF0000"/>
                </a:solidFill>
              </a:rPr>
              <a:t>Arktida</a:t>
            </a:r>
            <a:r>
              <a:rPr lang="cs-CZ" sz="2800" b="1" dirty="0" smtClean="0">
                <a:solidFill>
                  <a:srgbClr val="FF0000"/>
                </a:solidFill>
              </a:rPr>
              <a:t> a </a:t>
            </a:r>
            <a:r>
              <a:rPr lang="cs-CZ" sz="2800" b="1" u="sng" dirty="0" smtClean="0">
                <a:solidFill>
                  <a:srgbClr val="FF0000"/>
                </a:solidFill>
              </a:rPr>
              <a:t>Antarktida.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4680012" y="980728"/>
            <a:ext cx="1332148" cy="165618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220072" y="3160132"/>
            <a:ext cx="2520280" cy="271714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95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eciální školy\AppData\Local\Microsoft\Windows\Temporary Internet Files\Content.IE5\D54TTK20\MP9004251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9334"/>
            <a:ext cx="9144000" cy="607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ARKTIDA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54461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1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oblast Severního ledového oceánu, ostrovy ležící na severu, severní okraje Ameriky, Asie a Evropy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rozkládá </a:t>
            </a:r>
            <a:r>
              <a:rPr lang="cs-CZ" sz="4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 až k severnímu polárnímu kruhu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většina oblasti pokryta mořským ledem, teploty až -50°C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pevnina zůstává promrzlá do hloubky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málo zalidněné oblasti</a:t>
            </a:r>
            <a:r>
              <a:rPr lang="cs-CZ" sz="41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z="41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sz="4100" b="1" dirty="0">
              <a:ln w="1905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585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Soubor:Ru20000805008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20620"/>
            <a:ext cx="7620000" cy="5019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800" b="1" dirty="0">
                <a:ln w="1905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TUNDRA</a:t>
            </a:r>
            <a:endParaRPr lang="cs-CZ" sz="4800" dirty="0">
              <a:ln w="19050">
                <a:solidFill>
                  <a:schemeClr val="tx1">
                    <a:lumMod val="85000"/>
                    <a:lumOff val="15000"/>
                  </a:schemeClr>
                </a:solidFill>
                <a:prstDash val="solid"/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259228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600" b="1" dirty="0" smtClean="0">
                <a:ln w="1905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promrzlá </a:t>
            </a:r>
            <a:r>
              <a:rPr lang="cs-CZ" sz="3600" b="1" dirty="0">
                <a:ln w="1905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jen horní slabá vrstva – jezírka, bažiny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600" b="1" smtClean="0">
                <a:ln w="1905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krátké </a:t>
            </a:r>
            <a:r>
              <a:rPr lang="cs-CZ" sz="3600" b="1" dirty="0">
                <a:ln w="1905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polární léto	</a:t>
            </a:r>
          </a:p>
          <a:p>
            <a:pPr>
              <a:buFont typeface="Wingdings" pitchFamily="2" charset="2"/>
              <a:buChar char="Ø"/>
            </a:pP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652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C:\Users\Speciální školy\AppData\Local\Microsoft\Windows\Temporary Internet Files\Content.IE5\J70E3BA2\MC900079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612" y="243430"/>
            <a:ext cx="3266465" cy="2989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Speciální školy\AppData\Local\Microsoft\Windows\Temporary Internet Files\Content.IE5\JMT04XOV\MP900438561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381" b="96000" l="0" r="99429">
                        <a14:backgroundMark x1="6990" y1="86952" x2="6990" y2="86952"/>
                        <a14:backgroundMark x1="3424" y1="82762" x2="3424" y2="82762"/>
                        <a14:backgroundMark x1="5136" y1="56095" x2="5136" y2="5609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6312" b="4040"/>
          <a:stretch/>
        </p:blipFill>
        <p:spPr bwMode="auto">
          <a:xfrm>
            <a:off x="827584" y="-17451"/>
            <a:ext cx="4273296" cy="3177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Speciální školy\AppData\Local\Microsoft\Windows\Temporary Internet Files\Content.IE5\I9413YOM\MP90042527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2060848"/>
            <a:ext cx="3199663" cy="479715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http://upload.wikimedia.org/wikipedia/commons/b/bc/Lisaj-sa-Stare-planine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843" y="3298386"/>
            <a:ext cx="4252004" cy="35149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rot="20441794">
            <a:off x="1952737" y="3396526"/>
            <a:ext cx="6094342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softEdge rad="127000"/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Rostlinstvo tundry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017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peciální školy\AppData\Local\Microsoft\Windows\Temporary Internet Files\Content.IE5\J70E3BA2\MP9004424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61" y="404664"/>
            <a:ext cx="3783865" cy="252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eciální školy\AppData\Local\Microsoft\Windows\Temporary Internet Files\Content.IE5\I9413YOM\MP90042789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99" t="4374" r="18409" b="2174"/>
          <a:stretch/>
        </p:blipFill>
        <p:spPr bwMode="auto">
          <a:xfrm>
            <a:off x="4590269" y="2290021"/>
            <a:ext cx="4242841" cy="46012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I9413YOM\MP90040709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3775959" cy="566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60302" y="5832459"/>
            <a:ext cx="6251841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127000"/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Živočichové v tundře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6879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n w="28575"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tx2">
                    <a:lumMod val="20000"/>
                    <a:lumOff val="80000"/>
                  </a:schemeClr>
                </a:solidFill>
              </a:rPr>
              <a:t>Polární pustina</a:t>
            </a:r>
            <a:endParaRPr lang="cs-CZ" sz="5400" dirty="0">
              <a:ln w="28575">
                <a:solidFill>
                  <a:schemeClr val="tx2">
                    <a:lumMod val="50000"/>
                  </a:schemeClr>
                </a:solidFill>
              </a:ln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125" name="Picture 5" descr="C:\Users\Speciální školy\AppData\Local\Microsoft\Windows\Temporary Internet Files\Content.IE5\J70E3BA2\MP9004033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93960"/>
            <a:ext cx="5198091" cy="346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peciální školy\AppData\Local\Microsoft\Windows\Temporary Internet Files\Content.IE5\JMT04XOV\MP900403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78080"/>
            <a:ext cx="4896544" cy="32630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peciální školy\AppData\Local\Microsoft\Windows\Temporary Internet Files\Content.IE5\I9413YOM\MC900356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87015"/>
            <a:ext cx="2656284" cy="2805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852317"/>
            <a:ext cx="4104456" cy="1384995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Ochranné bílé zbarvení</a:t>
            </a:r>
          </a:p>
          <a:p>
            <a:r>
              <a:rPr lang="cs-CZ" sz="2800" b="1" dirty="0" smtClean="0"/>
              <a:t>Dlouhá srst</a:t>
            </a:r>
          </a:p>
          <a:p>
            <a:r>
              <a:rPr lang="cs-CZ" sz="2800" b="1" dirty="0" smtClean="0"/>
              <a:t>Silná vrstva tuku</a:t>
            </a:r>
            <a:endParaRPr lang="cs-CZ" sz="2800" b="1" dirty="0"/>
          </a:p>
        </p:txBody>
      </p:sp>
      <p:pic>
        <p:nvPicPr>
          <p:cNvPr id="5128" name="Picture 8" descr="C:\Users\Speciální školy\AppData\Local\Microsoft\Windows\Temporary Internet Files\Content.IE5\J70E3BA2\MC900036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07996">
            <a:off x="83239" y="600578"/>
            <a:ext cx="2560541" cy="104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12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Speciální školy\AppData\Local\Microsoft\Windows\Temporary Internet Files\Content.IE5\D54TTK20\MP9004306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5198"/>
            <a:ext cx="9144000" cy="612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880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ANTARKTIDA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036496" cy="587727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41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Světadíl  </a:t>
            </a:r>
            <a:r>
              <a:rPr lang="cs-CZ" sz="35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(jižní polokoule)</a:t>
            </a:r>
          </a:p>
          <a:p>
            <a:pPr>
              <a:lnSpc>
                <a:spcPct val="170000"/>
              </a:lnSpc>
              <a:buFont typeface="Wingdings" pitchFamily="2" charset="2"/>
              <a:buChar char="Ø"/>
            </a:pPr>
            <a:r>
              <a:rPr lang="cs-CZ" sz="41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Není trvale osídlen, vědecké stanice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1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Drsné podmínky, teploty až – 80°C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31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rgbClr val="FF0000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Zajímavost – když sněží, sníh netaje, vrstvy sněhu se zvyšují, tlačí na vrstvy pod sebou a vzniká led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41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Živočichové žijí na pobřeží</a:t>
            </a:r>
            <a:br>
              <a:rPr lang="cs-CZ" sz="4100" b="1" dirty="0" smtClean="0">
                <a:ln w="28575">
                  <a:solidFill>
                    <a:srgbClr val="FF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sz="4100" b="1" dirty="0">
              <a:ln w="28575">
                <a:solidFill>
                  <a:srgbClr val="FF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351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7" name="Picture 9" descr="C:\Users\Speciální školy\AppData\Local\Microsoft\Windows\Temporary Internet Files\Content.IE5\I9413YOM\MP90039928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3" t="16198" r="28540" b="25467"/>
          <a:stretch/>
        </p:blipFill>
        <p:spPr bwMode="auto">
          <a:xfrm>
            <a:off x="2646061" y="0"/>
            <a:ext cx="4652557" cy="29530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peciální školy\AppData\Local\Microsoft\Windows\Temporary Internet Files\Content.IE5\JMT04XOV\MP9004317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99036"/>
            <a:ext cx="3160201" cy="46763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Speciální školy\AppData\Local\Microsoft\Windows\Temporary Internet Files\Content.IE5\I9413YOM\MC90043431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1955"/>
            <a:ext cx="3415604" cy="228880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Speciální školy\AppData\Local\Microsoft\Windows\Temporary Internet Files\Content.IE5\JMT04XOV\MP9002628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5" y="3798099"/>
            <a:ext cx="3657600" cy="24627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Speciální školy\AppData\Local\Microsoft\Windows\Temporary Internet Files\Content.IE5\D54TTK20\MC900426014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70762"/>
            <a:ext cx="2776964" cy="306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77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720" y="1412776"/>
            <a:ext cx="4968552" cy="4824536"/>
          </a:xfrm>
          <a:prstGeom prst="horizontalScroll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TEST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Uděláš-li chybu, pomocí šipky se vrať zpět.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6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004" y="27384"/>
            <a:ext cx="9144000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Arktida se nachází na polokouli: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491880" y="3148608"/>
            <a:ext cx="2700808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jižní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43600" y="4869160"/>
            <a:ext cx="2700808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západní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712346" y="1810900"/>
            <a:ext cx="2700808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severní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49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0782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22131" y="3428747"/>
            <a:ext cx="2700808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lišejník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556742" y="4869160"/>
            <a:ext cx="2700808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sníh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1007604" y="1844824"/>
            <a:ext cx="2700808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tráva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7604" y="50832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Polární oblasti pokrývá převážně: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6762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31901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23528" y="332656"/>
            <a:ext cx="8568952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2952328" cy="1302715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- 50°C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5292080" y="4567304"/>
            <a:ext cx="3330624" cy="1440160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- 120°C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08320"/>
            <a:ext cx="7507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Antarktidě mohou teploty klesat až na:</a:t>
            </a:r>
            <a:endParaRPr lang="cs-CZ" sz="3200" b="1" dirty="0"/>
          </a:p>
        </p:txBody>
      </p:sp>
      <p:sp>
        <p:nvSpPr>
          <p:cNvPr id="9" name="Oválný popisek 8">
            <a:hlinkClick r:id="" action="ppaction://hlinkshowjump?jump=nextslide"/>
          </p:cNvPr>
          <p:cNvSpPr/>
          <p:nvPr/>
        </p:nvSpPr>
        <p:spPr>
          <a:xfrm>
            <a:off x="2555776" y="3127144"/>
            <a:ext cx="3330624" cy="1440160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- 80°C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23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66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;	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79512" y="332656"/>
            <a:ext cx="8712968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179512" y="1484784"/>
            <a:ext cx="5040560" cy="136815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</a:rPr>
              <a:t>t</a:t>
            </a:r>
            <a:r>
              <a:rPr lang="cs-CZ" sz="2800" b="1" dirty="0" smtClean="0">
                <a:solidFill>
                  <a:schemeClr val="tx1"/>
                </a:solidFill>
              </a:rPr>
              <a:t>u hodně prší a voda se nestihne vsáknout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39552" y="4581128"/>
            <a:ext cx="5256584" cy="1440160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se zde nachází velké zásoby podzemní vody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2699792" y="2852936"/>
            <a:ext cx="5976664" cy="1584176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půda rozmrzá jen na povrchu a voda se nemůže vsáknout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33173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oblasti tundry se nacházejí jezírka a bažiny protože: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7802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4680012" y="4653136"/>
            <a:ext cx="3780420" cy="1224136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tučňáka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425836" y="1520788"/>
            <a:ext cx="4110160" cy="1080120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ledního medvěda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2778221" y="2996952"/>
            <a:ext cx="3792001" cy="1152128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polární lišku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Kterého živočicha NENAJDEŠ v Arktidě?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1409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768772" y="1628800"/>
            <a:ext cx="3744416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rádi plavou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2699792" y="2996952"/>
            <a:ext cx="4068960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nacházejí zde potravu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4572000" y="4581128"/>
            <a:ext cx="3654865" cy="1008112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 zde tepleji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539098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Antarktidě zvířata žijí na pobřeží,  protože: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5817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dorovný svitek 4"/>
          <p:cNvSpPr/>
          <p:nvPr/>
        </p:nvSpPr>
        <p:spPr>
          <a:xfrm>
            <a:off x="329524" y="5013176"/>
            <a:ext cx="8136904" cy="1728192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Pokud jsi bez zaváhání došel až sem, zasloužíš jedničku</a:t>
            </a:r>
            <a:r>
              <a:rPr lang="cs-CZ" sz="2800" b="1" dirty="0" smtClean="0">
                <a:solidFill>
                  <a:srgbClr val="FF0000"/>
                </a:solidFill>
              </a:rPr>
              <a:t>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8194" name="Picture 2" descr="C:\Users\Speciální školy\AppData\Local\Microsoft\Windows\Temporary Internet Files\Content.IE5\JMT04XOV\MC900331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848" y="368799"/>
            <a:ext cx="2676288" cy="464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peciální školy\AppData\Local\Microsoft\Windows\Temporary Internet Files\Content.IE5\D54TTK20\MC900034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29" y="2436960"/>
            <a:ext cx="2053039" cy="164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peciální školy\AppData\Local\Microsoft\Windows\Temporary Internet Files\Content.IE5\J70E3BA2\MC9000341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105" y="374518"/>
            <a:ext cx="1866323" cy="182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43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784" y="1700808"/>
            <a:ext cx="3816424" cy="3456384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4368" y="6021288"/>
            <a:ext cx="864096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6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Snímek 4</a:t>
            </a:r>
          </a:p>
          <a:p>
            <a:r>
              <a:rPr lang="pt-BR" sz="1800" dirty="0"/>
              <a:t>AUTOR NEZNÁMÝ. </a:t>
            </a:r>
            <a:r>
              <a:rPr lang="pt-BR" sz="1800" i="1" dirty="0"/>
              <a:t>wikipedia.cz</a:t>
            </a:r>
            <a:r>
              <a:rPr lang="pt-BR" sz="1800" dirty="0"/>
              <a:t> [online]. [cit. </a:t>
            </a:r>
            <a:r>
              <a:rPr lang="cs-CZ" sz="1800" dirty="0" smtClean="0"/>
              <a:t>1</a:t>
            </a:r>
            <a:r>
              <a:rPr lang="pt-BR" sz="1800" dirty="0" smtClean="0"/>
              <a:t>1.</a:t>
            </a:r>
            <a:r>
              <a:rPr lang="cs-CZ" sz="1800" dirty="0" smtClean="0"/>
              <a:t>9</a:t>
            </a:r>
            <a:r>
              <a:rPr lang="pt-BR" sz="1800" dirty="0" smtClean="0"/>
              <a:t>.201</a:t>
            </a:r>
            <a:r>
              <a:rPr lang="cs-CZ" sz="1800" dirty="0" smtClean="0"/>
              <a:t>2</a:t>
            </a:r>
            <a:r>
              <a:rPr lang="pt-BR" sz="1800" dirty="0" smtClean="0"/>
              <a:t>]. </a:t>
            </a:r>
            <a:r>
              <a:rPr lang="pt-BR" sz="1800" dirty="0"/>
              <a:t>Dostupný na WWW: </a:t>
            </a:r>
            <a:r>
              <a:rPr lang="pt-BR" sz="1800" dirty="0">
                <a:hlinkClick r:id="rId2"/>
              </a:rPr>
              <a:t>http://</a:t>
            </a:r>
            <a:r>
              <a:rPr lang="pt-BR" sz="1800" dirty="0" smtClean="0">
                <a:hlinkClick r:id="rId2"/>
              </a:rPr>
              <a:t>cs.wikipedia.org/wiki/Soubor:LocationPolarRegions.png</a:t>
            </a:r>
            <a:endParaRPr lang="cs-CZ" sz="1800" smtClean="0"/>
          </a:p>
          <a:p>
            <a:r>
              <a:rPr lang="cs-CZ" sz="1800" smtClean="0"/>
              <a:t>Snímek </a:t>
            </a:r>
            <a:r>
              <a:rPr lang="cs-CZ" sz="1800" dirty="0" smtClean="0"/>
              <a:t>6</a:t>
            </a:r>
          </a:p>
          <a:p>
            <a:r>
              <a:rPr lang="cs-CZ" sz="1800" dirty="0"/>
              <a:t>DR. ANDREAS HUGENTOBLER. </a:t>
            </a:r>
            <a:r>
              <a:rPr lang="cs-CZ" sz="1800" i="1" dirty="0"/>
              <a:t>wikipedia.cz</a:t>
            </a:r>
            <a:r>
              <a:rPr lang="cs-CZ" sz="1800" dirty="0"/>
              <a:t> [online]. [cit. </a:t>
            </a:r>
            <a:r>
              <a:rPr lang="cs-CZ" sz="1800" dirty="0" smtClean="0"/>
              <a:t>11.9.2012].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cs.wikipedia.org/wiki/Soubor:Ru200008050084.jpg</a:t>
            </a:r>
            <a:endParaRPr lang="cs-CZ" sz="1800" dirty="0" smtClean="0"/>
          </a:p>
          <a:p>
            <a:r>
              <a:rPr lang="cs-CZ" sz="1800" dirty="0" smtClean="0"/>
              <a:t>Snímek 7</a:t>
            </a:r>
          </a:p>
          <a:p>
            <a:r>
              <a:rPr lang="cs-CZ" sz="1800" dirty="0"/>
              <a:t>USER:TSNENA. </a:t>
            </a:r>
            <a:r>
              <a:rPr lang="cs-CZ" sz="1800" i="1" dirty="0"/>
              <a:t>wikipedia.cz</a:t>
            </a:r>
            <a:r>
              <a:rPr lang="cs-CZ" sz="1800" dirty="0"/>
              <a:t> [online]. [cit. </a:t>
            </a:r>
            <a:r>
              <a:rPr lang="cs-CZ" sz="1800" dirty="0" smtClean="0"/>
              <a:t>11.9.2012].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cs.wikipedia.org/wiki/Soubor:Lisaj-sa-Stare-planine4.jpg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r>
              <a:rPr lang="cs-CZ" sz="1800" dirty="0" smtClean="0"/>
              <a:t>Další obrázky použité v prezentaci  - Galerie </a:t>
            </a:r>
            <a:r>
              <a:rPr lang="cs-CZ" sz="1800" dirty="0"/>
              <a:t>Microsoft </a:t>
            </a:r>
            <a:r>
              <a:rPr lang="cs-CZ" sz="1800" dirty="0" smtClean="0"/>
              <a:t>Office - Klipart</a:t>
            </a:r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63922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517</Words>
  <Application>Microsoft Office PowerPoint</Application>
  <PresentationFormat>Předvádění na obrazovce (4:3)</PresentationFormat>
  <Paragraphs>87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ARKTIDA</vt:lpstr>
      <vt:lpstr>TUNDRA</vt:lpstr>
      <vt:lpstr>Prezentace aplikace PowerPoint</vt:lpstr>
      <vt:lpstr>Prezentace aplikace PowerPoint</vt:lpstr>
      <vt:lpstr>Polární pustina</vt:lpstr>
      <vt:lpstr>ANTARKTIDA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16</cp:revision>
  <dcterms:created xsi:type="dcterms:W3CDTF">2013-02-01T08:18:07Z</dcterms:created>
  <dcterms:modified xsi:type="dcterms:W3CDTF">2013-03-25T16:20:10Z</dcterms:modified>
</cp:coreProperties>
</file>