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1" r:id="rId2"/>
    <p:sldId id="272" r:id="rId3"/>
    <p:sldId id="266" r:id="rId4"/>
    <p:sldId id="273" r:id="rId5"/>
    <p:sldId id="265" r:id="rId6"/>
    <p:sldId id="275" r:id="rId7"/>
    <p:sldId id="274" r:id="rId8"/>
    <p:sldId id="277" r:id="rId9"/>
    <p:sldId id="259" r:id="rId10"/>
    <p:sldId id="256" r:id="rId11"/>
    <p:sldId id="260" r:id="rId12"/>
    <p:sldId id="264" r:id="rId13"/>
    <p:sldId id="263" r:id="rId14"/>
    <p:sldId id="262" r:id="rId15"/>
    <p:sldId id="261" r:id="rId16"/>
    <p:sldId id="258" r:id="rId17"/>
    <p:sldId id="267" r:id="rId18"/>
    <p:sldId id="268" r:id="rId19"/>
    <p:sldId id="276" r:id="rId20"/>
    <p:sldId id="270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0033CC"/>
    <a:srgbClr val="B94F47"/>
    <a:srgbClr val="FFFFFF"/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9E5690DF-0451-4350-8FEF-99BA33CCC0F4}" type="datetimeFigureOut">
              <a:rPr lang="cs-CZ"/>
              <a:pPr>
                <a:defRPr/>
              </a:pPr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B03D0B4C-6F19-445E-A09F-A39ED97F4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9551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39201C0-6547-46A4-96BA-F7208D27300C}" type="slidenum">
              <a:rPr lang="cs-CZ" smtClean="0"/>
              <a:pPr eaLnBrk="1" hangingPunct="1"/>
              <a:t>1</a:t>
            </a:fld>
            <a:endParaRPr lang="cs-CZ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C01C02-6E3D-4710-B616-A772D7D3C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43435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716E4D-A3E3-4E0E-90D2-B7CCD672C1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767582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67D768-E1FD-4312-8AD0-F89327F6E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33153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B0DCBF-3269-4ED1-952E-15FAA62A3C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763239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0CC83F-2154-4500-8B17-777FF4CEB5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771930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E4AA86-5870-410F-8F43-31FA8A696A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18434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7D4720-37CC-4B48-ADA7-207DC14927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047283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2BB18C-AA79-4DD3-BFE3-FF1926591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194988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05BC2-97CD-4597-B473-1B0FF434C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673024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E6663B-086A-4FC4-A933-318C91999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138195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F7AF11-C9E3-4778-8F5E-2F9A12E8A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327595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B94F47"/>
            </a:gs>
            <a:gs pos="50000">
              <a:srgbClr val="E4BCB9"/>
            </a:gs>
            <a:gs pos="100000">
              <a:srgbClr val="B94F4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86316518-D4B4-4398-BF5D-3C29AEB896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ampagneCorksLarge.jpg" TargetMode="External"/><Relationship Id="rId2" Type="http://schemas.openxmlformats.org/officeDocument/2006/relationships/hyperlink" Target="http://cs.wikipedia.org/wiki/Soubor:Ba%C4%8Dina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icea_glauca_taiga.jpg" TargetMode="External"/><Relationship Id="rId4" Type="http://schemas.openxmlformats.org/officeDocument/2006/relationships/hyperlink" Target="http://cs.wikipedia.org/wiki/Soubor:KorkeichePortugal199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978" name="Group 3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36667554"/>
              </p:ext>
            </p:extLst>
          </p:nvPr>
        </p:nvGraphicFramePr>
        <p:xfrm>
          <a:off x="611188" y="476250"/>
          <a:ext cx="8002587" cy="4550654"/>
        </p:xfrm>
        <a:graphic>
          <a:graphicData uri="http://schemas.openxmlformats.org/drawingml/2006/table">
            <a:tbl>
              <a:tblPr/>
              <a:tblGrid>
                <a:gridCol w="2160612"/>
                <a:gridCol w="5841975"/>
              </a:tblGrid>
              <a:tr h="6422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a MŠ, Jilemnice, Komenského 103, příspěvková organizace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22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Tereza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Jechová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22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VY_32_INOVACE_2B_07_VEGETACNI_PASY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422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8.ROČNÍK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22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Vegetační pásy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22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22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 OP VK 1.4 70839921</a:t>
                      </a:r>
                    </a:p>
                  </a:txBody>
                  <a:tcPr marL="90000" marR="90000" marT="46804" marB="46804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76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229225"/>
            <a:ext cx="3963987" cy="139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850" y="649288"/>
          <a:ext cx="8424863" cy="58689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17"/>
                <a:gridCol w="5328546"/>
              </a:tblGrid>
              <a:tr h="464178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 marT="45730" marB="45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8097">
                <a:tc gridSpan="2"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dirty="0" smtClean="0"/>
                        <a:t>Materiál je určen k zopakování a procvičení učiva o vegetačních</a:t>
                      </a:r>
                      <a:r>
                        <a:rPr lang="cs-CZ" sz="2000" baseline="0" dirty="0" smtClean="0"/>
                        <a:t> pásech.</a:t>
                      </a:r>
                      <a:r>
                        <a:rPr lang="cs-CZ" sz="2000" dirty="0" smtClean="0"/>
                        <a:t> Žáci si na začátku společně s učitelem zopakují podle</a:t>
                      </a:r>
                      <a:r>
                        <a:rPr lang="cs-CZ" sz="2000" baseline="0" dirty="0" smtClean="0"/>
                        <a:t> mapy názvy a rozložení jednotlivých podnebných pásů na Zemi. Další údaje mohou vyhledat a doplnit z internetu. Dále odpoví na několik otázek v krátkém testu. Kliknutím na chybnou možnost se objeví nesouhlasný „</a:t>
                      </a:r>
                      <a:r>
                        <a:rPr lang="cs-CZ" sz="2000" baseline="0" dirty="0" err="1" smtClean="0"/>
                        <a:t>smajlík</a:t>
                      </a:r>
                      <a:r>
                        <a:rPr lang="cs-CZ" sz="2000" baseline="0" dirty="0" smtClean="0"/>
                        <a:t>“, správná odpověď se zvýrazní. </a:t>
                      </a:r>
                    </a:p>
                    <a:p>
                      <a:r>
                        <a:rPr lang="cs-CZ" sz="2000" baseline="0" dirty="0" smtClean="0"/>
                        <a:t>V další části určují podle obrázků názvy jednotlivých přírodních oblastí. Na závěr se seznámí se správným řešením a následným vyhodnocením. </a:t>
                      </a:r>
                      <a:endParaRPr lang="cs-CZ" sz="2000" dirty="0"/>
                    </a:p>
                  </a:txBody>
                  <a:tcPr marL="91439" marR="91439" marT="45730" marB="45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1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 marT="45723" marB="457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 marT="45723" marB="457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641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 marT="45723" marB="457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 marT="45723" marB="457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641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 marL="91439" marR="91439" marT="45730" marB="45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 marL="91439" marR="91439" marT="45730" marB="45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641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 marL="91439" marR="91439" marT="45730" marB="45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 marL="91439" marR="91439" marT="45730" marB="45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vegetační pásy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peciální školy\AppData\Local\Microsoft\Windows\Temporary Internet Files\Content.IE5\HKAGPGZN\MC900440452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2060575"/>
            <a:ext cx="1981200" cy="264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1"/>
          <p:cNvSpPr txBox="1">
            <a:spLocks noChangeArrowheads="1"/>
          </p:cNvSpPr>
          <p:nvPr/>
        </p:nvSpPr>
        <p:spPr bwMode="auto">
          <a:xfrm>
            <a:off x="1116013" y="836613"/>
            <a:ext cx="35274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/>
              <a:t>Klikni na smajlíka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640762" cy="561975"/>
          </a:xfrm>
        </p:spPr>
        <p:txBody>
          <a:bodyPr/>
          <a:lstStyle/>
          <a:p>
            <a:pPr eaLnBrk="1" hangingPunct="1"/>
            <a:r>
              <a:rPr lang="cs-CZ" sz="4000" b="1" smtClean="0">
                <a:solidFill>
                  <a:srgbClr val="FFFF00"/>
                </a:solidFill>
              </a:rPr>
              <a:t>Vegetační pásy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908050"/>
            <a:ext cx="8064500" cy="5761038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rgbClr val="0033CC"/>
                </a:solidFill>
              </a:rPr>
              <a:t>Tropický prales</a:t>
            </a:r>
          </a:p>
          <a:p>
            <a:pPr eaLnBrk="1" hangingPunct="1"/>
            <a:r>
              <a:rPr lang="cs-CZ" sz="3200" b="1" smtClean="0">
                <a:solidFill>
                  <a:srgbClr val="0033CC"/>
                </a:solidFill>
              </a:rPr>
              <a:t>Savana</a:t>
            </a:r>
          </a:p>
          <a:p>
            <a:pPr eaLnBrk="1" hangingPunct="1"/>
            <a:r>
              <a:rPr lang="cs-CZ" sz="3200" b="1" smtClean="0">
                <a:solidFill>
                  <a:srgbClr val="0033CC"/>
                </a:solidFill>
              </a:rPr>
              <a:t>Poušť</a:t>
            </a:r>
          </a:p>
          <a:p>
            <a:pPr eaLnBrk="1" hangingPunct="1"/>
            <a:r>
              <a:rPr lang="cs-CZ" sz="3200" b="1" smtClean="0">
                <a:solidFill>
                  <a:srgbClr val="0033CC"/>
                </a:solidFill>
              </a:rPr>
              <a:t>Subtropy</a:t>
            </a:r>
          </a:p>
          <a:p>
            <a:pPr eaLnBrk="1" hangingPunct="1"/>
            <a:r>
              <a:rPr lang="cs-CZ" sz="3200" b="1" smtClean="0">
                <a:solidFill>
                  <a:srgbClr val="0033CC"/>
                </a:solidFill>
              </a:rPr>
              <a:t>Step</a:t>
            </a:r>
          </a:p>
          <a:p>
            <a:pPr eaLnBrk="1" hangingPunct="1"/>
            <a:r>
              <a:rPr lang="cs-CZ" sz="3200" b="1" smtClean="0">
                <a:solidFill>
                  <a:srgbClr val="0033CC"/>
                </a:solidFill>
              </a:rPr>
              <a:t>Listnatý, smíšený les</a:t>
            </a:r>
          </a:p>
          <a:p>
            <a:pPr eaLnBrk="1" hangingPunct="1"/>
            <a:r>
              <a:rPr lang="cs-CZ" sz="3200" b="1" smtClean="0">
                <a:solidFill>
                  <a:srgbClr val="0033CC"/>
                </a:solidFill>
              </a:rPr>
              <a:t>Jehličnatý les-tajga</a:t>
            </a:r>
          </a:p>
          <a:p>
            <a:pPr eaLnBrk="1" hangingPunct="1"/>
            <a:r>
              <a:rPr lang="cs-CZ" sz="3200" b="1" smtClean="0">
                <a:solidFill>
                  <a:srgbClr val="0033CC"/>
                </a:solidFill>
              </a:rPr>
              <a:t>Tundra</a:t>
            </a:r>
          </a:p>
          <a:p>
            <a:pPr eaLnBrk="1" hangingPunct="1"/>
            <a:r>
              <a:rPr lang="cs-CZ" sz="3200" b="1" smtClean="0">
                <a:solidFill>
                  <a:srgbClr val="0033CC"/>
                </a:solidFill>
              </a:rPr>
              <a:t>Polární pustiny-Arktida a Antarktida</a:t>
            </a:r>
          </a:p>
          <a:p>
            <a:pPr eaLnBrk="1" hangingPunct="1"/>
            <a:endParaRPr lang="cs-CZ" sz="3200" b="1" smtClean="0">
              <a:solidFill>
                <a:srgbClr val="0033CC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Vodorovný svitek 1"/>
          <p:cNvSpPr/>
          <p:nvPr/>
        </p:nvSpPr>
        <p:spPr>
          <a:xfrm>
            <a:off x="392113" y="1268413"/>
            <a:ext cx="4756150" cy="1512887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Tropický pás se rozkládá kolem rovníku.</a:t>
            </a:r>
          </a:p>
        </p:txBody>
      </p:sp>
      <p:sp>
        <p:nvSpPr>
          <p:cNvPr id="3" name="Vodorovný svitek 2"/>
          <p:cNvSpPr/>
          <p:nvPr/>
        </p:nvSpPr>
        <p:spPr>
          <a:xfrm>
            <a:off x="406400" y="2984500"/>
            <a:ext cx="4741863" cy="1441450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Česká republika leží v oblasti smíšených lesů.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406400" y="5013325"/>
            <a:ext cx="4741863" cy="1368425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Tučňáci bývají často potravou ledních medvědů.</a:t>
            </a:r>
          </a:p>
        </p:txBody>
      </p:sp>
      <p:sp>
        <p:nvSpPr>
          <p:cNvPr id="7174" name="TextovéPole 6"/>
          <p:cNvSpPr txBox="1">
            <a:spLocks noChangeArrowheads="1"/>
          </p:cNvSpPr>
          <p:nvPr/>
        </p:nvSpPr>
        <p:spPr bwMode="auto">
          <a:xfrm>
            <a:off x="3016250" y="241300"/>
            <a:ext cx="34782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/>
              <a:t>Rozhodni zda platí:</a:t>
            </a:r>
          </a:p>
        </p:txBody>
      </p:sp>
      <p:sp>
        <p:nvSpPr>
          <p:cNvPr id="8" name="Ovál 7"/>
          <p:cNvSpPr/>
          <p:nvPr/>
        </p:nvSpPr>
        <p:spPr>
          <a:xfrm>
            <a:off x="5635625" y="1160463"/>
            <a:ext cx="1252538" cy="1296987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ANO</a:t>
            </a: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7346950" y="1152525"/>
            <a:ext cx="1252538" cy="1295400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NE</a:t>
            </a:r>
          </a:p>
        </p:txBody>
      </p:sp>
      <p:sp>
        <p:nvSpPr>
          <p:cNvPr id="10" name="Ovál 9"/>
          <p:cNvSpPr/>
          <p:nvPr/>
        </p:nvSpPr>
        <p:spPr>
          <a:xfrm>
            <a:off x="7364413" y="4691063"/>
            <a:ext cx="1252537" cy="1295400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NE</a:t>
            </a:r>
          </a:p>
        </p:txBody>
      </p:sp>
      <p:sp>
        <p:nvSpPr>
          <p:cNvPr id="11" name="Ovál 10">
            <a:hlinkClick r:id="rId2" action="ppaction://hlinksldjump"/>
          </p:cNvPr>
          <p:cNvSpPr/>
          <p:nvPr/>
        </p:nvSpPr>
        <p:spPr>
          <a:xfrm>
            <a:off x="5635625" y="4760913"/>
            <a:ext cx="1252538" cy="1295400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ANO</a:t>
            </a:r>
          </a:p>
        </p:txBody>
      </p:sp>
      <p:sp>
        <p:nvSpPr>
          <p:cNvPr id="12" name="Ovál 11">
            <a:hlinkClick r:id="rId2" action="ppaction://hlinksldjump"/>
          </p:cNvPr>
          <p:cNvSpPr/>
          <p:nvPr/>
        </p:nvSpPr>
        <p:spPr>
          <a:xfrm>
            <a:off x="7442200" y="2984500"/>
            <a:ext cx="1252538" cy="1296988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NE</a:t>
            </a:r>
          </a:p>
        </p:txBody>
      </p:sp>
      <p:sp>
        <p:nvSpPr>
          <p:cNvPr id="13" name="Ovál 12"/>
          <p:cNvSpPr/>
          <p:nvPr/>
        </p:nvSpPr>
        <p:spPr>
          <a:xfrm>
            <a:off x="5635625" y="2984500"/>
            <a:ext cx="1252538" cy="1296988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ANO</a:t>
            </a: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316913" y="6237288"/>
            <a:ext cx="576262" cy="504825"/>
          </a:xfrm>
          <a:prstGeom prst="actionButtonForwardNex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4763" y="-103188"/>
            <a:ext cx="9144000" cy="6858001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Vodorovný svitek 1"/>
          <p:cNvSpPr/>
          <p:nvPr/>
        </p:nvSpPr>
        <p:spPr>
          <a:xfrm>
            <a:off x="392113" y="1268413"/>
            <a:ext cx="4756150" cy="1512887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Travnatým plochám v severní Americe se říká pampy.</a:t>
            </a:r>
          </a:p>
        </p:txBody>
      </p:sp>
      <p:sp>
        <p:nvSpPr>
          <p:cNvPr id="3" name="Vodorovný svitek 2"/>
          <p:cNvSpPr/>
          <p:nvPr/>
        </p:nvSpPr>
        <p:spPr>
          <a:xfrm>
            <a:off x="406400" y="2984500"/>
            <a:ext cx="4741863" cy="1441450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Oblasti pouští trpí nedostatkem vody.</a:t>
            </a:r>
            <a:r>
              <a:rPr lang="cs-CZ" dirty="0"/>
              <a:t>.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406400" y="4760913"/>
            <a:ext cx="4741863" cy="1620837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V tundře se tvoří jezírka a bažiny, země rozmrzá jen na povrchu.</a:t>
            </a:r>
          </a:p>
        </p:txBody>
      </p:sp>
      <p:sp>
        <p:nvSpPr>
          <p:cNvPr id="8198" name="TextovéPole 6"/>
          <p:cNvSpPr txBox="1">
            <a:spLocks noChangeArrowheads="1"/>
          </p:cNvSpPr>
          <p:nvPr/>
        </p:nvSpPr>
        <p:spPr bwMode="auto">
          <a:xfrm>
            <a:off x="3016250" y="241300"/>
            <a:ext cx="34782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/>
              <a:t>Rozhodni zda platí:</a:t>
            </a:r>
          </a:p>
        </p:txBody>
      </p:sp>
      <p:sp>
        <p:nvSpPr>
          <p:cNvPr id="8" name="Ovál 7">
            <a:hlinkClick r:id="rId2" action="ppaction://hlinksldjump"/>
          </p:cNvPr>
          <p:cNvSpPr/>
          <p:nvPr/>
        </p:nvSpPr>
        <p:spPr>
          <a:xfrm>
            <a:off x="5635625" y="1160463"/>
            <a:ext cx="1252538" cy="1296987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ANO</a:t>
            </a:r>
          </a:p>
        </p:txBody>
      </p:sp>
      <p:sp>
        <p:nvSpPr>
          <p:cNvPr id="9" name="Ovál 8"/>
          <p:cNvSpPr/>
          <p:nvPr/>
        </p:nvSpPr>
        <p:spPr>
          <a:xfrm>
            <a:off x="7346950" y="1152525"/>
            <a:ext cx="1252538" cy="1295400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NE</a:t>
            </a:r>
          </a:p>
        </p:txBody>
      </p:sp>
      <p:sp>
        <p:nvSpPr>
          <p:cNvPr id="10" name="Ovál 9">
            <a:hlinkClick r:id="rId2" action="ppaction://hlinksldjump"/>
          </p:cNvPr>
          <p:cNvSpPr/>
          <p:nvPr/>
        </p:nvSpPr>
        <p:spPr>
          <a:xfrm>
            <a:off x="7364413" y="4691063"/>
            <a:ext cx="1252537" cy="1295400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NE</a:t>
            </a:r>
          </a:p>
        </p:txBody>
      </p:sp>
      <p:sp>
        <p:nvSpPr>
          <p:cNvPr id="11" name="Ovál 10"/>
          <p:cNvSpPr/>
          <p:nvPr/>
        </p:nvSpPr>
        <p:spPr>
          <a:xfrm>
            <a:off x="5635625" y="4760913"/>
            <a:ext cx="1252538" cy="1295400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ANO</a:t>
            </a:r>
          </a:p>
        </p:txBody>
      </p:sp>
      <p:sp>
        <p:nvSpPr>
          <p:cNvPr id="12" name="Ovál 11">
            <a:hlinkClick r:id="rId2" action="ppaction://hlinksldjump"/>
          </p:cNvPr>
          <p:cNvSpPr/>
          <p:nvPr/>
        </p:nvSpPr>
        <p:spPr>
          <a:xfrm>
            <a:off x="7442200" y="2984500"/>
            <a:ext cx="1252538" cy="1296988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NE</a:t>
            </a:r>
          </a:p>
        </p:txBody>
      </p:sp>
      <p:sp>
        <p:nvSpPr>
          <p:cNvPr id="13" name="Ovál 12"/>
          <p:cNvSpPr/>
          <p:nvPr/>
        </p:nvSpPr>
        <p:spPr>
          <a:xfrm>
            <a:off x="5635625" y="2984500"/>
            <a:ext cx="1252538" cy="1296988"/>
          </a:xfrm>
          <a:prstGeom prst="ellips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ANO</a:t>
            </a: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8316913" y="6381750"/>
            <a:ext cx="503237" cy="360363"/>
          </a:xfrm>
          <a:prstGeom prst="actionButtonForwardNex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peciální školy\AppData\Local\Microsoft\Windows\Temporary Internet Files\Content.IE5\P2JXZK31\MP9003138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397430"/>
            <a:ext cx="6668357" cy="444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peciální školy\AppData\Local\Microsoft\Windows\Temporary Internet Files\Content.IE5\1BJO6WXA\MC900332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246" y="620688"/>
            <a:ext cx="2571051" cy="2075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F33ACWZE\MP9004033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620216"/>
            <a:ext cx="2081784" cy="31211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227997" y="5013176"/>
            <a:ext cx="1160427" cy="1143000"/>
          </a:xfrm>
        </p:spPr>
        <p:txBody>
          <a:bodyPr/>
          <a:lstStyle/>
          <a:p>
            <a:pPr eaLnBrk="1" hangingPunct="1"/>
            <a:r>
              <a:rPr lang="cs-CZ" b="1" dirty="0">
                <a:solidFill>
                  <a:srgbClr val="FFFF00"/>
                </a:solidFill>
              </a:rPr>
              <a:t>A</a:t>
            </a:r>
            <a:endParaRPr lang="cs-CZ" b="1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5141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6" descr="C:\Users\Speciální školy\AppData\Local\Microsoft\Windows\Temporary Internet Files\Content.IE5\F33ACWZE\MP9004266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" y="22225"/>
            <a:ext cx="7034213" cy="469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308850" y="188913"/>
            <a:ext cx="1511300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FFFF00"/>
                </a:solidFill>
              </a:rPr>
              <a:t>B</a:t>
            </a:r>
          </a:p>
        </p:txBody>
      </p:sp>
      <p:pic>
        <p:nvPicPr>
          <p:cNvPr id="9220" name="Picture 9" descr="Soubor:Ba&amp;ccaron;ina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100" y="2119313"/>
            <a:ext cx="4914900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15" descr="Soubor:KorkeichePortugal199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113213"/>
            <a:ext cx="4289425" cy="2744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7" descr="C:\Users\Speciální školy\AppData\Local\Microsoft\Windows\Temporary Internet Files\Content.IE5\HKAGPGZN\MC9002175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625" y="4387850"/>
            <a:ext cx="2243138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9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95288" y="4221163"/>
            <a:ext cx="576262" cy="1185862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4400" b="1" smtClean="0">
                <a:solidFill>
                  <a:srgbClr val="FFFF00"/>
                </a:solidFill>
              </a:rPr>
              <a:t>C</a:t>
            </a:r>
          </a:p>
        </p:txBody>
      </p:sp>
      <p:pic>
        <p:nvPicPr>
          <p:cNvPr id="10243" name="Picture 15" descr="C:\Users\Speciální školy\AppData\Local\Microsoft\Windows\Temporary Internet Files\Content.IE5\Y0WW79EK\MP9004231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0"/>
            <a:ext cx="679926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2" descr="C:\Users\Speciální školy\AppData\Local\Microsoft\Windows\Temporary Internet Files\Content.IE5\MN3I70UY\MC9001571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838450" cy="237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14" descr="C:\Users\Speciální školy\AppData\Local\Microsoft\Windows\Temporary Internet Files\Content.IE5\MN3I70UY\MC9003323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238" y="1058863"/>
            <a:ext cx="2894012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334250" y="188913"/>
            <a:ext cx="1809750" cy="936625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FF00"/>
                </a:solidFill>
              </a:rPr>
              <a:t>D</a:t>
            </a:r>
          </a:p>
        </p:txBody>
      </p:sp>
      <p:pic>
        <p:nvPicPr>
          <p:cNvPr id="11267" name="Picture 7" descr="C:\Users\Speciální školy\AppData\Local\Microsoft\Windows\Temporary Internet Files\Content.IE5\HKAGPGZN\MP9001443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75" y="0"/>
            <a:ext cx="7554913" cy="496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10" descr="C:\Users\Speciální školy\AppData\Local\Microsoft\Windows\Temporary Internet Files\Content.IE5\F33ACWZE\MP90044840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91324">
            <a:off x="5468938" y="1844675"/>
            <a:ext cx="3529012" cy="2338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11" descr="C:\Users\Speciální školy\AppData\Local\Microsoft\Windows\Temporary Internet Files\Content.IE5\Y0WW79EK\MP90018042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925" y="4183063"/>
            <a:ext cx="4073525" cy="267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732588" y="476250"/>
            <a:ext cx="1079500" cy="11430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FF00"/>
                </a:solidFill>
              </a:rPr>
              <a:t>E</a:t>
            </a:r>
          </a:p>
        </p:txBody>
      </p:sp>
      <p:pic>
        <p:nvPicPr>
          <p:cNvPr id="12291" name="Picture 9" descr="C:\Users\Speciální školy\AppData\Local\Microsoft\Windows\Temporary Internet Files\Content.IE5\Y0WW79EK\MP9004317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950" y="2439988"/>
            <a:ext cx="6623050" cy="4418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8" descr="C:\Users\Speciální školy\AppData\Local\Microsoft\Windows\Temporary Internet Files\Content.IE5\MN3I70UY\MC9000372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2088"/>
            <a:ext cx="4643438" cy="333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885113" y="333375"/>
            <a:ext cx="1079500" cy="719138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FF00"/>
                </a:solidFill>
              </a:rPr>
              <a:t>F</a:t>
            </a:r>
          </a:p>
        </p:txBody>
      </p:sp>
      <p:pic>
        <p:nvPicPr>
          <p:cNvPr id="13315" name="Picture 8" descr="C:\Users\Speciální školy\AppData\Local\Microsoft\Windows\Temporary Internet Files\Content.IE5\Y0WW79EK\MP9004278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813" y="11113"/>
            <a:ext cx="6981826" cy="464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6" descr="C:\Users\Speciální školy\AppData\Local\Microsoft\Windows\Temporary Internet Files\Content.IE5\Y0WW79EK\MP9004424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888" y="3933825"/>
            <a:ext cx="4414837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9" descr="C:\Users\Speciální školy\AppData\Local\Microsoft\Windows\Temporary Internet Files\Content.IE5\Y0WW79EK\MP90043839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831433">
            <a:off x="1363663" y="4514850"/>
            <a:ext cx="2500312" cy="166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7164388" y="188913"/>
            <a:ext cx="1800225" cy="11430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FF00"/>
                </a:solidFill>
              </a:rPr>
              <a:t>G</a:t>
            </a:r>
          </a:p>
        </p:txBody>
      </p:sp>
      <p:pic>
        <p:nvPicPr>
          <p:cNvPr id="14339" name="Picture 2" descr="http://upload.wikimedia.org/wikipedia/commons/2/2d/Picea_glauca_taiga.jpg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6870700" cy="452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0" name="Picture 7" descr="C:\Users\Speciální školy\AppData\Local\Microsoft\Windows\Temporary Internet Files\Content.IE5\HKAGPGZN\MP90040107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4257675"/>
            <a:ext cx="3900487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8" descr="C:\Users\Speciální školy\AppData\Local\Microsoft\Windows\Temporary Internet Files\Content.IE5\F33ACWZE\MP90040709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3736975"/>
            <a:ext cx="2082800" cy="312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15" descr="C:\Users\Speciální školy\AppData\Local\Microsoft\Windows\Temporary Internet Files\Content.IE5\HKAGPGZN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750" y="404813"/>
            <a:ext cx="2373313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823200" y="188913"/>
            <a:ext cx="898525" cy="10080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FF00"/>
                </a:solidFill>
              </a:rPr>
              <a:t>H</a:t>
            </a:r>
          </a:p>
        </p:txBody>
      </p:sp>
      <p:pic>
        <p:nvPicPr>
          <p:cNvPr id="15364" name="Picture 12" descr="C:\Users\Speciální školy\AppData\Local\Microsoft\Windows\Temporary Internet Files\Content.IE5\MN3I70UY\MP900400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3127375"/>
            <a:ext cx="5599112" cy="373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13" descr="C:\Users\Speciální školy\AppData\Local\Microsoft\Windows\Temporary Internet Files\Content.IE5\F33ACWZE\MP90043377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8" y="15875"/>
            <a:ext cx="4689475" cy="312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11" descr="C:\Users\Speciální školy\AppData\Local\Microsoft\Windows\Temporary Internet Files\Content.IE5\Y0WW79EK\MP90040162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95" t="-523" r="-5876" b="523"/>
          <a:stretch>
            <a:fillRect/>
          </a:stretch>
        </p:blipFill>
        <p:spPr bwMode="auto">
          <a:xfrm>
            <a:off x="34925" y="3141663"/>
            <a:ext cx="4314825" cy="37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Picture 14" descr="C:\Users\Speciální školy\AppData\Local\Microsoft\Windows\Temporary Internet Files\Content.IE5\HKAGPGZN\MP90040648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125"/>
          <a:stretch>
            <a:fillRect/>
          </a:stretch>
        </p:blipFill>
        <p:spPr bwMode="auto">
          <a:xfrm>
            <a:off x="3708400" y="1535113"/>
            <a:ext cx="2927350" cy="2325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5" descr="C:\Users\Speciální školy\AppData\Local\Microsoft\Windows\Temporary Internet Files\Content.IE5\F33ACWZE\MP9001639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8888" y="30163"/>
            <a:ext cx="5199062" cy="3414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23" descr="C:\Users\Speciální školy\AppData\Local\Microsoft\Windows\Temporary Internet Files\Content.IE5\MN3I70UY\MP90040082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2708275"/>
            <a:ext cx="6226175" cy="414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Rectangle 21"/>
          <p:cNvSpPr>
            <a:spLocks noGrp="1" noChangeArrowheads="1"/>
          </p:cNvSpPr>
          <p:nvPr>
            <p:ph idx="4294967295"/>
          </p:nvPr>
        </p:nvSpPr>
        <p:spPr>
          <a:xfrm>
            <a:off x="92075" y="5554663"/>
            <a:ext cx="1095375" cy="969962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4400" b="1" smtClean="0">
                <a:solidFill>
                  <a:srgbClr val="FFFF00"/>
                </a:solidFill>
              </a:rPr>
              <a:t>I</a:t>
            </a:r>
          </a:p>
        </p:txBody>
      </p:sp>
      <p:pic>
        <p:nvPicPr>
          <p:cNvPr id="16389" name="Picture 26" descr="C:\Users\Speciální školy\AppData\Local\Microsoft\Windows\Temporary Internet Files\Content.IE5\HKAGPGZN\MP90040661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788" y="3736975"/>
            <a:ext cx="2081212" cy="312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Picture 27" descr="C:\Users\Speciální školy\AppData\Local\Microsoft\Windows\Temporary Internet Files\Content.IE5\F33ACWZE\MP90043338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44" b="-2946"/>
          <a:stretch>
            <a:fillRect/>
          </a:stretch>
        </p:blipFill>
        <p:spPr bwMode="auto">
          <a:xfrm>
            <a:off x="0" y="0"/>
            <a:ext cx="3444875" cy="462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Picture 28" descr="C:\Users\Speciální školy\AppData\Local\Microsoft\Windows\Temporary Internet Files\Content.IE5\Y0WW79EK\MP900438328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31" r="11044"/>
          <a:stretch>
            <a:fillRect/>
          </a:stretch>
        </p:blipFill>
        <p:spPr bwMode="auto">
          <a:xfrm>
            <a:off x="755650" y="4368800"/>
            <a:ext cx="3303588" cy="2382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B94F47">
                <a:alpha val="38000"/>
              </a:srgbClr>
            </a:gs>
            <a:gs pos="68000">
              <a:srgbClr val="B94F47">
                <a:gamma/>
                <a:tint val="38039"/>
                <a:invGamma/>
              </a:srgbClr>
            </a:gs>
            <a:gs pos="100000">
              <a:srgbClr val="B94F4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FF00"/>
                </a:solidFill>
              </a:rPr>
              <a:t>Správné odpovědi</a:t>
            </a:r>
          </a:p>
        </p:txBody>
      </p:sp>
      <p:sp>
        <p:nvSpPr>
          <p:cNvPr id="17411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052513"/>
            <a:ext cx="4681538" cy="5545137"/>
          </a:xfrm>
        </p:spPr>
        <p:txBody>
          <a:bodyPr/>
          <a:lstStyle/>
          <a:p>
            <a:pPr eaLnBrk="1" hangingPunct="1"/>
            <a:r>
              <a:rPr lang="cs-CZ" sz="3600" b="1" smtClean="0">
                <a:solidFill>
                  <a:srgbClr val="FF0000"/>
                </a:solidFill>
              </a:rPr>
              <a:t>A</a:t>
            </a:r>
            <a:r>
              <a:rPr lang="cs-CZ" sz="3600" b="1" smtClean="0">
                <a:solidFill>
                  <a:schemeClr val="hlink"/>
                </a:solidFill>
              </a:rPr>
              <a:t> </a:t>
            </a:r>
            <a:r>
              <a:rPr lang="cs-CZ" sz="3600" b="1" smtClean="0"/>
              <a:t>savana</a:t>
            </a:r>
          </a:p>
          <a:p>
            <a:pPr eaLnBrk="1" hangingPunct="1"/>
            <a:r>
              <a:rPr lang="cs-CZ" sz="3600" b="1" smtClean="0">
                <a:solidFill>
                  <a:srgbClr val="FF0000"/>
                </a:solidFill>
              </a:rPr>
              <a:t>B</a:t>
            </a:r>
            <a:r>
              <a:rPr lang="cs-CZ" sz="3600" b="1" smtClean="0"/>
              <a:t> subtropy</a:t>
            </a:r>
          </a:p>
          <a:p>
            <a:pPr eaLnBrk="1" hangingPunct="1"/>
            <a:r>
              <a:rPr lang="cs-CZ" sz="3600" b="1" smtClean="0">
                <a:solidFill>
                  <a:srgbClr val="FF0000"/>
                </a:solidFill>
              </a:rPr>
              <a:t>C</a:t>
            </a:r>
            <a:r>
              <a:rPr lang="cs-CZ" sz="3600" b="1" smtClean="0"/>
              <a:t> tropický prales</a:t>
            </a:r>
          </a:p>
          <a:p>
            <a:pPr eaLnBrk="1" hangingPunct="1"/>
            <a:r>
              <a:rPr lang="cs-CZ" sz="3600" b="1" smtClean="0">
                <a:solidFill>
                  <a:srgbClr val="FF0000"/>
                </a:solidFill>
              </a:rPr>
              <a:t>D</a:t>
            </a:r>
            <a:r>
              <a:rPr lang="cs-CZ" sz="3600" b="1" smtClean="0"/>
              <a:t> step (prérie)</a:t>
            </a:r>
          </a:p>
          <a:p>
            <a:pPr eaLnBrk="1" hangingPunct="1"/>
            <a:r>
              <a:rPr lang="cs-CZ" sz="3600" b="1" smtClean="0">
                <a:solidFill>
                  <a:srgbClr val="FF0000"/>
                </a:solidFill>
              </a:rPr>
              <a:t>E</a:t>
            </a:r>
            <a:r>
              <a:rPr lang="cs-CZ" sz="3600" b="1" smtClean="0"/>
              <a:t> polární pustiny-Arktida a Antarktida</a:t>
            </a:r>
          </a:p>
          <a:p>
            <a:pPr eaLnBrk="1" hangingPunct="1"/>
            <a:endParaRPr lang="cs-CZ" sz="3200" smtClean="0"/>
          </a:p>
        </p:txBody>
      </p:sp>
      <p:sp>
        <p:nvSpPr>
          <p:cNvPr id="17412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5076825" y="1125538"/>
            <a:ext cx="3816350" cy="5472112"/>
          </a:xfrm>
        </p:spPr>
        <p:txBody>
          <a:bodyPr/>
          <a:lstStyle/>
          <a:p>
            <a:pPr eaLnBrk="1" hangingPunct="1"/>
            <a:r>
              <a:rPr lang="cs-CZ" sz="3600" b="1" smtClean="0">
                <a:solidFill>
                  <a:srgbClr val="FF0000"/>
                </a:solidFill>
              </a:rPr>
              <a:t>F</a:t>
            </a:r>
            <a:r>
              <a:rPr lang="cs-CZ" sz="3600" b="1" smtClean="0"/>
              <a:t> tundra</a:t>
            </a:r>
          </a:p>
          <a:p>
            <a:pPr eaLnBrk="1" hangingPunct="1"/>
            <a:r>
              <a:rPr lang="cs-CZ" sz="3600" b="1" smtClean="0">
                <a:solidFill>
                  <a:srgbClr val="FF0000"/>
                </a:solidFill>
              </a:rPr>
              <a:t>G</a:t>
            </a:r>
            <a:r>
              <a:rPr lang="cs-CZ" sz="3600" b="1" smtClean="0"/>
              <a:t> jehličnatý les-tajga</a:t>
            </a:r>
          </a:p>
          <a:p>
            <a:pPr eaLnBrk="1" hangingPunct="1"/>
            <a:r>
              <a:rPr lang="cs-CZ" sz="3600" b="1" smtClean="0">
                <a:solidFill>
                  <a:srgbClr val="FF0000"/>
                </a:solidFill>
              </a:rPr>
              <a:t>H</a:t>
            </a:r>
            <a:r>
              <a:rPr lang="cs-CZ" sz="3600" b="1" smtClean="0"/>
              <a:t> listnatý, smíšený les</a:t>
            </a:r>
          </a:p>
          <a:p>
            <a:pPr eaLnBrk="1" hangingPunct="1"/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b="1" smtClean="0"/>
              <a:t> poušť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582613" y="115888"/>
            <a:ext cx="8229600" cy="7794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FF00"/>
                </a:solidFill>
              </a:rPr>
              <a:t>Hodnocení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268413"/>
            <a:ext cx="8856662" cy="5400675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b="1" dirty="0" smtClean="0"/>
              <a:t>      9 bodů: 		   výborný výsledek</a:t>
            </a:r>
            <a:br>
              <a:rPr lang="cs-CZ" b="1" dirty="0" smtClean="0"/>
            </a:br>
            <a:endParaRPr lang="cs-CZ" b="1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b="1" dirty="0" smtClean="0"/>
              <a:t>8 – 7 bodů:		    dobré znalosti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 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b="1" dirty="0" smtClean="0"/>
              <a:t>6 – 4 bodů:   	            mohlo to být lepší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b="1" dirty="0" smtClean="0"/>
              <a:t>3 – 0 bodů:		   dávej příště víc pozor!</a:t>
            </a:r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18436" name="Picture 4" descr="C:\Users\Speciální školy\AppData\Local\Microsoft\Windows\Temporary Internet Files\Content.IE5\MN3I70UY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788" y="3582988"/>
            <a:ext cx="1231900" cy="1414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5" descr="C:\Users\Speciální školy\AppData\Local\Microsoft\Windows\Temporary Internet Files\Content.IE5\HKAGPGZN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575" y="1084263"/>
            <a:ext cx="1473200" cy="120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Picture 6" descr="C:\Users\Speciální školy\AppData\Local\Microsoft\Windows\Temporary Internet Files\Content.IE5\F33ACWZE\MC9004359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6638" y="5094288"/>
            <a:ext cx="1924050" cy="117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7" descr="C:\Users\Speciální školy\AppData\Local\Microsoft\Windows\Temporary Internet Files\Content.IE5\Y0WW79EK\MC90043316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700" y="2095500"/>
            <a:ext cx="1487488" cy="1487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267744" y="1268760"/>
            <a:ext cx="4248472" cy="3960440"/>
          </a:xfrm>
          <a:prstGeom prst="smileyFace">
            <a:avLst>
              <a:gd name="adj" fmla="val -4653"/>
            </a:avLst>
          </a:prstGeom>
          <a:solidFill>
            <a:schemeClr val="bg2">
              <a:lumMod val="50000"/>
            </a:schemeClr>
          </a:solidFill>
          <a:ln>
            <a:solidFill>
              <a:schemeClr val="tx2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  <a:scene3d>
            <a:camera prst="perspectiveHeroicExtreme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96188" y="5732463"/>
            <a:ext cx="1008062" cy="792162"/>
          </a:xfrm>
          <a:prstGeom prst="actionButtonBackPreviou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800" smtClean="0"/>
              <a:t>Použité zdroje obrázků: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dirty="0" smtClean="0"/>
              <a:t>Snímek 9</a:t>
            </a:r>
          </a:p>
          <a:p>
            <a:pPr eaLnBrk="1" hangingPunct="1"/>
            <a:r>
              <a:rPr lang="cs-CZ" sz="1600" dirty="0" smtClean="0"/>
              <a:t>HAGEN GRAEBNER. </a:t>
            </a:r>
            <a:r>
              <a:rPr lang="cs-CZ" sz="1600" i="1" dirty="0" smtClean="0"/>
              <a:t>wikipedia.cz</a:t>
            </a:r>
            <a:r>
              <a:rPr lang="cs-CZ" sz="1600" dirty="0" smtClean="0"/>
              <a:t> [online]. [cit. 13.9.2012].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cs.wikipedia.org/wiki/Soubor:Ba%C4%8Dina2.jpg</a:t>
            </a:r>
            <a:endParaRPr lang="cs-CZ" sz="1600" dirty="0" smtClean="0">
              <a:hlinkClick r:id="rId3"/>
            </a:endParaRPr>
          </a:p>
          <a:p>
            <a:pPr eaLnBrk="1" hangingPunct="1"/>
            <a:r>
              <a:rPr lang="cs-CZ" sz="1600" dirty="0" smtClean="0"/>
              <a:t>JOERGSAM. </a:t>
            </a:r>
            <a:r>
              <a:rPr lang="cs-CZ" sz="1600" i="1" dirty="0" smtClean="0"/>
              <a:t>wikipedia.cz</a:t>
            </a:r>
            <a:r>
              <a:rPr lang="cs-CZ" sz="1600" dirty="0" smtClean="0"/>
              <a:t> [online]. [cit. 13.9.2012].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cs.wikipedia.org/wiki/Soubor:KorkeichePortugal1994.jpg</a:t>
            </a: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 smtClean="0"/>
          </a:p>
          <a:p>
            <a:pPr eaLnBrk="1" hangingPunct="1"/>
            <a:r>
              <a:rPr lang="cs-CZ" sz="1600" dirty="0" smtClean="0"/>
              <a:t>Snímek 14</a:t>
            </a:r>
            <a:endParaRPr lang="cs-CZ" sz="1600" dirty="0" smtClean="0">
              <a:hlinkClick r:id="rId5"/>
            </a:endParaRPr>
          </a:p>
          <a:p>
            <a:pPr eaLnBrk="1" hangingPunct="1"/>
            <a:r>
              <a:rPr lang="cs-CZ" sz="1600" dirty="0" smtClean="0"/>
              <a:t>L.B. BRUBAKER. </a:t>
            </a:r>
            <a:r>
              <a:rPr lang="cs-CZ" sz="1600" i="1" dirty="0" smtClean="0"/>
              <a:t>wikipedia.cz</a:t>
            </a:r>
            <a:r>
              <a:rPr lang="cs-CZ" sz="1600" dirty="0" smtClean="0"/>
              <a:t> [online]. [cit. 13.9.2012]. Dostupný na WWW: </a:t>
            </a:r>
            <a:r>
              <a:rPr lang="cs-CZ" sz="1600" dirty="0">
                <a:hlinkClick r:id="rId5"/>
              </a:rPr>
              <a:t>http</a:t>
            </a:r>
            <a:r>
              <a:rPr lang="cs-CZ" sz="1600">
                <a:hlinkClick r:id="rId5"/>
              </a:rPr>
              <a:t>://</a:t>
            </a:r>
            <a:r>
              <a:rPr lang="cs-CZ" sz="1600" smtClean="0">
                <a:hlinkClick r:id="rId5"/>
              </a:rPr>
              <a:t>cs.wikipedia.org/wiki/Soubor:Picea_glauca_taiga.jpg</a:t>
            </a:r>
            <a:r>
              <a:rPr lang="cs-CZ" sz="1600" smtClean="0"/>
              <a:t/>
            </a:r>
            <a:br>
              <a:rPr lang="cs-CZ" sz="1600" smtClean="0"/>
            </a:br>
            <a:endParaRPr lang="cs-CZ" sz="1600" dirty="0" smtClean="0"/>
          </a:p>
          <a:p>
            <a:pPr eaLnBrk="1" hangingPunct="1"/>
            <a:r>
              <a:rPr lang="cs-CZ" sz="1600" dirty="0" smtClean="0"/>
              <a:t>Galerie Microsoft Office - Klipart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342</Words>
  <Application>Microsoft Office PowerPoint</Application>
  <PresentationFormat>Předvádění na obrazovce (4:3)</PresentationFormat>
  <Paragraphs>91</Paragraphs>
  <Slides>20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Prezentace aplikace PowerPoint</vt:lpstr>
      <vt:lpstr>Prezentace aplikace PowerPoint</vt:lpstr>
      <vt:lpstr>Poznej vegetační pásy</vt:lpstr>
      <vt:lpstr>Prezentace aplikace PowerPoint</vt:lpstr>
      <vt:lpstr>Vegetační pásy</vt:lpstr>
      <vt:lpstr>Prezentace aplikace PowerPoint</vt:lpstr>
      <vt:lpstr>Prezentace aplikace PowerPoint</vt:lpstr>
      <vt:lpstr>A</vt:lpstr>
      <vt:lpstr>B</vt:lpstr>
      <vt:lpstr>Prezentace aplikace PowerPoint</vt:lpstr>
      <vt:lpstr>D</vt:lpstr>
      <vt:lpstr>E</vt:lpstr>
      <vt:lpstr>F</vt:lpstr>
      <vt:lpstr>G</vt:lpstr>
      <vt:lpstr>H</vt:lpstr>
      <vt:lpstr>Prezentace aplikace PowerPoint</vt:lpstr>
      <vt:lpstr>Správné odpovědi</vt:lpstr>
      <vt:lpstr>Hodnocení</vt:lpstr>
      <vt:lpstr>Prezentace aplikace PowerPoint</vt:lpstr>
      <vt:lpstr>Použité 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Jechovi</dc:creator>
  <cp:lastModifiedBy>Speciální školy</cp:lastModifiedBy>
  <cp:revision>26</cp:revision>
  <dcterms:created xsi:type="dcterms:W3CDTF">2009-11-09T17:09:45Z</dcterms:created>
  <dcterms:modified xsi:type="dcterms:W3CDTF">2013-03-25T16:20:35Z</dcterms:modified>
</cp:coreProperties>
</file>