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9" r:id="rId2"/>
    <p:sldId id="273" r:id="rId3"/>
    <p:sldId id="270" r:id="rId4"/>
    <p:sldId id="275" r:id="rId5"/>
    <p:sldId id="276" r:id="rId6"/>
    <p:sldId id="277" r:id="rId7"/>
    <p:sldId id="278" r:id="rId8"/>
    <p:sldId id="259" r:id="rId9"/>
    <p:sldId id="260" r:id="rId10"/>
    <p:sldId id="271" r:id="rId11"/>
    <p:sldId id="272" r:id="rId12"/>
    <p:sldId id="264" r:id="rId13"/>
    <p:sldId id="261" r:id="rId14"/>
    <p:sldId id="263" r:id="rId15"/>
    <p:sldId id="265" r:id="rId16"/>
    <p:sldId id="267" r:id="rId17"/>
    <p:sldId id="279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FFCC66"/>
    <a:srgbClr val="99FF66"/>
    <a:srgbClr val="00CC00"/>
    <a:srgbClr val="009900"/>
    <a:srgbClr val="FFFF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92DAB-02DA-4A53-98C6-584AFCCA4CC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52812A-18ED-44E2-AB48-FE0FB1F45B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369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83A808-C75E-4A8A-A488-FE6148E00DC1}" type="slidenum">
              <a:rPr lang="cs-CZ"/>
              <a:pPr/>
              <a:t>1</a:t>
            </a:fld>
            <a:endParaRPr lang="cs-CZ"/>
          </a:p>
        </p:txBody>
      </p:sp>
      <p:sp>
        <p:nvSpPr>
          <p:cNvPr id="211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863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13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317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074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30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435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780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324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64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5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482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696AF-7DCE-4B36-9C24-1719510C309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A4907-58F4-4D23-BC8B-5A9F2D43C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867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cs.wikipedia.org/wiki/Leonardo_Da_Vinci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ateau-de-versailles-cour.jpg" TargetMode="External"/><Relationship Id="rId2" Type="http://schemas.openxmlformats.org/officeDocument/2006/relationships/hyperlink" Target="http://cs.wikipedia.org/wiki/Soubor:Map_of_Europe_(political)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ona_Lisa" TargetMode="External"/><Relationship Id="rId5" Type="http://schemas.openxmlformats.org/officeDocument/2006/relationships/hyperlink" Target="http://cs.wikipedia.org/wiki/Soubor:Tour_Eiffel_Wikimedia_Commons.jpg" TargetMode="External"/><Relationship Id="rId4" Type="http://schemas.openxmlformats.org/officeDocument/2006/relationships/hyperlink" Target="http://cs.wikipedia.org/wiki/Soubor:EnglishChann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978" name="Group 3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50187050"/>
              </p:ext>
            </p:extLst>
          </p:nvPr>
        </p:nvGraphicFramePr>
        <p:xfrm>
          <a:off x="535930" y="404664"/>
          <a:ext cx="8002587" cy="4879728"/>
        </p:xfrm>
        <a:graphic>
          <a:graphicData uri="http://schemas.openxmlformats.org/drawingml/2006/table">
            <a:tbl>
              <a:tblPr/>
              <a:tblGrid>
                <a:gridCol w="2235870"/>
                <a:gridCol w="5766717"/>
              </a:tblGrid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a MŠ, Jilemnice, Komenského 103, příspěvková organizace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Tereza Jechová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VY_32_INOVACE_2B_12_FRANCIE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8.ROČNÍK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FRANCIE – západní Evropa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tvorby: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97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535214"/>
            <a:ext cx="3456384" cy="1218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922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823325"/>
              </p:ext>
            </p:extLst>
          </p:nvPr>
        </p:nvGraphicFramePr>
        <p:xfrm>
          <a:off x="323528" y="649744"/>
          <a:ext cx="8424936" cy="5867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5328592"/>
              </a:tblGrid>
              <a:tr h="464071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283">
                <a:tc gridSpan="2"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Materiál je určen k zopakování a procvičení učiva o Francii</a:t>
                      </a:r>
                      <a:r>
                        <a:rPr lang="cs-CZ" sz="2000" baseline="0" dirty="0" smtClean="0"/>
                        <a:t> a státech západní Evropy.</a:t>
                      </a:r>
                      <a:r>
                        <a:rPr lang="cs-CZ" sz="2000" dirty="0" smtClean="0"/>
                        <a:t> Žáci si na začátku společně s učitelem zopakují údaje o Francii</a:t>
                      </a:r>
                      <a:r>
                        <a:rPr lang="cs-CZ" sz="2000" baseline="0" dirty="0" smtClean="0"/>
                        <a:t> -  její </a:t>
                      </a:r>
                      <a:r>
                        <a:rPr lang="cs-CZ" sz="2000" dirty="0" smtClean="0"/>
                        <a:t> poloze v Evropě, hospodářství a kultuře. V procvičovací části určí na mapě její hlavní město, doplní barvu státní vlajky. Pojmenují státy,</a:t>
                      </a:r>
                      <a:r>
                        <a:rPr lang="cs-CZ" sz="2000" baseline="0" dirty="0" smtClean="0"/>
                        <a:t> které s </a:t>
                      </a:r>
                      <a:r>
                        <a:rPr lang="cs-CZ" sz="2000" baseline="0" dirty="0" smtClean="0"/>
                        <a:t>Francií </a:t>
                      </a:r>
                      <a:r>
                        <a:rPr lang="cs-CZ" sz="2000" baseline="0" dirty="0" smtClean="0"/>
                        <a:t>sousedí. </a:t>
                      </a:r>
                      <a:r>
                        <a:rPr lang="cs-CZ" sz="2000" dirty="0" smtClean="0"/>
                        <a:t>Při práci používají atlas světa. </a:t>
                      </a:r>
                    </a:p>
                    <a:p>
                      <a:r>
                        <a:rPr lang="cs-CZ" sz="2000" dirty="0" smtClean="0"/>
                        <a:t>V</a:t>
                      </a:r>
                      <a:r>
                        <a:rPr lang="cs-CZ" sz="2000" baseline="0" dirty="0" smtClean="0"/>
                        <a:t> zábavné části materiálu vyluští křížovku s názvem slavného obrazu. V následujícím kroku si ověří správnost řešení. Další údaje mohou vyhledat a doplnit z internetu. Na závěr, při postupném odkrývání obrázku, hádají známou pařížskou stavbu. Při práci používají interaktivní pero.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272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0107430">
            <a:off x="554278" y="1157723"/>
            <a:ext cx="5131380" cy="859439"/>
          </a:xfrm>
          <a:solidFill>
            <a:srgbClr val="99FF66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4437112"/>
            <a:ext cx="4824536" cy="1126976"/>
          </a:xfrm>
          <a:solidFill>
            <a:srgbClr val="FFCC66"/>
          </a:solidFill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8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7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118" y="5473197"/>
            <a:ext cx="1328002" cy="134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peciální školy\AppData\Local\Microsoft\Windows\Temporary Internet Files\Content.IE5\BHKO0D70\MC9003183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194" y="4005064"/>
            <a:ext cx="2089986" cy="13552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TQL973TS\MC9000233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20531">
            <a:off x="539552" y="260648"/>
            <a:ext cx="1188924" cy="154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3744416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n>
                  <a:solidFill>
                    <a:schemeClr val="bg2"/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FRA</a:t>
            </a:r>
            <a:r>
              <a:rPr lang="cs-CZ" sz="6000" b="1" dirty="0" smtClean="0">
                <a:solidFill>
                  <a:schemeClr val="bg1"/>
                </a:solidFill>
              </a:rPr>
              <a:t>NC</a:t>
            </a:r>
            <a:r>
              <a:rPr lang="cs-CZ" sz="6000" b="1" dirty="0" smtClean="0">
                <a:solidFill>
                  <a:srgbClr val="FF0000"/>
                </a:solidFill>
              </a:rPr>
              <a:t>IE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Republika</a:t>
            </a:r>
          </a:p>
          <a:p>
            <a:r>
              <a:rPr lang="cs-CZ" b="1" dirty="0" smtClean="0"/>
              <a:t>Hlavní město - PAŘÍŽ</a:t>
            </a:r>
          </a:p>
          <a:p>
            <a:r>
              <a:rPr lang="cs-CZ" b="1" dirty="0" smtClean="0"/>
              <a:t>Jeden z největších států Evropy</a:t>
            </a:r>
          </a:p>
          <a:p>
            <a:r>
              <a:rPr lang="cs-CZ" b="1" dirty="0" smtClean="0"/>
              <a:t>Patří k 8 nejvyspělejším státům světa</a:t>
            </a:r>
          </a:p>
          <a:p>
            <a:r>
              <a:rPr lang="cs-CZ" b="1" dirty="0" smtClean="0"/>
              <a:t>Vyspělé strojírenství, jaderná energetika, chemický průmysl</a:t>
            </a:r>
          </a:p>
          <a:p>
            <a:r>
              <a:rPr lang="cs-CZ" b="1" dirty="0" smtClean="0"/>
              <a:t>Rozvinutá dopravní síť</a:t>
            </a:r>
          </a:p>
          <a:p>
            <a:r>
              <a:rPr lang="cs-CZ" b="1" dirty="0" smtClean="0"/>
              <a:t>Patří k největším vývozcům zemědělských produktů v Evropě</a:t>
            </a:r>
            <a:endParaRPr lang="cs-CZ" b="1" dirty="0"/>
          </a:p>
        </p:txBody>
      </p:sp>
      <p:pic>
        <p:nvPicPr>
          <p:cNvPr id="3074" name="Picture 2" descr="C:\Users\Speciální školy\AppData\Local\Microsoft\Windows\Temporary Internet Files\Content.IE5\1BJO6WXA\MC90044170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305" y="1844824"/>
            <a:ext cx="1879104" cy="18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TQL973TS\MC9002054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648"/>
            <a:ext cx="1484029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11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2"/>
                  </a:solidFill>
                </a:ln>
                <a:solidFill>
                  <a:srgbClr val="FF0000"/>
                </a:solidFill>
              </a:rPr>
              <a:t>Světoznámé produkty</a:t>
            </a:r>
            <a:endParaRPr lang="cs-CZ" b="1" dirty="0">
              <a:ln>
                <a:solidFill>
                  <a:schemeClr val="bg2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67544" y="1124744"/>
            <a:ext cx="2643841" cy="3852456"/>
            <a:chOff x="467544" y="1124744"/>
            <a:chExt cx="2643841" cy="3852456"/>
          </a:xfrm>
        </p:grpSpPr>
        <p:pic>
          <p:nvPicPr>
            <p:cNvPr id="1027" name="Picture 3" descr="C:\Users\Speciální školy\AppData\Local\Microsoft\Windows\Temporary Internet Files\Content.IE5\P2JXZK31\MP900402890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88" t="7070" r="38788" b="10505"/>
            <a:stretch/>
          </p:blipFill>
          <p:spPr bwMode="auto">
            <a:xfrm>
              <a:off x="467544" y="1124744"/>
              <a:ext cx="2643841" cy="385245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01600" cap="sq">
              <a:solidFill>
                <a:schemeClr val="tx2">
                  <a:lumMod val="50000"/>
                </a:schemeClr>
              </a:solidFill>
              <a:miter lim="800000"/>
            </a:ln>
            <a:effectLst>
              <a:outerShdw blurRad="57150" dist="37500" dir="7560000" sy="98000" kx="110000" ky="200000" algn="tl" rotWithShape="0">
                <a:srgbClr val="000000">
                  <a:alpha val="20000"/>
                </a:srgbClr>
              </a:outerShdw>
            </a:effectLst>
            <a:scene3d>
              <a:camera prst="perspectiveRelaxed">
                <a:rot lat="18960000" lon="0" rev="0"/>
              </a:camera>
              <a:lightRig rig="twoPt" dir="t">
                <a:rot lat="0" lon="0" rev="7200000"/>
              </a:lightRig>
            </a:scene3d>
            <a:sp3d prstMaterial="matte">
              <a:bevelT w="22860" h="12700"/>
              <a:contourClr>
                <a:srgbClr val="FFFFFF"/>
              </a:contourClr>
            </a:sp3d>
            <a:extLst/>
          </p:spPr>
        </p:pic>
        <p:sp>
          <p:nvSpPr>
            <p:cNvPr id="6" name="TextovéPole 5"/>
            <p:cNvSpPr txBox="1"/>
            <p:nvPr/>
          </p:nvSpPr>
          <p:spPr>
            <a:xfrm>
              <a:off x="611560" y="1849179"/>
              <a:ext cx="208101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šampaňské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234604" y="1136785"/>
            <a:ext cx="2641106" cy="2332856"/>
            <a:chOff x="3234604" y="1136785"/>
            <a:chExt cx="2641106" cy="2332856"/>
          </a:xfrm>
        </p:grpSpPr>
        <p:pic>
          <p:nvPicPr>
            <p:cNvPr id="1029" name="Picture 5" descr="C:\Users\Speciální školy\AppData\Local\Microsoft\Windows\Temporary Internet Files\Content.IE5\TQL973TS\MC900387179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4604" y="1136785"/>
              <a:ext cx="2332856" cy="2332856"/>
            </a:xfrm>
            <a:prstGeom prst="ellipse">
              <a:avLst/>
            </a:prstGeom>
            <a:ln w="63500" cap="rnd">
              <a:solidFill>
                <a:schemeClr val="tx2">
                  <a:lumMod val="50000"/>
                </a:schemeClr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274246" y="1246118"/>
              <a:ext cx="160146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</a:rPr>
                <a:t>parfémy</a:t>
              </a:r>
              <a:endParaRPr lang="cs-CZ" sz="32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597236" y="1367169"/>
            <a:ext cx="2895600" cy="2346960"/>
            <a:chOff x="5597236" y="1367169"/>
            <a:chExt cx="2895600" cy="2346960"/>
          </a:xfrm>
        </p:grpSpPr>
        <p:pic>
          <p:nvPicPr>
            <p:cNvPr id="1028" name="Picture 4" descr="C:\Users\Speciální školy\AppData\Local\Microsoft\Windows\Temporary Internet Files\Content.IE5\P2JXZK31\MP900178377[1]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015" r="6817"/>
            <a:stretch/>
          </p:blipFill>
          <p:spPr bwMode="auto">
            <a:xfrm>
              <a:off x="5597236" y="1367169"/>
              <a:ext cx="2895600" cy="234696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36195" dist="12700" dir="11400000" algn="tl" rotWithShape="0">
                <a:srgbClr val="000000">
                  <a:alpha val="33000"/>
                </a:srgbClr>
              </a:outerShdw>
            </a:effectLst>
            <a:scene3d>
              <a:camera prst="perspectiveContrastingLeftFacing">
                <a:rot lat="540000" lon="2100000" rev="0"/>
              </a:camera>
              <a:lightRig rig="soft" dir="t"/>
            </a:scene3d>
            <a:sp3d contourW="12700" prstMaterial="matte">
              <a:bevelT w="63500" h="50800"/>
              <a:contourClr>
                <a:srgbClr val="C0C0C0"/>
              </a:contourClr>
            </a:sp3d>
            <a:extLst/>
          </p:spPr>
        </p:pic>
        <p:sp>
          <p:nvSpPr>
            <p:cNvPr id="8" name="TextovéPole 7"/>
            <p:cNvSpPr txBox="1"/>
            <p:nvPr/>
          </p:nvSpPr>
          <p:spPr>
            <a:xfrm>
              <a:off x="6084168" y="1628800"/>
              <a:ext cx="92044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n>
                    <a:solidFill>
                      <a:schemeClr val="bg1"/>
                    </a:solidFill>
                  </a:ln>
                  <a:solidFill>
                    <a:srgbClr val="FF0000"/>
                  </a:solidFill>
                </a:rPr>
                <a:t>víno</a:t>
              </a:r>
              <a:endParaRPr lang="cs-CZ" sz="3200" b="1" dirty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563888" y="3714129"/>
            <a:ext cx="3022180" cy="3022180"/>
            <a:chOff x="3563888" y="3714129"/>
            <a:chExt cx="3022180" cy="3022180"/>
          </a:xfrm>
        </p:grpSpPr>
        <p:pic>
          <p:nvPicPr>
            <p:cNvPr id="1031" name="Picture 7" descr="C:\Users\Speciální školy\AppData\Local\Microsoft\Windows\Temporary Internet Files\Content.IE5\BHKO0D70\MC900387138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3714129"/>
              <a:ext cx="3022180" cy="3022180"/>
            </a:xfrm>
            <a:prstGeom prst="rect">
              <a:avLst/>
            </a:prstGeom>
            <a:ln w="57150">
              <a:solidFill>
                <a:schemeClr val="tx2">
                  <a:lumMod val="50000"/>
                </a:schemeClr>
              </a:solidFill>
            </a:ln>
            <a:effectLst>
              <a:reflection blurRad="12700" stA="30000" endPos="30000" dist="5000" dir="5400000" sy="-100000" algn="bl" rotWithShape="0"/>
            </a:effectLst>
            <a:scene3d>
              <a:camera prst="perspectiveContrastingLeftFacing">
                <a:rot lat="300000" lon="19800000" rev="0"/>
              </a:camera>
              <a:lightRig rig="threePt" dir="t">
                <a:rot lat="0" lon="0" rev="2700000"/>
              </a:lightRig>
            </a:scene3d>
            <a:sp3d>
              <a:bevelT w="63500" h="508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220072" y="5800908"/>
              <a:ext cx="116089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tx2">
                      <a:lumMod val="50000"/>
                    </a:schemeClr>
                  </a:solidFill>
                </a:rPr>
                <a:t>móda</a:t>
              </a:r>
              <a:endParaRPr lang="cs-CZ" sz="3200" b="1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119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71600" y="3463866"/>
            <a:ext cx="3569574" cy="3417364"/>
            <a:chOff x="827584" y="1497008"/>
            <a:chExt cx="3847085" cy="3732191"/>
          </a:xfrm>
        </p:grpSpPr>
        <p:pic>
          <p:nvPicPr>
            <p:cNvPr id="4101" name="Picture 5" descr="C:\Users\Speciální školy\AppData\Local\Microsoft\Windows\Temporary Internet Files\Content.IE5\1BJO6WXA\MC90019836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497008"/>
              <a:ext cx="2536053" cy="3732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907704" y="1665674"/>
              <a:ext cx="2766965" cy="7058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err="1" smtClean="0">
                  <a:ln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  <a:solidFill>
                    <a:srgbClr val="FFFF00"/>
                  </a:solidFill>
                </a:rPr>
                <a:t>Eiffelova</a:t>
              </a:r>
              <a:r>
                <a:rPr lang="cs-CZ" sz="3600" b="1" dirty="0" smtClean="0">
                  <a:ln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  <a:solidFill>
                    <a:srgbClr val="FFFF00"/>
                  </a:solidFill>
                </a:rPr>
                <a:t> věž</a:t>
              </a:r>
              <a:endParaRPr lang="cs-CZ" sz="3600" b="1" dirty="0">
                <a:ln>
                  <a:solidFill>
                    <a:schemeClr val="tx1">
                      <a:lumMod val="75000"/>
                      <a:lumOff val="25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796136" y="3429000"/>
            <a:ext cx="3063242" cy="3224057"/>
            <a:chOff x="5219132" y="2564904"/>
            <a:chExt cx="3207258" cy="3409693"/>
          </a:xfrm>
        </p:grpSpPr>
        <p:pic>
          <p:nvPicPr>
            <p:cNvPr id="4103" name="Picture 7" descr="C:\Users\Speciální školy\AppData\Local\Microsoft\Windows\Temporary Internet Files\Content.IE5\BHKO0D70\MP900426613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465" b="22626"/>
            <a:stretch/>
          </p:blipFill>
          <p:spPr bwMode="auto">
            <a:xfrm>
              <a:off x="5219132" y="2564904"/>
              <a:ext cx="3207258" cy="3409693"/>
            </a:xfrm>
            <a:prstGeom prst="rect">
              <a:avLst/>
            </a:prstGeom>
            <a:ln>
              <a:noFill/>
            </a:ln>
            <a:effectLst>
              <a:reflection blurRad="12700" stA="30000" endPos="30000" dist="5000" dir="5400000" sy="-100000" algn="bl" rotWithShape="0"/>
            </a:effectLst>
            <a:scene3d>
              <a:camera prst="perspectiveContrastingLeftFacing">
                <a:rot lat="300000" lon="19800000" rev="0"/>
              </a:camera>
              <a:lightRig rig="threePt" dir="t">
                <a:rot lat="0" lon="0" rev="2700000"/>
              </a:lightRig>
            </a:scene3d>
            <a:sp3d>
              <a:bevelT w="63500" h="508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482417" y="2601778"/>
              <a:ext cx="1611165" cy="68354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n>
                    <a:solidFill>
                      <a:schemeClr val="tx1">
                        <a:lumMod val="75000"/>
                        <a:lumOff val="25000"/>
                      </a:schemeClr>
                    </a:solidFill>
                  </a:ln>
                  <a:solidFill>
                    <a:srgbClr val="FFFF00"/>
                  </a:solidFill>
                </a:rPr>
                <a:t>Louvre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971600" y="0"/>
            <a:ext cx="7200800" cy="3051339"/>
            <a:chOff x="971600" y="0"/>
            <a:chExt cx="7200800" cy="3051339"/>
          </a:xfrm>
        </p:grpSpPr>
        <p:pic>
          <p:nvPicPr>
            <p:cNvPr id="4112" name="Picture 16" descr="Soubor:Chateau-de-versailles-cour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0"/>
              <a:ext cx="7200800" cy="30513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533265" y="116632"/>
              <a:ext cx="1994007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rgbClr val="FFFF00"/>
                  </a:solidFill>
                </a:rPr>
                <a:t>Versailles</a:t>
              </a:r>
            </a:p>
            <a:p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1572" y="5749496"/>
            <a:ext cx="8229600" cy="114300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2"/>
                  </a:solidFill>
                </a:ln>
                <a:solidFill>
                  <a:srgbClr val="FF0000"/>
                </a:solidFill>
              </a:rPr>
              <a:t>Významné památky</a:t>
            </a:r>
            <a:endParaRPr lang="cs-CZ" b="1" dirty="0">
              <a:ln>
                <a:solidFill>
                  <a:schemeClr val="bg2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640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Speciální školy\AppData\Local\Microsoft\Windows\Temporary Internet Files\Content.IE5\BHKO0D70\MP900403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831" y="3356992"/>
            <a:ext cx="4441711" cy="295998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noFill/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pic>
        <p:nvPicPr>
          <p:cNvPr id="5122" name="Picture 2" descr="C:\Users\Speciální školy\AppData\Local\Microsoft\Windows\Temporary Internet Files\Content.IE5\P2JXZK31\MP9004265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807349" cy="313228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836712"/>
            <a:ext cx="19078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CCCFF"/>
                </a:solidFill>
              </a:rPr>
              <a:t>zimní</a:t>
            </a:r>
            <a:endParaRPr lang="cs-CZ" sz="6000" b="1" dirty="0">
              <a:solidFill>
                <a:srgbClr val="CCCC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6353" y="5120446"/>
            <a:ext cx="40111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letní </a:t>
            </a:r>
            <a:r>
              <a:rPr lang="cs-CZ" sz="4800" b="1" dirty="0" smtClean="0">
                <a:solidFill>
                  <a:srgbClr val="FFFF00"/>
                </a:solidFill>
              </a:rPr>
              <a:t>rekreace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667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55" y="1052735"/>
            <a:ext cx="7334291" cy="5647903"/>
          </a:xfrm>
          <a:prstGeom prst="rect">
            <a:avLst/>
          </a:prstGeom>
          <a:ln w="57150">
            <a:solidFill>
              <a:srgbClr val="002060"/>
            </a:solidFill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1138138"/>
          </a:xfrm>
        </p:spPr>
        <p:txBody>
          <a:bodyPr>
            <a:normAutofit fontScale="90000"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</a:rPr>
              <a:t>Označ na mapě Francii </a:t>
            </a:r>
            <a:br>
              <a:rPr lang="cs-CZ" sz="3200" b="1" dirty="0" smtClean="0">
                <a:solidFill>
                  <a:srgbClr val="FFFF00"/>
                </a:solidFill>
              </a:rPr>
            </a:br>
            <a:r>
              <a:rPr lang="cs-CZ" sz="3200" b="1" dirty="0" smtClean="0">
                <a:solidFill>
                  <a:srgbClr val="FFFF00"/>
                </a:solidFill>
              </a:rPr>
              <a:t>označ a pojmenuj hlavní město.</a:t>
            </a:r>
            <a:br>
              <a:rPr lang="cs-CZ" sz="3200" b="1" dirty="0" smtClean="0">
                <a:solidFill>
                  <a:srgbClr val="FFFF00"/>
                </a:solidFill>
              </a:rPr>
            </a:b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Slunce 3"/>
          <p:cNvSpPr/>
          <p:nvPr/>
        </p:nvSpPr>
        <p:spPr>
          <a:xfrm>
            <a:off x="2699792" y="4725144"/>
            <a:ext cx="144016" cy="144016"/>
          </a:xfrm>
          <a:prstGeom prst="sun">
            <a:avLst/>
          </a:prstGeom>
          <a:ln>
            <a:solidFill>
              <a:srgbClr val="FF000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87624" y="4005064"/>
            <a:ext cx="1512168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84413" y="3609844"/>
            <a:ext cx="10388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2699792" y="5085184"/>
            <a:ext cx="2664296" cy="93610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713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107504" y="0"/>
            <a:ext cx="9036496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2305859"/>
            <a:ext cx="4536504" cy="378743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5580112" y="2305859"/>
            <a:ext cx="1115794" cy="2246281"/>
          </a:xfrm>
          <a:prstGeom prst="rect">
            <a:avLst/>
          </a:prstGeom>
          <a:solidFill>
            <a:srgbClr val="00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9900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264807" y="4270825"/>
            <a:ext cx="1115794" cy="224628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371350" y="3147686"/>
            <a:ext cx="1115794" cy="224628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noFill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332656"/>
            <a:ext cx="554461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barva chybí na francouzské vlajce?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http://upload.wikimedia.org/wikipedia/commons/thumb/c/c3/Flag_of_France.svg/800px-Flag_of_France.svg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05"/>
          <a:stretch/>
        </p:blipFill>
        <p:spPr bwMode="auto">
          <a:xfrm>
            <a:off x="7259782" y="692696"/>
            <a:ext cx="1115794" cy="2246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peciální školy\AppData\Local\Microsoft\Windows\Temporary Internet Files\Content.IE5\P2JXZK31\MP90036267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420"/>
          <a:stretch/>
        </p:blipFill>
        <p:spPr bwMode="auto">
          <a:xfrm>
            <a:off x="1127275" y="3147686"/>
            <a:ext cx="2244075" cy="224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604448" y="6309320"/>
            <a:ext cx="539552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320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93 0.05047 C -0.04097 0.06297 -0.0408 0.07084 -0.04601 0.08079 C -0.04948 0.09537 -0.04618 0.09074 -0.05347 0.09699 C -0.05781 0.10533 -0.06285 0.11412 -0.07014 0.11713 C -0.07535 0.12408 -0.07187 0.12616 -0.07934 0.1294 C -0.08646 0.13889 -0.08212 0.1338 -0.09288 0.14352 L -0.09288 0.14375 C -0.09948 0.15186 -0.10694 0.16181 -0.11562 0.16574 C -0.11771 0.17361 -0.12153 0.17871 -0.12465 0.18588 C -0.12899 0.19584 -0.13038 0.20648 -0.13542 0.21621 C -0.13715 0.24098 -0.13837 0.2713 -0.14444 0.29491 C -0.14496 0.29908 -0.14496 0.30324 -0.14601 0.30718 C -0.14653 0.30949 -0.14826 0.31088 -0.14896 0.3132 C -0.15139 0.32223 -0.15104 0.32732 -0.15503 0.33542 C -0.15694 0.34491 -0.15851 0.35348 -0.16267 0.36158 C -0.1658 0.37523 -0.17274 0.38334 -0.17934 0.39398 C -0.18055 0.39584 -0.18142 0.39792 -0.18229 0.4 C -0.18351 0.40255 -0.18403 0.40579 -0.18542 0.40811 C -0.18767 0.41181 -0.19045 0.41482 -0.19288 0.41829 C -0.19392 0.41968 -0.19583 0.41945 -0.19739 0.42014 C -0.2 0.42153 -0.20243 0.42292 -0.20503 0.42431 C -0.22014 0.42361 -0.23542 0.42338 -0.25052 0.42223 C -0.26285 0.4213 -0.27604 0.41482 -0.28837 0.41227 C -0.29757 0.40602 -0.30764 0.40162 -0.31719 0.39607 C -0.32344 0.39236 -0.32934 0.38773 -0.33542 0.3838 C -0.34167 0.37963 -0.34114 0.38449 -0.34896 0.37778 C -0.35052 0.37639 -0.35173 0.37454 -0.35347 0.37385 C -0.3625 0.37037 -0.37483 0.36898 -0.38385 0.36783 C -0.39722 0.36412 -0.40955 0.36158 -0.42326 0.36158 " pathEditMode="relative" rAng="0" ptsTypes="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67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FFFF00"/>
                </a:solidFill>
              </a:rPr>
              <a:t>Vyhledej státy, které </a:t>
            </a:r>
            <a:r>
              <a:rPr lang="cs-CZ" sz="4000" b="1" smtClean="0">
                <a:solidFill>
                  <a:srgbClr val="FFFF00"/>
                </a:solidFill>
              </a:rPr>
              <a:t>s </a:t>
            </a:r>
            <a:r>
              <a:rPr lang="cs-CZ" sz="4000" b="1" smtClean="0">
                <a:solidFill>
                  <a:srgbClr val="FFFF00"/>
                </a:solidFill>
              </a:rPr>
              <a:t>Francií </a:t>
            </a:r>
            <a:r>
              <a:rPr lang="cs-CZ" sz="4000" b="1" dirty="0" smtClean="0">
                <a:solidFill>
                  <a:srgbClr val="FFFF00"/>
                </a:solidFill>
              </a:rPr>
              <a:t>sousedí </a:t>
            </a:r>
            <a:r>
              <a:rPr lang="cs-CZ" sz="2200" b="1" dirty="0" smtClean="0">
                <a:solidFill>
                  <a:srgbClr val="FFFF00"/>
                </a:solidFill>
              </a:rPr>
              <a:t>(postupuj v atlase od severu ve směru hodinových ručiček)</a:t>
            </a:r>
            <a:endParaRPr lang="cs-CZ" sz="2200" b="1" dirty="0">
              <a:solidFill>
                <a:srgbClr val="FFFF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51368" y="1556792"/>
            <a:ext cx="3528392" cy="122413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Belgie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3702255"/>
            <a:ext cx="3528392" cy="122413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Lucembursko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536932" y="5085184"/>
            <a:ext cx="3528392" cy="122413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Itálie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3960734" y="4653136"/>
            <a:ext cx="3528392" cy="122413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Německo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5148064" y="3141890"/>
            <a:ext cx="3528392" cy="122413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Švýcarsko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788024" y="1463735"/>
            <a:ext cx="3528392" cy="122413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Španělsko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94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</a:rPr>
              <a:t>Se kterým státem spojuje Francii podmořský tunel procházející kanálem La Manche?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Soubor:EnglishChann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08" y="1916831"/>
            <a:ext cx="7620000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2120" y="5229200"/>
            <a:ext cx="2015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991347" y="2420888"/>
            <a:ext cx="4248472" cy="1224136"/>
          </a:xfrm>
          <a:prstGeom prst="leftArrow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746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Křížovka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496944" cy="428133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následující křížovce vyluštěte název slavného obrazu, který se v současnosti nachází v Paříži v Muzeu Louvre.</a:t>
            </a:r>
          </a:p>
        </p:txBody>
      </p:sp>
    </p:spTree>
    <p:extLst>
      <p:ext uri="{BB962C8B-B14F-4D97-AF65-F5344CB8AC3E}">
        <p14:creationId xmlns:p14="http://schemas.microsoft.com/office/powerpoint/2010/main" val="427170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8915016"/>
              </p:ext>
            </p:extLst>
          </p:nvPr>
        </p:nvGraphicFramePr>
        <p:xfrm>
          <a:off x="1547664" y="548680"/>
          <a:ext cx="5627076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4293096"/>
            <a:ext cx="8568952" cy="2448272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1. Roční období od 21. 12. do 21. 3.</a:t>
            </a:r>
            <a:br>
              <a:rPr lang="cs-CZ" sz="2000" b="1" dirty="0" smtClean="0"/>
            </a:br>
            <a:r>
              <a:rPr lang="cs-CZ" sz="2000" b="1" dirty="0" smtClean="0"/>
              <a:t>2. Významný francouzský císař (Nápověda – Bonaparte)</a:t>
            </a:r>
            <a:br>
              <a:rPr lang="cs-CZ" sz="2000" b="1" dirty="0" smtClean="0"/>
            </a:br>
            <a:r>
              <a:rPr lang="cs-CZ" sz="2000" b="1" dirty="0" smtClean="0"/>
              <a:t>3. Řeka, která protéká hlavním městem</a:t>
            </a:r>
            <a:br>
              <a:rPr lang="cs-CZ" sz="2000" b="1" dirty="0" smtClean="0"/>
            </a:br>
            <a:r>
              <a:rPr lang="cs-CZ" sz="2000" b="1" dirty="0" smtClean="0"/>
              <a:t>4. Ve Francii se pěstuje obilí, ovoce, zelenina a vinná ……</a:t>
            </a:r>
            <a:br>
              <a:rPr lang="cs-CZ" sz="2000" b="1" dirty="0" smtClean="0"/>
            </a:br>
            <a:r>
              <a:rPr lang="cs-CZ" sz="2000" b="1" dirty="0" smtClean="0"/>
              <a:t>5. Voňavá květina, která se pěstuje ve velkém na jihu Francie</a:t>
            </a:r>
            <a:br>
              <a:rPr lang="cs-CZ" sz="2000" b="1" dirty="0" smtClean="0"/>
            </a:br>
            <a:r>
              <a:rPr lang="cs-CZ" sz="2000" b="1" dirty="0" smtClean="0"/>
              <a:t>6. Součástí Francie je i ostrov ……</a:t>
            </a:r>
            <a:br>
              <a:rPr lang="cs-CZ" sz="2000" b="1" dirty="0" smtClean="0"/>
            </a:br>
            <a:r>
              <a:rPr lang="cs-CZ" sz="2000" b="1" dirty="0" smtClean="0"/>
              <a:t>7. Tour de France je sportovní soutěž v : ATLETICE – CYKLISTICE – KANOISTICE</a:t>
            </a:r>
            <a:br>
              <a:rPr lang="cs-CZ" sz="2000" b="1" dirty="0" smtClean="0"/>
            </a:br>
            <a:r>
              <a:rPr lang="cs-CZ" sz="2000" b="1" dirty="0" smtClean="0"/>
              <a:t>8. Hlavní město Francie</a:t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1701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8976973"/>
              </p:ext>
            </p:extLst>
          </p:nvPr>
        </p:nvGraphicFramePr>
        <p:xfrm>
          <a:off x="1547664" y="548680"/>
          <a:ext cx="5627076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  <a:gridCol w="4328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 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ř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365104"/>
            <a:ext cx="8568952" cy="234888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1. Roční období od 21. 12. do 21. 3.</a:t>
            </a:r>
            <a:br>
              <a:rPr lang="cs-CZ" sz="2000" b="1" dirty="0" smtClean="0"/>
            </a:br>
            <a:r>
              <a:rPr lang="cs-CZ" sz="2000" b="1" dirty="0" smtClean="0"/>
              <a:t>2. Významný francouzský císař (Nápověda – Bonaparte)</a:t>
            </a:r>
            <a:br>
              <a:rPr lang="cs-CZ" sz="2000" b="1" dirty="0" smtClean="0"/>
            </a:br>
            <a:r>
              <a:rPr lang="cs-CZ" sz="2000" b="1" dirty="0" smtClean="0"/>
              <a:t>3. Řeka, která protéká hlavním městem</a:t>
            </a:r>
            <a:br>
              <a:rPr lang="cs-CZ" sz="2000" b="1" dirty="0" smtClean="0"/>
            </a:br>
            <a:r>
              <a:rPr lang="cs-CZ" sz="2000" b="1" dirty="0" smtClean="0"/>
              <a:t>4. Ve Francii se pěstuje obilí, ovoce, zelenina a vinná ……</a:t>
            </a:r>
            <a:br>
              <a:rPr lang="cs-CZ" sz="2000" b="1" dirty="0" smtClean="0"/>
            </a:br>
            <a:r>
              <a:rPr lang="cs-CZ" sz="2000" b="1" dirty="0" smtClean="0"/>
              <a:t>5. Voňavá květina, která se pěstuje ve velkém na jihu Francie</a:t>
            </a:r>
            <a:br>
              <a:rPr lang="cs-CZ" sz="2000" b="1" dirty="0" smtClean="0"/>
            </a:br>
            <a:r>
              <a:rPr lang="cs-CZ" sz="2000" b="1" dirty="0" smtClean="0"/>
              <a:t>6. Součástí Francie je i ostrov ……</a:t>
            </a:r>
            <a:br>
              <a:rPr lang="cs-CZ" sz="2000" b="1" dirty="0" smtClean="0"/>
            </a:br>
            <a:r>
              <a:rPr lang="cs-CZ" sz="2000" b="1" dirty="0" smtClean="0"/>
              <a:t>7. Tour de France je sportovní soutěž v : ATLETICE – CYKLISTICE – KANOISTICE</a:t>
            </a:r>
            <a:br>
              <a:rPr lang="cs-CZ" sz="2000" b="1" dirty="0" smtClean="0"/>
            </a:br>
            <a:r>
              <a:rPr lang="cs-CZ" sz="2000" b="1" dirty="0" smtClean="0"/>
              <a:t>8. Hlavní město Francie</a:t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8951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301208"/>
            <a:ext cx="8229600" cy="1224136"/>
          </a:xfrm>
          <a:noFill/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Autorem slavného obrazu je slavný Leonardo da Vinci.</a:t>
            </a: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http://cs.wikipedia.org/wiki/Leonardo_Da_Vinci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 descr="Mona Lisa, by Leonardo da Vinci, from C2RMF retouch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4664"/>
            <a:ext cx="3240360" cy="483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74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Poznáš, co je na obrázku?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skrytém obrázku je velmi slavná světová stavba.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291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564904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Chyba!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8100392" y="5877272"/>
            <a:ext cx="864096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5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our Eiffel Wikimedia Common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80" b="7760"/>
          <a:stretch/>
        </p:blipFill>
        <p:spPr bwMode="auto">
          <a:xfrm>
            <a:off x="2699792" y="498006"/>
            <a:ext cx="3600400" cy="571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18164" y="498007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23928" y="498007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30468" y="2370214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18164" y="2370215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11624" y="4293096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056" y="498007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056" y="2370213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04603" y="4293096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6056" y="4293096"/>
            <a:ext cx="1212304" cy="19228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251520" y="498006"/>
            <a:ext cx="8229600" cy="6099346"/>
          </a:xfrm>
        </p:spPr>
        <p:txBody>
          <a:bodyPr>
            <a:noAutofit/>
          </a:bodyPr>
          <a:lstStyle/>
          <a:p>
            <a:pPr algn="l"/>
            <a:r>
              <a:rPr lang="cs-CZ" sz="3600" b="1" dirty="0" err="1" smtClean="0">
                <a:ln w="1905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Eiffelova</a:t>
            </a:r>
            <a:r>
              <a:rPr lang="cs-CZ" sz="3600" b="1" dirty="0" smtClean="0">
                <a:ln w="1905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věž je ocelová věž v Paříži. Byla postavena v letech  </a:t>
            </a:r>
            <a:r>
              <a:rPr lang="cs-CZ" sz="3600" b="1" u="sng" dirty="0" smtClean="0">
                <a:ln w="1905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1887 až 1889 </a:t>
            </a:r>
            <a:r>
              <a:rPr lang="cs-CZ" sz="3600" b="1" dirty="0" smtClean="0">
                <a:ln w="1905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až do roku 1930 byla s výškou 300,65 metrů nejvyšší stavbou světa. Dnes měří včetně antény na vrcholu </a:t>
            </a:r>
            <a:r>
              <a:rPr lang="cs-CZ" sz="3600" b="1" u="sng" dirty="0" smtClean="0">
                <a:ln w="1905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324 metrů</a:t>
            </a:r>
            <a:r>
              <a:rPr lang="cs-CZ" sz="3600" b="1" dirty="0" smtClean="0">
                <a:ln w="1905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Je pojmenována po svém konstruktérovi  Gustavu Eiffelovi. V současnosti je věž významným turistickým cílem a ročně ji navštíví miliony lidí z celého světa.</a:t>
            </a:r>
            <a:endParaRPr lang="cs-CZ" sz="3600" b="1" dirty="0">
              <a:ln w="19050"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44208" y="49800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víš?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674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579296" cy="4857403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Snímek 8</a:t>
            </a:r>
          </a:p>
          <a:p>
            <a:r>
              <a:rPr lang="cs-CZ" dirty="0"/>
              <a:t>ALINOR. </a:t>
            </a:r>
            <a:r>
              <a:rPr lang="cs-CZ" i="1" dirty="0"/>
              <a:t>wikipedia.cz</a:t>
            </a:r>
            <a:r>
              <a:rPr lang="cs-CZ" dirty="0"/>
              <a:t> [online]. [cit. 4.3.2013]. </a:t>
            </a:r>
            <a:r>
              <a:rPr lang="cs-CZ"/>
              <a:t>Dostupný na WWW: </a:t>
            </a:r>
            <a:r>
              <a:rPr lang="cs-CZ">
                <a:hlinkClick r:id="rId2"/>
              </a:rPr>
              <a:t>http://cs.wikipedia.org/wiki/Soubor:Map_of_Europe_%</a:t>
            </a:r>
            <a:r>
              <a:rPr lang="cs-CZ" smtClean="0">
                <a:hlinkClick r:id="rId2"/>
              </a:rPr>
              <a:t>28political%29.png</a:t>
            </a:r>
            <a:endParaRPr lang="cs-CZ" smtClean="0"/>
          </a:p>
          <a:p>
            <a:r>
              <a:rPr lang="cs-CZ" smtClean="0"/>
              <a:t>Snímek </a:t>
            </a:r>
            <a:r>
              <a:rPr lang="cs-CZ" dirty="0" smtClean="0"/>
              <a:t>6</a:t>
            </a:r>
          </a:p>
          <a:p>
            <a:r>
              <a:rPr lang="cs-CZ" dirty="0" smtClean="0"/>
              <a:t>HARRY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4.3.2013].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cs.wikipedia.org/wiki/Soubor:Chateau-de-versailles-cour.jpg</a:t>
            </a:r>
            <a:endParaRPr lang="cs-CZ" dirty="0" smtClean="0"/>
          </a:p>
          <a:p>
            <a:r>
              <a:rPr lang="cs-CZ" dirty="0" smtClean="0"/>
              <a:t>Snímek 11</a:t>
            </a:r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wikipedia.cz</a:t>
            </a:r>
            <a:r>
              <a:rPr lang="cs-CZ" dirty="0"/>
              <a:t> [online]. [cit. 13.1.2013].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cs.wikipedia.org/wiki/Soubor:EnglishChannel.jpg</a:t>
            </a:r>
            <a:endParaRPr lang="cs-CZ" dirty="0" smtClean="0"/>
          </a:p>
          <a:p>
            <a:r>
              <a:rPr lang="cs-CZ" dirty="0" smtClean="0"/>
              <a:t>Snímek 15</a:t>
            </a:r>
          </a:p>
          <a:p>
            <a:r>
              <a:rPr lang="cs-CZ" dirty="0"/>
              <a:t>LEONARDO DA VINCI. </a:t>
            </a:r>
            <a:r>
              <a:rPr lang="cs-CZ" i="1" dirty="0"/>
              <a:t>wikipedia.cz</a:t>
            </a:r>
            <a:r>
              <a:rPr lang="cs-CZ" dirty="0"/>
              <a:t> [online]. [cit. 4.3.2013]. Dostupný na WWW: http://cs.wikipedia.org/wiki/Soubor:Mona_Lisa,_by_Leonardo_da_Vinci,_from_C2RMF_retouched.jpg </a:t>
            </a:r>
            <a:endParaRPr lang="cs-CZ" dirty="0" smtClean="0"/>
          </a:p>
          <a:p>
            <a:r>
              <a:rPr lang="cs-CZ" dirty="0" smtClean="0"/>
              <a:t>Snímek 18</a:t>
            </a:r>
          </a:p>
          <a:p>
            <a:r>
              <a:rPr lang="cs-CZ" dirty="0" smtClean="0"/>
              <a:t>BENH </a:t>
            </a:r>
            <a:r>
              <a:rPr lang="cs-CZ" dirty="0"/>
              <a:t>LIEU SONG. </a:t>
            </a:r>
            <a:r>
              <a:rPr lang="cs-CZ" i="1" dirty="0"/>
              <a:t>wikipedia.cz</a:t>
            </a:r>
            <a:r>
              <a:rPr lang="cs-CZ" dirty="0"/>
              <a:t> [online]. [cit. 13.1.2013].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cs.wikipedia.org/wiki/Soubor:Tour_Eiffel_Wikimedia_Commons.jpg</a:t>
            </a:r>
            <a:endParaRPr lang="cs-CZ" dirty="0" smtClean="0"/>
          </a:p>
          <a:p>
            <a:r>
              <a:rPr lang="cs-CZ" dirty="0" smtClean="0"/>
              <a:t>Galerie Microsoft Office  - Klipart</a:t>
            </a:r>
            <a:endParaRPr lang="cs-CZ" dirty="0" smtClean="0">
              <a:hlinkClick r:id="rId6"/>
            </a:endParaRP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83568" y="47667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Použité zdroje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54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536</TotalTime>
  <Words>558</Words>
  <Application>Microsoft Office PowerPoint</Application>
  <PresentationFormat>Předvádění na obrazovce (4:3)</PresentationFormat>
  <Paragraphs>152</Paragraphs>
  <Slides>19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Západní Evropa</vt:lpstr>
      <vt:lpstr>FRANCIE</vt:lpstr>
      <vt:lpstr>Světoznámé produkty</vt:lpstr>
      <vt:lpstr>Významné památky</vt:lpstr>
      <vt:lpstr>Prezentace aplikace PowerPoint</vt:lpstr>
      <vt:lpstr>Označ na mapě Francii  označ a pojmenuj hlavní město.  </vt:lpstr>
      <vt:lpstr>Prezentace aplikace PowerPoint</vt:lpstr>
      <vt:lpstr>Vyhledej státy, které s Francií sousedí (postupuj v atlase od severu ve směru hodinových ručiček)</vt:lpstr>
      <vt:lpstr>Se kterým státem spojuje Francii podmořský tunel procházející kanálem La Manche?</vt:lpstr>
      <vt:lpstr>Křížovka</vt:lpstr>
      <vt:lpstr>   1. Roční období od 21. 12. do 21. 3. 2. Významný francouzský císař (Nápověda – Bonaparte) 3. Řeka, která protéká hlavním městem 4. Ve Francii se pěstuje obilí, ovoce, zelenina a vinná …… 5. Voňavá květina, která se pěstuje ve velkém na jihu Francie 6. Součástí Francie je i ostrov …… 7. Tour de France je sportovní soutěž v : ATLETICE – CYKLISTICE – KANOISTICE 8. Hlavní město Francie   </vt:lpstr>
      <vt:lpstr>   1. Roční období od 21. 12. do 21. 3. 2. Významný francouzský císař (Nápověda – Bonaparte) 3. Řeka, která protéká hlavním městem 4. Ve Francii se pěstuje obilí, ovoce, zelenina a vinná …… 5. Voňavá květina, která se pěstuje ve velkém na jihu Francie 6. Součástí Francie je i ostrov …… 7. Tour de France je sportovní soutěž v : ATLETICE – CYKLISTICE – KANOISTICE 8. Hlavní město Francie   </vt:lpstr>
      <vt:lpstr>Prezentace aplikace PowerPoint</vt:lpstr>
      <vt:lpstr>Poznáš, co je na obrázku?</vt:lpstr>
      <vt:lpstr>Prezentace aplikace PowerPoint</vt:lpstr>
      <vt:lpstr>Eiffelova věž je ocelová věž v Paříži. Byla postavena v letech  1887 až 1889 a až do roku 1930 byla s výškou 300,65 metrů nejvyšší stavbou světa. Dnes měří včetně antény na vrcholu 324 metrů. Je pojmenována po svém konstruktérovi  Gustavu Eiffelovi. V současnosti je věž významným turistickým cílem a ročně ji navštíví miliony lidí z celého světa.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45</cp:revision>
  <dcterms:created xsi:type="dcterms:W3CDTF">2012-11-24T13:05:20Z</dcterms:created>
  <dcterms:modified xsi:type="dcterms:W3CDTF">2013-03-25T16:31:06Z</dcterms:modified>
</cp:coreProperties>
</file>