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7" r:id="rId2"/>
    <p:sldId id="258" r:id="rId3"/>
    <p:sldId id="259" r:id="rId4"/>
    <p:sldId id="282" r:id="rId5"/>
    <p:sldId id="283" r:id="rId6"/>
    <p:sldId id="284" r:id="rId7"/>
    <p:sldId id="260" r:id="rId8"/>
    <p:sldId id="285" r:id="rId9"/>
    <p:sldId id="264" r:id="rId10"/>
    <p:sldId id="265" r:id="rId11"/>
    <p:sldId id="266" r:id="rId12"/>
    <p:sldId id="268" r:id="rId13"/>
    <p:sldId id="267" r:id="rId14"/>
    <p:sldId id="270" r:id="rId15"/>
    <p:sldId id="271" r:id="rId16"/>
    <p:sldId id="286" r:id="rId17"/>
    <p:sldId id="272" r:id="rId18"/>
    <p:sldId id="273" r:id="rId19"/>
    <p:sldId id="276" r:id="rId20"/>
    <p:sldId id="277" r:id="rId21"/>
    <p:sldId id="278" r:id="rId22"/>
    <p:sldId id="288" r:id="rId23"/>
    <p:sldId id="289" r:id="rId24"/>
    <p:sldId id="279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FF00"/>
    <a:srgbClr val="003300"/>
    <a:srgbClr val="990000"/>
    <a:srgbClr val="008000"/>
    <a:srgbClr val="FF9933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111DE4-C1A8-4932-A59A-1235745BEC36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5B46F5-5FB0-4C8D-AB4B-FF9085DF0A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568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83A808-C75E-4A8A-A488-FE6148E00DC1}" type="slidenum">
              <a:rPr lang="cs-CZ"/>
              <a:pPr/>
              <a:t>1</a:t>
            </a:fld>
            <a:endParaRPr lang="cs-CZ"/>
          </a:p>
        </p:txBody>
      </p:sp>
      <p:sp>
        <p:nvSpPr>
          <p:cNvPr id="211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1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F90-3E1E-429E-8E62-7AE5D2ACCA8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E973-7705-4FA3-9769-2979AD103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218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F90-3E1E-429E-8E62-7AE5D2ACCA8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E973-7705-4FA3-9769-2979AD103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814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F90-3E1E-429E-8E62-7AE5D2ACCA8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E973-7705-4FA3-9769-2979AD103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714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F90-3E1E-429E-8E62-7AE5D2ACCA8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E973-7705-4FA3-9769-2979AD103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828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F90-3E1E-429E-8E62-7AE5D2ACCA8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E973-7705-4FA3-9769-2979AD103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495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F90-3E1E-429E-8E62-7AE5D2ACCA8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E973-7705-4FA3-9769-2979AD103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182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F90-3E1E-429E-8E62-7AE5D2ACCA8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E973-7705-4FA3-9769-2979AD103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21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F90-3E1E-429E-8E62-7AE5D2ACCA8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E973-7705-4FA3-9769-2979AD103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956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F90-3E1E-429E-8E62-7AE5D2ACCA8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E973-7705-4FA3-9769-2979AD103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176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F90-3E1E-429E-8E62-7AE5D2ACCA8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E973-7705-4FA3-9769-2979AD103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657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F90-3E1E-429E-8E62-7AE5D2ACCA8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E973-7705-4FA3-9769-2979AD103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37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CFF90-3E1E-429E-8E62-7AE5D2ACCA8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3FE973-7705-4FA3-9769-2979AD103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719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Vesuv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atik%C3%A1n" TargetMode="Externa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gif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wmf"/><Relationship Id="rId4" Type="http://schemas.openxmlformats.org/officeDocument/2006/relationships/image" Target="../media/image26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wmf"/><Relationship Id="rId4" Type="http://schemas.openxmlformats.org/officeDocument/2006/relationships/image" Target="../media/image26.gi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EU_location_ITA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978" name="Group 3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995767141"/>
              </p:ext>
            </p:extLst>
          </p:nvPr>
        </p:nvGraphicFramePr>
        <p:xfrm>
          <a:off x="539552" y="764704"/>
          <a:ext cx="8002587" cy="4495680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2016224"/>
                <a:gridCol w="5986363"/>
              </a:tblGrid>
              <a:tr h="6422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ZŠ a MŠ, Jilemnice, Komenského 103, příspěvková organizace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/>
                </a:tc>
              </a:tr>
              <a:tr h="6422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Autor: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Mgr. Tereza Jechová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/>
                </a:tc>
              </a:tr>
              <a:tr h="6422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VY_32_INOVACE_2B_20_JIZNI_EVROPA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solidFill>
                      <a:srgbClr val="FF9933"/>
                    </a:solidFill>
                  </a:tcPr>
                </a:tc>
              </a:tr>
              <a:tr h="6422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Předmět 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ZEMĚPIS 8.ROČNÍK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/>
                </a:tc>
              </a:tr>
              <a:tr h="6422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Téma: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Jižní Evropa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/>
                </a:tc>
              </a:tr>
              <a:tr h="6422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Datum tvorby: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 leden 2013</a:t>
                      </a:r>
                    </a:p>
                  </a:txBody>
                  <a:tcPr marL="90000" marR="90000" marT="46800" marB="46800" anchor="ctr" horzOverflow="overflow"/>
                </a:tc>
              </a:tr>
              <a:tr h="6422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OP VK 1.4 70839921</a:t>
                      </a:r>
                    </a:p>
                  </a:txBody>
                  <a:tcPr marL="90000" marR="90000" marT="46800" marB="46800" anchor="ctr" horzOverflow="overflow"/>
                </a:tc>
              </a:tr>
            </a:tbl>
          </a:graphicData>
        </a:graphic>
      </p:graphicFrame>
      <p:pic>
        <p:nvPicPr>
          <p:cNvPr id="5" name="Picture 1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534512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4568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4540392"/>
              </p:ext>
            </p:extLst>
          </p:nvPr>
        </p:nvGraphicFramePr>
        <p:xfrm>
          <a:off x="395536" y="404664"/>
          <a:ext cx="8424936" cy="606939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096344"/>
                <a:gridCol w="5328592"/>
              </a:tblGrid>
              <a:tr h="464071">
                <a:tc gridSpan="2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ANOTACE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7283">
                <a:tc gridSpan="2"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dirty="0" smtClean="0"/>
                        <a:t>Materiál je určen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k</a:t>
                      </a:r>
                      <a:r>
                        <a:rPr lang="cs-CZ" sz="2000" baseline="0" dirty="0" smtClean="0"/>
                        <a:t> získání poznatků o jižní Evropě. V první části si žáci vytvářejí základní přehled o celé oblasti – o krajině, hospodářství a kultuře. S pomocí atlasu si  vyhledávají polohu a názvy jednotlivých států jižní Evropy a jejich  hlavní města. Dále se blíže seznámí s jednotlivými státy. Některé údaje si žáci vyhledávají a doplňují z internetu.</a:t>
                      </a:r>
                    </a:p>
                    <a:p>
                      <a:r>
                        <a:rPr lang="cs-CZ" sz="2000" baseline="0" dirty="0" smtClean="0"/>
                        <a:t>V následující části si zábavnou formou ověří, co vše si zapamatovali. Pomocí interaktivního pera luští názvy hlavních měst, spojují název státu a obrázek, u jiných úkolů volí kliknutím správnou odpověď. Svoje odpovědi si mohou průběžně kontrolovat. Na závěr najdou hodnocení, součástí je i vlastní zhodnocení žáka.</a:t>
                      </a:r>
                      <a:endParaRPr lang="cs-CZ" sz="2000" dirty="0" smtClean="0"/>
                    </a:p>
                    <a:p>
                      <a:endParaRPr lang="cs-CZ" sz="20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Vzdělávací oblast: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Člověk a příroda</a:t>
                      </a:r>
                      <a:endParaRPr lang="cs-CZ" sz="2000" dirty="0"/>
                    </a:p>
                  </a:txBody>
                  <a:tcPr/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Druh učebního materiálu: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prezentace</a:t>
                      </a:r>
                      <a:endParaRPr lang="cs-CZ" sz="2000" dirty="0"/>
                    </a:p>
                  </a:txBody>
                  <a:tcPr/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Stupeň a typ vzdělávání: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Základní</a:t>
                      </a:r>
                      <a:r>
                        <a:rPr lang="cs-CZ" sz="2000" baseline="0" dirty="0" smtClean="0"/>
                        <a:t> vzdělávání žáků s LMP, 2. stupeň</a:t>
                      </a:r>
                      <a:endParaRPr lang="cs-CZ" sz="2000" dirty="0"/>
                    </a:p>
                  </a:txBody>
                  <a:tcPr/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Cílová věková skupina: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 – 15 let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3922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2060848"/>
            <a:ext cx="7704856" cy="1656184"/>
          </a:xfrm>
          <a:prstGeom prst="rect">
            <a:avLst/>
          </a:prstGeom>
          <a:noFill/>
        </p:spPr>
        <p:txBody>
          <a:bodyPr wrap="square" lIns="91440" tIns="45720" rIns="91440" bIns="45720">
            <a:prstTxWarp prst="textWave2">
              <a:avLst>
                <a:gd name="adj1" fmla="val 12500"/>
                <a:gd name="adj2" fmla="val 360"/>
              </a:avLst>
            </a:prstTxWarp>
            <a:spAutoFit/>
          </a:bodyPr>
          <a:lstStyle/>
          <a:p>
            <a:pPr algn="ctr"/>
            <a:r>
              <a:rPr lang="cs-CZ" sz="5400" b="1" dirty="0" smtClean="0">
                <a:ln w="38100" cmpd="sng">
                  <a:solidFill>
                    <a:srgbClr val="C00000"/>
                  </a:solidFill>
                  <a:prstDash val="solid"/>
                </a:ln>
                <a:solidFill>
                  <a:srgbClr val="FF9933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JIŽNÍ </a:t>
            </a:r>
            <a:r>
              <a:rPr lang="cs-CZ" sz="5400" b="1" dirty="0" smtClean="0">
                <a:ln w="38100" cmpd="sng">
                  <a:solidFill>
                    <a:srgbClr val="C00000"/>
                  </a:solidFill>
                  <a:prstDash val="solid"/>
                </a:ln>
                <a:solidFill>
                  <a:srgbClr val="FF9933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</a:rPr>
              <a:t>EVROPA</a:t>
            </a:r>
            <a:endParaRPr lang="cs-CZ" sz="5400" b="1" cap="none" spc="0" dirty="0">
              <a:ln w="38100" cmpd="sng">
                <a:solidFill>
                  <a:srgbClr val="C00000"/>
                </a:solidFill>
                <a:prstDash val="solid"/>
              </a:ln>
              <a:solidFill>
                <a:srgbClr val="FF9933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358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Speciální školy\AppData\Local\Microsoft\Windows\Temporary Internet Files\Content.IE5\SGW27DW7\MP90040197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20"/>
          <a:stretch/>
        </p:blipFill>
        <p:spPr bwMode="auto">
          <a:xfrm>
            <a:off x="6444208" y="0"/>
            <a:ext cx="2194771" cy="2997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Speciální školy\AppData\Local\Microsoft\Windows\Temporary Internet Files\Content.IE5\SGW27DW7\MC900432325[1].wmf"/>
          <p:cNvPicPr>
            <a:picLocks noChangeAspect="1" noChangeArrowheads="1"/>
          </p:cNvPicPr>
          <p:nvPr/>
        </p:nvPicPr>
        <p:blipFill>
          <a:blip r:embed="rId3" cstate="print">
            <a:lum bright="2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160" y="3789040"/>
            <a:ext cx="3017506" cy="1643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568952" cy="633670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n>
                  <a:solidFill>
                    <a:srgbClr val="C00000"/>
                  </a:solidFill>
                </a:ln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Oblast lákavá pro turisty (rekreace u moře, historické památky)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n>
                  <a:solidFill>
                    <a:srgbClr val="C00000"/>
                  </a:solidFill>
                </a:ln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Státy jižní Evropy leží na poloostrovech a ostrovech ve Středozemním moři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n>
                  <a:solidFill>
                    <a:srgbClr val="C00000"/>
                  </a:solidFill>
                </a:ln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Povrch převážně hornatý (Pyreneje, Apeniny, Alpy), sopky – Etna, Vesuv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n>
                  <a:solidFill>
                    <a:srgbClr val="C00000"/>
                  </a:solidFill>
                </a:ln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Leží v subtropickém pásu (teplá suchá léta, mírné deštivé zimy)</a:t>
            </a:r>
            <a:endParaRPr lang="cs-CZ" b="1" dirty="0">
              <a:ln>
                <a:solidFill>
                  <a:srgbClr val="C00000"/>
                </a:solidFill>
              </a:ln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Kříž 4">
            <a:hlinkClick r:id="rId4"/>
          </p:cNvPr>
          <p:cNvSpPr/>
          <p:nvPr/>
        </p:nvSpPr>
        <p:spPr>
          <a:xfrm>
            <a:off x="7740352" y="5733256"/>
            <a:ext cx="1224136" cy="1008112"/>
          </a:xfrm>
          <a:prstGeom prst="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klikni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8830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smtClean="0">
                <a:ln>
                  <a:solidFill>
                    <a:srgbClr val="C00000"/>
                  </a:solidFill>
                </a:ln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Významné zemědělství – obilniny, zelenina, citrusy, olivy, vinná réva;	   RYBOLOV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n>
                  <a:solidFill>
                    <a:srgbClr val="C00000"/>
                  </a:solidFill>
                </a:ln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Převažuje strojírenství (výroba automobilů, motocyklů, lodí)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n>
                  <a:solidFill>
                    <a:srgbClr val="C00000"/>
                  </a:solidFill>
                </a:ln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Potravinářský průmysl</a:t>
            </a:r>
          </a:p>
          <a:p>
            <a:endParaRPr lang="cs-CZ" dirty="0"/>
          </a:p>
        </p:txBody>
      </p:sp>
      <p:pic>
        <p:nvPicPr>
          <p:cNvPr id="3074" name="Picture 2" descr="C:\Users\Speciální školy\AppData\Local\Microsoft\Windows\Temporary Internet Files\Content.IE5\65X7FIK3\MC9004238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22526">
            <a:off x="611560" y="4436810"/>
            <a:ext cx="1444625" cy="18256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peciální školy\AppData\Local\Microsoft\Windows\Temporary Internet Files\Content.IE5\D0979LKZ\MP9004331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708920"/>
            <a:ext cx="3200400" cy="227990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peciální školy\AppData\Local\Microsoft\Windows\Temporary Internet Files\Content.IE5\65X7FIK3\MP9004048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206556"/>
            <a:ext cx="2286132" cy="22861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9208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peciální školy\AppData\Local\Microsoft\Windows\Temporary Internet Files\Content.IE5\65X7FIK3\MC900415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3679" y="2859545"/>
            <a:ext cx="5704785" cy="3953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Státy jižní Evropy: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525963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státy – Itálie, Španělsko, Portugalsko, Řecko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Ministáty – Andorra, Monako, San Marino, Malta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nejmenší stát světa </a:t>
            </a:r>
          </a:p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Vatikán (sídlo papeže)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Kříž 4">
            <a:hlinkClick r:id="rId3"/>
          </p:cNvPr>
          <p:cNvSpPr/>
          <p:nvPr/>
        </p:nvSpPr>
        <p:spPr>
          <a:xfrm>
            <a:off x="1819543" y="5589240"/>
            <a:ext cx="1224136" cy="1008112"/>
          </a:xfrm>
          <a:prstGeom prst="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klikni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1411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Přímá spojnice se šipkou 11"/>
          <p:cNvCxnSpPr/>
          <p:nvPr/>
        </p:nvCxnSpPr>
        <p:spPr>
          <a:xfrm>
            <a:off x="2247764" y="2204864"/>
            <a:ext cx="576064" cy="338437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25" idx="2"/>
          </p:cNvCxnSpPr>
          <p:nvPr/>
        </p:nvCxnSpPr>
        <p:spPr>
          <a:xfrm>
            <a:off x="1341779" y="4644872"/>
            <a:ext cx="990836" cy="110589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283968" y="2420888"/>
            <a:ext cx="0" cy="288032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5220072" y="4437112"/>
            <a:ext cx="1008112" cy="139951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850535" y="116632"/>
            <a:ext cx="7632848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 w="28575">
                  <a:solidFill>
                    <a:schemeClr val="tx1"/>
                  </a:solidFill>
                </a:ln>
              </a:rPr>
              <a:t>Vyhledej pomocí atlasu názvy států:</a:t>
            </a:r>
            <a:endParaRPr lang="cs-CZ" sz="2800" dirty="0">
              <a:ln w="28575">
                <a:solidFill>
                  <a:schemeClr val="tx1"/>
                </a:solidFill>
              </a:ln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563888" y="1722659"/>
            <a:ext cx="1951353" cy="720080"/>
          </a:xfrm>
          <a:prstGeom prst="roundRect">
            <a:avLst/>
          </a:prstGeom>
          <a:solidFill>
            <a:srgbClr val="FF9933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ITÁLIE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63975" y="1484784"/>
            <a:ext cx="2455409" cy="720080"/>
          </a:xfrm>
          <a:prstGeom prst="roundRect">
            <a:avLst/>
          </a:prstGeom>
          <a:solidFill>
            <a:srgbClr val="FF9933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ŠPANĚLSKO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940152" y="3717032"/>
            <a:ext cx="1951353" cy="720080"/>
          </a:xfrm>
          <a:prstGeom prst="roundRect">
            <a:avLst/>
          </a:prstGeom>
          <a:solidFill>
            <a:srgbClr val="FF9933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ŘECKO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1107" y="3924792"/>
            <a:ext cx="2641344" cy="720080"/>
          </a:xfrm>
          <a:prstGeom prst="roundRect">
            <a:avLst/>
          </a:prstGeom>
          <a:solidFill>
            <a:srgbClr val="FF9933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PORTUGALSKO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427984" y="544522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722856" y="554424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123726" y="5836630"/>
            <a:ext cx="412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</a:t>
            </a:r>
            <a:endParaRPr lang="cs-CZ" sz="3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31072" y="570090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658283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3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6408287"/>
              </p:ext>
            </p:extLst>
          </p:nvPr>
        </p:nvGraphicFramePr>
        <p:xfrm>
          <a:off x="899592" y="1556792"/>
          <a:ext cx="7776864" cy="50292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672408"/>
                <a:gridCol w="4104456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4000" dirty="0" smtClean="0">
                          <a:ln>
                            <a:solidFill>
                              <a:srgbClr val="C00000"/>
                            </a:solidFill>
                          </a:ln>
                        </a:rPr>
                        <a:t>Stát</a:t>
                      </a:r>
                      <a:endParaRPr lang="cs-CZ" sz="4000" dirty="0">
                        <a:ln>
                          <a:solidFill>
                            <a:srgbClr val="C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4000" dirty="0" smtClean="0">
                          <a:ln>
                            <a:solidFill>
                              <a:srgbClr val="C00000"/>
                            </a:solidFill>
                          </a:ln>
                        </a:rPr>
                        <a:t>Hlavní</a:t>
                      </a:r>
                      <a:r>
                        <a:rPr lang="cs-CZ" sz="4000" baseline="0" dirty="0" smtClean="0">
                          <a:ln>
                            <a:solidFill>
                              <a:srgbClr val="C00000"/>
                            </a:solidFill>
                          </a:ln>
                        </a:rPr>
                        <a:t> město</a:t>
                      </a:r>
                      <a:endParaRPr lang="cs-CZ" sz="4000" dirty="0">
                        <a:ln>
                          <a:solidFill>
                            <a:srgbClr val="C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4000" dirty="0" smtClean="0">
                          <a:ln>
                            <a:solidFill>
                              <a:srgbClr val="C00000"/>
                            </a:solidFill>
                          </a:ln>
                        </a:rPr>
                        <a:t>ITÁLIE</a:t>
                      </a:r>
                      <a:endParaRPr lang="cs-CZ" sz="4000" dirty="0">
                        <a:ln>
                          <a:solidFill>
                            <a:srgbClr val="C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4000" dirty="0" smtClean="0">
                          <a:ln>
                            <a:solidFill>
                              <a:srgbClr val="C00000"/>
                            </a:solidFill>
                          </a:ln>
                        </a:rPr>
                        <a:t>ŘÍM</a:t>
                      </a:r>
                      <a:endParaRPr lang="cs-CZ" sz="4000" dirty="0">
                        <a:ln>
                          <a:solidFill>
                            <a:srgbClr val="C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4000" dirty="0" smtClean="0">
                          <a:ln>
                            <a:solidFill>
                              <a:srgbClr val="C00000"/>
                            </a:solidFill>
                          </a:ln>
                        </a:rPr>
                        <a:t>ŠPANĚLSKO</a:t>
                      </a:r>
                      <a:endParaRPr lang="cs-CZ" sz="4000" dirty="0">
                        <a:ln>
                          <a:solidFill>
                            <a:srgbClr val="C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4000" dirty="0" smtClean="0">
                          <a:ln>
                            <a:solidFill>
                              <a:srgbClr val="C00000"/>
                            </a:solidFill>
                          </a:ln>
                        </a:rPr>
                        <a:t>MADRID</a:t>
                      </a:r>
                      <a:endParaRPr lang="cs-CZ" sz="4000" dirty="0">
                        <a:ln>
                          <a:solidFill>
                            <a:srgbClr val="C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4000" dirty="0" smtClean="0">
                          <a:ln>
                            <a:solidFill>
                              <a:srgbClr val="C00000"/>
                            </a:solidFill>
                          </a:ln>
                        </a:rPr>
                        <a:t>PORTUGALSKO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4000" dirty="0" smtClean="0">
                          <a:ln>
                            <a:solidFill>
                              <a:srgbClr val="C00000"/>
                            </a:solidFill>
                          </a:ln>
                        </a:rPr>
                        <a:t>LISABON</a:t>
                      </a:r>
                      <a:endParaRPr lang="cs-CZ" sz="4000" dirty="0">
                        <a:ln>
                          <a:solidFill>
                            <a:srgbClr val="C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4000" dirty="0" smtClean="0">
                          <a:ln>
                            <a:solidFill>
                              <a:srgbClr val="C00000"/>
                            </a:solidFill>
                          </a:ln>
                        </a:rPr>
                        <a:t>ŘECKO</a:t>
                      </a:r>
                      <a:endParaRPr lang="cs-CZ" sz="4000" dirty="0">
                        <a:ln>
                          <a:solidFill>
                            <a:srgbClr val="C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4000" dirty="0" smtClean="0">
                          <a:ln>
                            <a:solidFill>
                              <a:srgbClr val="C00000"/>
                            </a:solidFill>
                          </a:ln>
                        </a:rPr>
                        <a:t>ATHÉNY</a:t>
                      </a:r>
                      <a:endParaRPr lang="cs-CZ" sz="4000" dirty="0">
                        <a:ln>
                          <a:solidFill>
                            <a:srgbClr val="C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Šipka doprava se zářezem 3"/>
          <p:cNvSpPr/>
          <p:nvPr/>
        </p:nvSpPr>
        <p:spPr>
          <a:xfrm rot="2072584">
            <a:off x="1023071" y="790002"/>
            <a:ext cx="3816424" cy="1368152"/>
          </a:xfrm>
          <a:prstGeom prst="notchedRightArrow">
            <a:avLst/>
          </a:prstGeom>
          <a:solidFill>
            <a:srgbClr val="FFFF00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VYZKOUŠEJ SI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72000" y="1474078"/>
            <a:ext cx="4176464" cy="5051266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954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xit" presetSubtype="6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C:\Users\Speciální školy\AppData\Local\Microsoft\Windows\Temporary Internet Files\Content.IE5\SGTOPZIL\MC9000894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538" y="3454184"/>
            <a:ext cx="2664296" cy="342899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peciální školy\AppData\Local\Microsoft\Windows\Temporary Internet Files\Content.IE5\D0979LKZ\MP90044842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98922"/>
            <a:ext cx="2400644" cy="360096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b="1" dirty="0" smtClean="0">
                <a:ln w="38100">
                  <a:solidFill>
                    <a:srgbClr val="FF0000"/>
                  </a:solidFill>
                </a:ln>
                <a:solidFill>
                  <a:srgbClr val="008000"/>
                </a:solidFill>
              </a:rPr>
              <a:t>Portugalsko</a:t>
            </a:r>
            <a:endParaRPr lang="cs-CZ" sz="6000" b="1" dirty="0">
              <a:ln w="38100">
                <a:solidFill>
                  <a:srgbClr val="FF0000"/>
                </a:solidFill>
              </a:ln>
              <a:solidFill>
                <a:srgbClr val="008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421087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n w="12700">
                  <a:solidFill>
                    <a:schemeClr val="tx1"/>
                  </a:solidFill>
                </a:ln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Republika</a:t>
            </a:r>
            <a:endParaRPr lang="cs-CZ" sz="3600" b="1" dirty="0" smtClean="0">
              <a:ln w="12700">
                <a:solidFill>
                  <a:schemeClr val="tx1"/>
                </a:solidFill>
              </a:ln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ln w="12700">
                  <a:solidFill>
                    <a:schemeClr val="tx1"/>
                  </a:solidFill>
                </a:ln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 - Lisabon</a:t>
            </a:r>
          </a:p>
          <a:p>
            <a:r>
              <a:rPr lang="cs-CZ" sz="3600" b="1" dirty="0" smtClean="0">
                <a:ln w="12700">
                  <a:solidFill>
                    <a:schemeClr val="tx1"/>
                  </a:solidFill>
                </a:ln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Rybářská velmoc</a:t>
            </a:r>
          </a:p>
          <a:p>
            <a:r>
              <a:rPr lang="cs-CZ" sz="3600" b="1" dirty="0" smtClean="0">
                <a:ln w="12700">
                  <a:solidFill>
                    <a:schemeClr val="tx1"/>
                  </a:solidFill>
                </a:ln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Významné zemědělství</a:t>
            </a:r>
          </a:p>
          <a:p>
            <a:r>
              <a:rPr lang="cs-CZ" sz="3600" b="1" dirty="0" smtClean="0">
                <a:ln w="12700">
                  <a:solidFill>
                    <a:schemeClr val="tx1"/>
                  </a:solidFill>
                </a:ln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Historie - portugalské objevy mořeplavců</a:t>
            </a:r>
          </a:p>
        </p:txBody>
      </p:sp>
      <p:pic>
        <p:nvPicPr>
          <p:cNvPr id="5122" name="Picture 2" descr="C:\Users\Speciální školy\AppData\Local\Microsoft\Windows\Temporary Internet Files\Content.IE5\D0979LKZ\MC9000158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686" y="260648"/>
            <a:ext cx="2155241" cy="1738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0658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6000" b="1" dirty="0" smtClean="0">
                <a:ln w="381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Španělsko</a:t>
            </a:r>
            <a:endParaRPr lang="cs-CZ" sz="6000" b="1" dirty="0">
              <a:ln w="381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5"/>
            <a:ext cx="8363272" cy="29523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0066"/>
                </a:solidFill>
              </a:rPr>
              <a:t>Království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Hlavní město – Madrid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Součástí jsou i Baleárské a Kanárské ostrovy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Mnoho historických památek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Další významná města – Barcelona, Valencie</a:t>
            </a:r>
          </a:p>
        </p:txBody>
      </p:sp>
      <p:pic>
        <p:nvPicPr>
          <p:cNvPr id="6146" name="Picture 2" descr="C:\Users\Speciální školy\AppData\Local\Microsoft\Windows\Temporary Internet Files\Content.IE5\65X7FIK3\MP900400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1" y="260647"/>
            <a:ext cx="2290401" cy="1832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Speciální školy\AppData\Local\Microsoft\Windows\Temporary Internet Files\Content.IE5\D0979LKZ\MC9003596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4400130"/>
            <a:ext cx="1704371" cy="2269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5540425"/>
            <a:ext cx="18240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Tanec flamengo</a:t>
            </a:r>
            <a:endParaRPr lang="cs-CZ" sz="2400" b="1" dirty="0"/>
          </a:p>
        </p:txBody>
      </p:sp>
      <p:pic>
        <p:nvPicPr>
          <p:cNvPr id="6149" name="Picture 5" descr="C:\Users\Speciální školy\AppData\Local\Microsoft\Windows\Temporary Internet Files\Content.IE5\SGTOPZIL\MC9001678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5782" y="4574126"/>
            <a:ext cx="2554611" cy="1932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84168" y="6109812"/>
            <a:ext cx="1126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korida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109942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6000" b="1" dirty="0" smtClean="0">
                <a:ln w="38100">
                  <a:solidFill>
                    <a:srgbClr val="003300"/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Itálie</a:t>
            </a:r>
            <a:endParaRPr lang="cs-CZ" sz="6000" b="1" dirty="0">
              <a:ln w="38100">
                <a:solidFill>
                  <a:srgbClr val="003300"/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7093" y="1811434"/>
            <a:ext cx="8363272" cy="4497885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ln>
                  <a:solidFill>
                    <a:srgbClr val="003300"/>
                  </a:solidFill>
                </a:ln>
                <a:solidFill>
                  <a:srgbClr val="003300"/>
                </a:solidFill>
              </a:rPr>
              <a:t>Republika</a:t>
            </a:r>
            <a:endParaRPr lang="cs-CZ" b="1" dirty="0" smtClean="0">
              <a:ln>
                <a:solidFill>
                  <a:srgbClr val="003300"/>
                </a:solidFill>
              </a:ln>
              <a:solidFill>
                <a:srgbClr val="003300"/>
              </a:solidFill>
            </a:endParaRPr>
          </a:p>
          <a:p>
            <a:r>
              <a:rPr lang="cs-CZ" b="1" dirty="0" smtClean="0">
                <a:ln>
                  <a:solidFill>
                    <a:srgbClr val="003300"/>
                  </a:solidFill>
                </a:ln>
                <a:solidFill>
                  <a:srgbClr val="003300"/>
                </a:solidFill>
              </a:rPr>
              <a:t>Hlavní město - Řím</a:t>
            </a:r>
          </a:p>
          <a:p>
            <a:r>
              <a:rPr lang="cs-CZ" b="1" dirty="0" smtClean="0">
                <a:ln>
                  <a:solidFill>
                    <a:srgbClr val="003300"/>
                  </a:solidFill>
                </a:ln>
                <a:solidFill>
                  <a:srgbClr val="003300"/>
                </a:solidFill>
              </a:rPr>
              <a:t>Součástí jsou i Sicílie a Sardinie</a:t>
            </a:r>
          </a:p>
          <a:p>
            <a:r>
              <a:rPr lang="cs-CZ" b="1" dirty="0" smtClean="0">
                <a:ln>
                  <a:solidFill>
                    <a:srgbClr val="003300"/>
                  </a:solidFill>
                </a:ln>
                <a:solidFill>
                  <a:srgbClr val="003300"/>
                </a:solidFill>
              </a:rPr>
              <a:t>Moderní průmysl (sever Itálie)</a:t>
            </a:r>
          </a:p>
          <a:p>
            <a:r>
              <a:rPr lang="cs-CZ" b="1" dirty="0" smtClean="0">
                <a:ln>
                  <a:solidFill>
                    <a:srgbClr val="003300"/>
                  </a:solidFill>
                </a:ln>
                <a:solidFill>
                  <a:srgbClr val="003300"/>
                </a:solidFill>
              </a:rPr>
              <a:t>Další významná města – Benátky, Florencie, Milán, Janov, Neapol</a:t>
            </a:r>
          </a:p>
          <a:p>
            <a:r>
              <a:rPr lang="cs-CZ" b="1" dirty="0" smtClean="0">
                <a:ln>
                  <a:solidFill>
                    <a:srgbClr val="003300"/>
                  </a:solidFill>
                </a:ln>
                <a:solidFill>
                  <a:srgbClr val="003300"/>
                </a:solidFill>
              </a:rPr>
              <a:t>Velké množství památek</a:t>
            </a:r>
          </a:p>
          <a:p>
            <a:r>
              <a:rPr lang="cs-CZ" b="1" dirty="0" smtClean="0">
                <a:ln>
                  <a:solidFill>
                    <a:srgbClr val="003300"/>
                  </a:solidFill>
                </a:ln>
                <a:solidFill>
                  <a:srgbClr val="003300"/>
                </a:solidFill>
              </a:rPr>
              <a:t>Na území Říma - Vatikán</a:t>
            </a:r>
          </a:p>
        </p:txBody>
      </p:sp>
      <p:pic>
        <p:nvPicPr>
          <p:cNvPr id="7170" name="Picture 2" descr="C:\Users\Speciální školy\AppData\Local\Microsoft\Windows\Temporary Internet Files\Content.IE5\D0979LKZ\MP9003627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15234"/>
            <a:ext cx="2249925" cy="149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Speciální školy\AppData\Local\Microsoft\Windows\Temporary Internet Files\Content.IE5\SGW27DW7\MC9002811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9876" y="1505410"/>
            <a:ext cx="2358587" cy="1804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Speciální školy\AppData\Local\Microsoft\Windows\Temporary Internet Files\Content.IE5\65X7FIK3\MC9002336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31393">
            <a:off x="6512258" y="4364296"/>
            <a:ext cx="1320297" cy="245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114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9" name="Picture 7" descr="C:\Users\Speciální školy\AppData\Local\Microsoft\Windows\Temporary Internet Files\Content.IE5\65X7FIK3\MC9004130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756" y="4709585"/>
            <a:ext cx="2569415" cy="2023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peciální školy\AppData\Local\Microsoft\Windows\Temporary Internet Files\Content.IE5\D0979LKZ\MP9004279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365" y="1124744"/>
            <a:ext cx="2659613" cy="40050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6000" b="1" dirty="0" smtClean="0">
                <a:ln w="38100"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Řecko</a:t>
            </a:r>
            <a:endParaRPr lang="cs-CZ" sz="6000" b="1" dirty="0">
              <a:ln w="38100">
                <a:solidFill>
                  <a:schemeClr val="tx2">
                    <a:lumMod val="75000"/>
                  </a:schemeClr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700809"/>
            <a:ext cx="8363272" cy="4081212"/>
          </a:xfrm>
        </p:spPr>
        <p:txBody>
          <a:bodyPr>
            <a:normAutofit/>
          </a:bodyPr>
          <a:lstStyle/>
          <a:p>
            <a:r>
              <a:rPr lang="cs-CZ" b="1" smtClean="0">
                <a:solidFill>
                  <a:srgbClr val="000066"/>
                </a:solidFill>
              </a:rPr>
              <a:t>Republika</a:t>
            </a:r>
            <a:endParaRPr lang="cs-CZ" b="1" dirty="0" smtClean="0">
              <a:solidFill>
                <a:srgbClr val="000066"/>
              </a:solidFill>
            </a:endParaRPr>
          </a:p>
          <a:p>
            <a:r>
              <a:rPr lang="cs-CZ" b="1" dirty="0" smtClean="0">
                <a:solidFill>
                  <a:srgbClr val="000066"/>
                </a:solidFill>
              </a:rPr>
              <a:t>Hlavní město - Athény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Šestina území leží na ostrovech, </a:t>
            </a:r>
            <a:br>
              <a:rPr lang="cs-CZ" b="1" dirty="0" smtClean="0">
                <a:solidFill>
                  <a:srgbClr val="000066"/>
                </a:solidFill>
              </a:rPr>
            </a:br>
            <a:r>
              <a:rPr lang="cs-CZ" b="1" dirty="0" smtClean="0">
                <a:solidFill>
                  <a:srgbClr val="000066"/>
                </a:solidFill>
              </a:rPr>
              <a:t>největší – Kréta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Mnoho památek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Vznik olympijských her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Významné loďstvo</a:t>
            </a:r>
          </a:p>
        </p:txBody>
      </p:sp>
      <p:pic>
        <p:nvPicPr>
          <p:cNvPr id="8194" name="Picture 2" descr="C:\Users\Speciální školy\AppData\Local\Microsoft\Windows\Temporary Internet Files\Content.IE5\SGTOPZIL\MP9003626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28640"/>
            <a:ext cx="2065418" cy="1376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Speciální školy\AppData\Local\Microsoft\Windows\Temporary Internet Files\Content.IE5\D0979LKZ\MP90040381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8486" y="4293096"/>
            <a:ext cx="3229201" cy="215196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Speciální školy\AppData\Local\Microsoft\Windows\Temporary Internet Files\Content.IE5\SGW27DW7\MP9004048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067" y="231139"/>
            <a:ext cx="1944216" cy="194421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3510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Slavné stavby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 descr="C:\Users\Speciální školy\AppData\Local\Microsoft\Windows\Temporary Internet Files\Content.IE5\65X7FIK3\MP9001636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61573"/>
            <a:ext cx="2482116" cy="38884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4869160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Šikmá věž v Pise – </a:t>
            </a:r>
          </a:p>
          <a:p>
            <a:r>
              <a:rPr lang="cs-CZ" sz="2400" b="1" dirty="0" smtClean="0"/>
              <a:t>Itálie</a:t>
            </a:r>
            <a:endParaRPr lang="cs-CZ" sz="2400" b="1" dirty="0"/>
          </a:p>
        </p:txBody>
      </p:sp>
      <p:pic>
        <p:nvPicPr>
          <p:cNvPr id="9219" name="Picture 3" descr="C:\Users\Speciální školy\AppData\Local\Microsoft\Windows\Temporary Internet Files\Content.IE5\D0979LKZ\MP9004035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768" y="980728"/>
            <a:ext cx="2625068" cy="393568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59832" y="4876953"/>
            <a:ext cx="26250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Sagrada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Familia</a:t>
            </a:r>
            <a:r>
              <a:rPr lang="cs-CZ" sz="2400" b="1" dirty="0" smtClean="0"/>
              <a:t> v Barceloně - Španělsko</a:t>
            </a:r>
            <a:endParaRPr lang="cs-CZ" sz="2400" b="1" dirty="0"/>
          </a:p>
        </p:txBody>
      </p:sp>
      <p:pic>
        <p:nvPicPr>
          <p:cNvPr id="9221" name="Picture 5" descr="C:\Users\Speciální školy\AppData\Local\Microsoft\Windows\Temporary Internet Files\Content.IE5\D0979LKZ\MP9004034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177" y="1123833"/>
            <a:ext cx="3459100" cy="230516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Speciální školy\AppData\Local\Microsoft\Windows\Temporary Internet Files\Content.IE5\SGW27DW7\MM90031818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226" y="2792334"/>
            <a:ext cx="1533125" cy="965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72200" y="749895"/>
            <a:ext cx="21055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Benátky - Itálie</a:t>
            </a:r>
            <a:endParaRPr lang="cs-CZ" sz="2400" b="1" dirty="0"/>
          </a:p>
        </p:txBody>
      </p:sp>
      <p:pic>
        <p:nvPicPr>
          <p:cNvPr id="9222" name="Picture 6" descr="C:\Users\Speciální školy\AppData\Local\Microsoft\Windows\Temporary Internet Files\Content.IE5\SGW27DW7\MP90040381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868" y="3833414"/>
            <a:ext cx="3367117" cy="22438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447836" y="5846449"/>
            <a:ext cx="31566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Palác Akropolis - Řecko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6125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9168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Zopakuj si: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lunce 2"/>
          <p:cNvSpPr/>
          <p:nvPr/>
        </p:nvSpPr>
        <p:spPr>
          <a:xfrm>
            <a:off x="395536" y="188640"/>
            <a:ext cx="7920880" cy="6336704"/>
          </a:xfrm>
          <a:prstGeom prst="sun">
            <a:avLst/>
          </a:prstGeom>
          <a:noFill/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698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/>
          <p:cNvSpPr/>
          <p:nvPr/>
        </p:nvSpPr>
        <p:spPr>
          <a:xfrm>
            <a:off x="755576" y="5949280"/>
            <a:ext cx="3024336" cy="648072"/>
          </a:xfrm>
          <a:prstGeom prst="rightArrow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Použij pero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lvl="0"/>
            <a:r>
              <a:rPr lang="cs-CZ" b="1" dirty="0"/>
              <a:t>Vylušti názvy hlavních měst států jižní Evropy.</a:t>
            </a:r>
            <a:endParaRPr lang="cs-CZ" dirty="0"/>
          </a:p>
          <a:p>
            <a:r>
              <a:rPr lang="cs-CZ" dirty="0"/>
              <a:t>DRAMID	</a:t>
            </a:r>
            <a:r>
              <a:rPr lang="cs-CZ" dirty="0" smtClean="0"/>
              <a:t>__________________________</a:t>
            </a:r>
            <a:br>
              <a:rPr lang="cs-CZ" dirty="0" smtClean="0"/>
            </a:br>
            <a:endParaRPr lang="cs-CZ" dirty="0"/>
          </a:p>
          <a:p>
            <a:r>
              <a:rPr lang="cs-CZ" dirty="0"/>
              <a:t>HÉTANY	</a:t>
            </a:r>
            <a:r>
              <a:rPr lang="cs-CZ" dirty="0" smtClean="0"/>
              <a:t>__________________________</a:t>
            </a:r>
            <a:br>
              <a:rPr lang="cs-CZ" dirty="0" smtClean="0"/>
            </a:br>
            <a:endParaRPr lang="cs-CZ" dirty="0"/>
          </a:p>
          <a:p>
            <a:r>
              <a:rPr lang="cs-CZ" dirty="0"/>
              <a:t>Jiří má nový mobil.	</a:t>
            </a:r>
            <a:r>
              <a:rPr lang="cs-CZ" dirty="0" smtClean="0"/>
              <a:t>_______________________</a:t>
            </a:r>
            <a:br>
              <a:rPr lang="cs-CZ" dirty="0" smtClean="0"/>
            </a:br>
            <a:endParaRPr lang="cs-CZ" dirty="0"/>
          </a:p>
          <a:p>
            <a:r>
              <a:rPr lang="cs-CZ" dirty="0"/>
              <a:t>Kamarádka Lisa bonbony nejí.	___________________________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5202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KONTROLA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MADRID</a:t>
            </a:r>
          </a:p>
          <a:p>
            <a:r>
              <a:rPr lang="cs-CZ" sz="4800" b="1" dirty="0" smtClean="0"/>
              <a:t>ATHÉNY</a:t>
            </a:r>
          </a:p>
          <a:p>
            <a:r>
              <a:rPr lang="cs-CZ" sz="4800" b="1" dirty="0" smtClean="0"/>
              <a:t>ŘÍM</a:t>
            </a:r>
          </a:p>
          <a:p>
            <a:r>
              <a:rPr lang="cs-CZ" sz="4800" b="1" dirty="0" smtClean="0"/>
              <a:t>LISABON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24291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sz="3100" b="1" dirty="0" smtClean="0"/>
              <a:t>Vytvoř dvojice: </a:t>
            </a:r>
            <a:r>
              <a:rPr lang="cs-CZ" sz="2700" b="1" dirty="0" smtClean="0"/>
              <a:t/>
            </a:r>
            <a:br>
              <a:rPr lang="cs-CZ" sz="2700" b="1" dirty="0" smtClean="0"/>
            </a:br>
            <a:r>
              <a:rPr lang="cs-CZ" sz="2700" b="1" dirty="0" smtClean="0">
                <a:solidFill>
                  <a:srgbClr val="FF0000"/>
                </a:solidFill>
              </a:rPr>
              <a:t>NA </a:t>
            </a:r>
            <a:r>
              <a:rPr lang="cs-CZ" sz="2700" b="1" dirty="0">
                <a:solidFill>
                  <a:srgbClr val="FF0000"/>
                </a:solidFill>
              </a:rPr>
              <a:t>ZÁVĚR KLIKNI NA HVĚZDIČKU PRO KONTROLU</a:t>
            </a:r>
            <a:br>
              <a:rPr lang="cs-CZ" sz="2700" b="1" dirty="0">
                <a:solidFill>
                  <a:srgbClr val="FF0000"/>
                </a:solidFill>
              </a:rPr>
            </a:br>
            <a:endParaRPr lang="cs-CZ" sz="27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5580112" y="3410998"/>
            <a:ext cx="2448272" cy="684076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ŠPANĚLSKO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580112" y="2378135"/>
            <a:ext cx="2448272" cy="684076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ŘECKO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580112" y="1289168"/>
            <a:ext cx="2448272" cy="684076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ITÁLIE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426871" y="5949280"/>
            <a:ext cx="3024336" cy="792088"/>
          </a:xfrm>
          <a:prstGeom prst="rightArrow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Použij pero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6cípá hvězda 4"/>
          <p:cNvSpPr/>
          <p:nvPr/>
        </p:nvSpPr>
        <p:spPr>
          <a:xfrm>
            <a:off x="7236296" y="5401671"/>
            <a:ext cx="1080120" cy="1180583"/>
          </a:xfrm>
          <a:prstGeom prst="star6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452320" y="5733256"/>
            <a:ext cx="648072" cy="504056"/>
          </a:xfrm>
          <a:prstGeom prst="actionButtonForwardNex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5" descr="C:\Users\Speciální školy\AppData\Local\Microsoft\Windows\Temporary Internet Files\Content.IE5\SGTOPZIL\MC9001678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103" y="1129614"/>
            <a:ext cx="2554611" cy="1932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603172" y="3221749"/>
            <a:ext cx="2671734" cy="1998677"/>
            <a:chOff x="417596" y="2942491"/>
            <a:chExt cx="3459100" cy="2634370"/>
          </a:xfrm>
        </p:grpSpPr>
        <p:pic>
          <p:nvPicPr>
            <p:cNvPr id="16" name="Picture 5" descr="C:\Users\Speciální školy\AppData\Local\Microsoft\Windows\Temporary Internet Files\Content.IE5\D0979LKZ\MP900403481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7596" y="2942491"/>
              <a:ext cx="3459100" cy="230516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4" descr="C:\Users\Speciální školy\AppData\Local\Microsoft\Windows\Temporary Internet Files\Content.IE5\SGW27DW7\MM900318185[1].gif"/>
            <p:cNvPicPr>
              <a:picLocks noChangeAspect="1" noChangeArrowheads="1" noCrop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94645" y="4610992"/>
              <a:ext cx="1533125" cy="96586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9" name="Picture 7" descr="C:\Users\Speciální školy\AppData\Local\Microsoft\Windows\Temporary Internet Files\Content.IE5\65X7FIK3\MC9004130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0841" y="4321821"/>
            <a:ext cx="2569415" cy="20235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6647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KONTROLA:</a:t>
            </a:r>
            <a:endParaRPr lang="cs-CZ" sz="32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6300192" y="4535953"/>
            <a:ext cx="2448272" cy="684076"/>
          </a:xfrm>
          <a:prstGeom prst="roundRect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ŘECKO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276034" y="1762890"/>
            <a:ext cx="2448272" cy="684076"/>
          </a:xfrm>
          <a:prstGeom prst="roundRect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ŠPANĚLSKO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843808" y="5211716"/>
            <a:ext cx="2448272" cy="684076"/>
          </a:xfrm>
          <a:prstGeom prst="roundRect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ITÁLIE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9" name="Picture 5" descr="C:\Users\Speciální školy\AppData\Local\Microsoft\Windows\Temporary Internet Files\Content.IE5\SGTOPZIL\MC9001678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38629"/>
            <a:ext cx="2554611" cy="1932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593837" y="3555077"/>
            <a:ext cx="2671734" cy="1998677"/>
            <a:chOff x="417596" y="2942491"/>
            <a:chExt cx="3459100" cy="2634370"/>
          </a:xfrm>
        </p:grpSpPr>
        <p:pic>
          <p:nvPicPr>
            <p:cNvPr id="11" name="Picture 5" descr="C:\Users\Speciální školy\AppData\Local\Microsoft\Windows\Temporary Internet Files\Content.IE5\D0979LKZ\MP900403481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7596" y="2942491"/>
              <a:ext cx="3459100" cy="230516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4" descr="C:\Users\Speciální školy\AppData\Local\Microsoft\Windows\Temporary Internet Files\Content.IE5\SGW27DW7\MM900318185[1].gif"/>
            <p:cNvPicPr>
              <a:picLocks noChangeAspect="1" noChangeArrowheads="1" noCrop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94645" y="4610992"/>
              <a:ext cx="1533125" cy="96586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3" name="Picture 7" descr="C:\Users\Speciální školy\AppData\Local\Microsoft\Windows\Temporary Internet Files\Content.IE5\65X7FIK3\MC9004130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7372" y="2797453"/>
            <a:ext cx="2569415" cy="20235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214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n w="28575">
                  <a:solidFill>
                    <a:schemeClr val="tx2">
                      <a:lumMod val="50000"/>
                    </a:schemeClr>
                  </a:solidFill>
                </a:ln>
                <a:solidFill>
                  <a:srgbClr val="FFC000"/>
                </a:solidFill>
              </a:rPr>
              <a:t>Vyber správnou odpověď:</a:t>
            </a:r>
            <a:endParaRPr lang="cs-CZ" sz="3600" b="1" dirty="0">
              <a:ln w="28575">
                <a:solidFill>
                  <a:schemeClr val="tx2">
                    <a:lumMod val="50000"/>
                  </a:schemeClr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340768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/>
              <a:t>Je jižní Evropa zajímavá pro turisty?</a:t>
            </a:r>
            <a:endParaRPr lang="cs-CZ" sz="3200" b="1" u="sng" dirty="0"/>
          </a:p>
        </p:txBody>
      </p:sp>
      <p:sp>
        <p:nvSpPr>
          <p:cNvPr id="4" name="Ovál 3"/>
          <p:cNvSpPr/>
          <p:nvPr/>
        </p:nvSpPr>
        <p:spPr>
          <a:xfrm>
            <a:off x="395536" y="2420888"/>
            <a:ext cx="2664296" cy="1152128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3275856" y="2420888"/>
            <a:ext cx="2664296" cy="1152128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6080364" y="2383695"/>
            <a:ext cx="2664296" cy="1152128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JEN ŘECKO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Users\Speciální školy\AppData\Local\Microsoft\Windows\Temporary Internet Files\Content.IE5\MN3I70UY\MP900427753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868" b="12323"/>
          <a:stretch/>
        </p:blipFill>
        <p:spPr bwMode="auto">
          <a:xfrm>
            <a:off x="1215008" y="4059381"/>
            <a:ext cx="6858000" cy="279861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073008" y="6237312"/>
            <a:ext cx="891480" cy="504056"/>
          </a:xfrm>
          <a:prstGeom prst="actionButtonForwardNex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352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96296E-6 L 0.00382 0.3150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1574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5.18519E-6 C -0.00833 0.01112 -0.02708 0.03288 -0.03802 0.03658 C -0.04896 0.04607 -0.03472 0.03427 -0.05 0.04445 C -0.05608 0.04839 -0.05417 0.04977 -0.06059 0.05464 C -0.06788 0.06019 -0.06285 0.05255 -0.06979 0.06065 C -0.07743 0.06968 -0.08333 0.07686 -0.09254 0.08288 C -0.10156 0.09515 -0.09688 0.09098 -0.10608 0.097 C -0.11302 0.10626 -0.12309 0.11552 -0.13195 0.1213 C -0.13559 0.1264 -0.1375 0.12917 -0.14254 0.13149 C -0.15313 0.1419 -0.1632 0.15394 -0.17431 0.16366 C -0.17813 0.17153 -0.18056 0.172 -0.18646 0.17593 C -0.18802 0.17709 -0.18958 0.17825 -0.19097 0.17987 C -0.19201 0.18102 -0.19271 0.18311 -0.19392 0.18403 C -0.19479 0.18473 -0.20469 0.18797 -0.20469 0.18797 C -0.21163 0.19769 -0.20261 0.18658 -0.21372 0.19399 C -0.21493 0.19491 -0.21545 0.19723 -0.21667 0.19815 C -0.21806 0.19931 -0.21979 0.19931 -0.22136 0.20001 C -0.22587 0.20626 -0.23142 0.21065 -0.23646 0.21621 C -0.24149 0.22177 -0.24392 0.23033 -0.24861 0.23658 C -0.25035 0.24445 -0.2507 0.24746 -0.25608 0.25464 C -0.25712 0.25602 -0.25833 0.25718 -0.2592 0.2588 C -0.26024 0.26065 -0.26215 0.26482 -0.26215 0.26482 " pathEditMode="relative" ptsTypes="fffffffffffffffffffff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9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n w="28575">
                  <a:solidFill>
                    <a:schemeClr val="tx2">
                      <a:lumMod val="50000"/>
                    </a:schemeClr>
                  </a:solidFill>
                </a:ln>
                <a:solidFill>
                  <a:srgbClr val="FFC000"/>
                </a:solidFill>
              </a:rPr>
              <a:t>Vyber správnou odpověď:</a:t>
            </a:r>
            <a:endParaRPr lang="cs-CZ" sz="3600" b="1" dirty="0">
              <a:ln w="28575">
                <a:solidFill>
                  <a:schemeClr val="tx2">
                    <a:lumMod val="50000"/>
                  </a:schemeClr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340768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Které ze států leží na Pyrenejském poloostrově?</a:t>
            </a:r>
            <a:endParaRPr lang="cs-CZ" sz="3200" b="1" u="sng" dirty="0"/>
          </a:p>
        </p:txBody>
      </p:sp>
      <p:sp>
        <p:nvSpPr>
          <p:cNvPr id="4" name="Ovál 3"/>
          <p:cNvSpPr/>
          <p:nvPr/>
        </p:nvSpPr>
        <p:spPr>
          <a:xfrm>
            <a:off x="3205750" y="2060848"/>
            <a:ext cx="3022434" cy="1368152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ŠPANĚLSKO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PORTUGALSKO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251520" y="2420888"/>
            <a:ext cx="2831976" cy="1368152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ŠPANĚLSKO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ITÁLIE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6088391" y="2852936"/>
            <a:ext cx="2664296" cy="1152128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ITÁLIE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ŘECKO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Users\Speciální školy\AppData\Local\Microsoft\Windows\Temporary Internet Files\Content.IE5\MN3I70UY\MP900427753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868" b="12323"/>
          <a:stretch/>
        </p:blipFill>
        <p:spPr bwMode="auto">
          <a:xfrm>
            <a:off x="1215008" y="4059381"/>
            <a:ext cx="6858000" cy="279861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073008" y="6237312"/>
            <a:ext cx="891480" cy="504056"/>
          </a:xfrm>
          <a:prstGeom prst="actionButtonForwardNex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69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223 0.02384 L 0.07604 0.338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1574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5.18519E-6 C -0.00833 0.01112 -0.02708 0.03288 -0.03802 0.03658 C -0.04896 0.04607 -0.03472 0.03427 -0.05 0.04445 C -0.05608 0.04839 -0.05417 0.04977 -0.06059 0.05464 C -0.06788 0.06019 -0.06285 0.05255 -0.06979 0.06065 C -0.07743 0.06968 -0.08333 0.07686 -0.09254 0.08288 C -0.10156 0.09515 -0.09688 0.09098 -0.10608 0.097 C -0.11302 0.10626 -0.12309 0.11552 -0.13195 0.1213 C -0.13559 0.1264 -0.1375 0.12917 -0.14254 0.13149 C -0.15313 0.1419 -0.1632 0.15394 -0.17431 0.16366 C -0.17813 0.17153 -0.18056 0.172 -0.18646 0.17593 C -0.18802 0.17709 -0.18958 0.17825 -0.19097 0.17987 C -0.19201 0.18102 -0.19271 0.18311 -0.19392 0.18403 C -0.19479 0.18473 -0.20469 0.18797 -0.20469 0.18797 C -0.21163 0.19769 -0.20261 0.18658 -0.21372 0.19399 C -0.21493 0.19491 -0.21545 0.19723 -0.21667 0.19815 C -0.21806 0.19931 -0.21979 0.19931 -0.22136 0.20001 C -0.22587 0.20626 -0.23142 0.21065 -0.23646 0.21621 C -0.24149 0.22177 -0.24392 0.23033 -0.24861 0.23658 C -0.25035 0.24445 -0.2507 0.24746 -0.25608 0.25464 C -0.25712 0.25602 -0.25833 0.25718 -0.2592 0.2588 C -0.26024 0.26065 -0.26215 0.26482 -0.26215 0.26482 " pathEditMode="relative" ptsTypes="fffffffffffffffffffff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9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n w="28575">
                  <a:solidFill>
                    <a:schemeClr val="tx2">
                      <a:lumMod val="50000"/>
                    </a:schemeClr>
                  </a:solidFill>
                </a:ln>
                <a:solidFill>
                  <a:srgbClr val="FFC000"/>
                </a:solidFill>
              </a:rPr>
              <a:t>Vyber správnou odpověď:</a:t>
            </a:r>
            <a:endParaRPr lang="cs-CZ" sz="3600" b="1" dirty="0">
              <a:ln w="28575">
                <a:solidFill>
                  <a:schemeClr val="tx2">
                    <a:lumMod val="50000"/>
                  </a:schemeClr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Který </a:t>
            </a:r>
            <a:r>
              <a:rPr lang="cs-CZ" sz="3200" b="1" u="sng" dirty="0"/>
              <a:t>z</a:t>
            </a:r>
            <a:r>
              <a:rPr lang="cs-CZ" sz="3200" b="1" u="sng" dirty="0" smtClean="0"/>
              <a:t>e států uspořádal první olympijské hry?</a:t>
            </a:r>
            <a:endParaRPr lang="cs-CZ" sz="3200" b="1" u="sng" dirty="0"/>
          </a:p>
        </p:txBody>
      </p:sp>
      <p:sp>
        <p:nvSpPr>
          <p:cNvPr id="4" name="Ovál 3"/>
          <p:cNvSpPr/>
          <p:nvPr/>
        </p:nvSpPr>
        <p:spPr>
          <a:xfrm>
            <a:off x="3131840" y="2402098"/>
            <a:ext cx="2664296" cy="1152128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ŘECKO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419200" y="2402098"/>
            <a:ext cx="2664296" cy="1152128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ITÁLIE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5868144" y="2383695"/>
            <a:ext cx="3024336" cy="1152128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ŠPANĚLSKO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Users\Speciální školy\AppData\Local\Microsoft\Windows\Temporary Internet Files\Content.IE5\MN3I70UY\MP900427753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868" b="12323"/>
          <a:stretch/>
        </p:blipFill>
        <p:spPr bwMode="auto">
          <a:xfrm>
            <a:off x="1215008" y="4059381"/>
            <a:ext cx="6858000" cy="279861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073008" y="6237312"/>
            <a:ext cx="891480" cy="504056"/>
          </a:xfrm>
          <a:prstGeom prst="actionButtonForwardNex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046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5.18519E-6 C -0.00833 0.01112 -0.02708 0.03288 -0.03802 0.03658 C -0.04896 0.04607 -0.03472 0.03427 -0.05 0.04445 C -0.05608 0.04839 -0.05417 0.04977 -0.06059 0.05464 C -0.06788 0.06019 -0.06285 0.05255 -0.06979 0.06065 C -0.07743 0.06968 -0.08333 0.07686 -0.09254 0.08288 C -0.10156 0.09515 -0.09688 0.09098 -0.10608 0.097 C -0.11302 0.10626 -0.12309 0.11552 -0.13195 0.1213 C -0.13559 0.1264 -0.1375 0.12917 -0.14254 0.13149 C -0.15313 0.1419 -0.1632 0.15394 -0.17431 0.16366 C -0.17813 0.17153 -0.18056 0.172 -0.18646 0.17593 C -0.18802 0.17709 -0.18958 0.17825 -0.19097 0.17987 C -0.19201 0.18102 -0.19271 0.18311 -0.19392 0.18403 C -0.19479 0.18473 -0.20469 0.18797 -0.20469 0.18797 C -0.21163 0.19769 -0.20261 0.18658 -0.21372 0.19399 C -0.21493 0.19491 -0.21545 0.19723 -0.21667 0.19815 C -0.21806 0.19931 -0.21979 0.19931 -0.22136 0.20001 C -0.22587 0.20626 -0.23142 0.21065 -0.23646 0.21621 C -0.24149 0.22177 -0.24392 0.23033 -0.24861 0.23658 C -0.25035 0.24445 -0.2507 0.24746 -0.25608 0.25464 C -0.25712 0.25602 -0.25833 0.25718 -0.2592 0.2588 C -0.26024 0.26065 -0.26215 0.26482 -0.26215 0.26482 " pathEditMode="relative" ptsTypes="ffffffff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861 0.04468 L 0.04861 0.2946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50" y="197601"/>
            <a:ext cx="9057849" cy="536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539552" y="5661248"/>
            <a:ext cx="8064896" cy="792088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TAJENKA: ………………………………………………..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5294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8464244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339752" y="332656"/>
            <a:ext cx="4608512" cy="792088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ŘEŠENÍ: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3221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HODNOCENÍ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/>
          <a:lstStyle/>
          <a:p>
            <a:r>
              <a:rPr lang="cs-CZ" b="1" dirty="0" smtClean="0"/>
              <a:t>Jste na konci. Odpověděli jste na všechny otázky správně? Potom si zasloužíte </a:t>
            </a:r>
            <a:r>
              <a:rPr lang="cs-CZ" sz="6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Ohodnoťte sami svou práci: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7380312" y="2348880"/>
            <a:ext cx="504056" cy="504056"/>
          </a:xfrm>
          <a:prstGeom prst="star7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1043608" y="4149080"/>
            <a:ext cx="1656184" cy="1440160"/>
          </a:xfrm>
          <a:prstGeom prst="smileyFace">
            <a:avLst/>
          </a:prstGeom>
          <a:solidFill>
            <a:srgbClr val="CC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3563888" y="4175542"/>
            <a:ext cx="1664390" cy="1332148"/>
          </a:xfrm>
          <a:prstGeom prst="smileyFace">
            <a:avLst>
              <a:gd name="adj" fmla="val 493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027440" y="4149080"/>
            <a:ext cx="1568896" cy="1358610"/>
          </a:xfrm>
          <a:prstGeom prst="smileyFace">
            <a:avLst>
              <a:gd name="adj" fmla="val -4653"/>
            </a:avLst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57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u="sng" dirty="0" smtClean="0"/>
              <a:t>Použité zdroje:</a:t>
            </a: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Snímek 7</a:t>
            </a:r>
          </a:p>
          <a:p>
            <a:r>
              <a:rPr lang="cs-CZ" sz="1800" dirty="0" smtClean="0"/>
              <a:t>DAVID LIUZZO. </a:t>
            </a:r>
            <a:r>
              <a:rPr lang="cs-CZ" sz="1800" i="1" dirty="0" smtClean="0"/>
              <a:t>wikipedia.cz</a:t>
            </a:r>
            <a:r>
              <a:rPr lang="cs-CZ" sz="1800" dirty="0" smtClean="0"/>
              <a:t> [online]. [cit. 20.1.2013]. Dostupný na WWW</a:t>
            </a:r>
            <a:r>
              <a:rPr lang="cs-CZ" sz="1800" smtClean="0"/>
              <a:t>: </a:t>
            </a:r>
            <a:r>
              <a:rPr lang="cs-CZ" sz="1800">
                <a:hlinkClick r:id="rId2"/>
              </a:rPr>
              <a:t>http://</a:t>
            </a:r>
            <a:r>
              <a:rPr lang="cs-CZ" sz="1800" smtClean="0">
                <a:hlinkClick r:id="rId2"/>
              </a:rPr>
              <a:t>cs.wikipedia.org/wiki/Soubor:EU_location_ITA.png</a:t>
            </a:r>
            <a:endParaRPr lang="cs-CZ" sz="1800" smtClean="0"/>
          </a:p>
          <a:p>
            <a:r>
              <a:rPr lang="cs-CZ" sz="1800" smtClean="0"/>
              <a:t>Galerie </a:t>
            </a:r>
            <a:r>
              <a:rPr lang="cs-CZ" sz="1800" dirty="0" smtClean="0"/>
              <a:t>Microsoft Office - Klipart</a:t>
            </a:r>
          </a:p>
        </p:txBody>
      </p:sp>
    </p:spTree>
    <p:extLst>
      <p:ext uri="{BB962C8B-B14F-4D97-AF65-F5344CB8AC3E}">
        <p14:creationId xmlns:p14="http://schemas.microsoft.com/office/powerpoint/2010/main" val="1044149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561</Words>
  <Application>Microsoft Office PowerPoint</Application>
  <PresentationFormat>Předvádění na obrazovce (4:3)</PresentationFormat>
  <Paragraphs>144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Státy jižní Evropy:</vt:lpstr>
      <vt:lpstr>Prezentace aplikace PowerPoint</vt:lpstr>
      <vt:lpstr>Prezentace aplikace PowerPoint</vt:lpstr>
      <vt:lpstr>Portugalsko</vt:lpstr>
      <vt:lpstr>Španělsko</vt:lpstr>
      <vt:lpstr>Itálie</vt:lpstr>
      <vt:lpstr>Řecko</vt:lpstr>
      <vt:lpstr>Slavné stavby</vt:lpstr>
      <vt:lpstr>  Zopakuj si:</vt:lpstr>
      <vt:lpstr>Prezentace aplikace PowerPoint</vt:lpstr>
      <vt:lpstr>KONTROLA</vt:lpstr>
      <vt:lpstr>Vytvoř dvojice:  NA ZÁVĚR KLIKNI NA HVĚZDIČKU PRO KONTROLU </vt:lpstr>
      <vt:lpstr>KONTROLA:</vt:lpstr>
      <vt:lpstr>Vyber správnou odpověď:</vt:lpstr>
      <vt:lpstr>Vyber správnou odpověď:</vt:lpstr>
      <vt:lpstr>Vyber správnou odpověď:</vt:lpstr>
      <vt:lpstr>Prezentace aplikace PowerPoint</vt:lpstr>
      <vt:lpstr>Prezentace aplikace PowerPoint</vt:lpstr>
      <vt:lpstr>HODNOCENÍ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20</cp:revision>
  <dcterms:created xsi:type="dcterms:W3CDTF">2013-01-20T12:43:42Z</dcterms:created>
  <dcterms:modified xsi:type="dcterms:W3CDTF">2013-03-25T17:42:28Z</dcterms:modified>
</cp:coreProperties>
</file>