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79" r:id="rId3"/>
    <p:sldId id="256" r:id="rId4"/>
    <p:sldId id="261" r:id="rId5"/>
    <p:sldId id="282" r:id="rId6"/>
    <p:sldId id="283" r:id="rId7"/>
    <p:sldId id="284" r:id="rId8"/>
    <p:sldId id="285" r:id="rId9"/>
    <p:sldId id="286" r:id="rId10"/>
    <p:sldId id="288" r:id="rId11"/>
    <p:sldId id="287" r:id="rId12"/>
    <p:sldId id="289" r:id="rId13"/>
    <p:sldId id="280" r:id="rId14"/>
    <p:sldId id="259" r:id="rId15"/>
    <p:sldId id="290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1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3300"/>
    <a:srgbClr val="800000"/>
    <a:srgbClr val="660066"/>
    <a:srgbClr val="800080"/>
    <a:srgbClr val="9CD94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100" d="100"/>
          <a:sy n="100" d="100"/>
        </p:scale>
        <p:origin x="-2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B62F22-4501-4462-B108-ACB7EE6407D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21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D13DB3-8FA6-4984-AA5B-A04370F8D6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332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0564C6-C628-46D4-9516-494C838942E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205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D5FBD9-AB51-4999-843B-C428E700E53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4224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2C0800-BE9E-4FB8-84FC-AE144C456F1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4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325E4A-E8E9-43B4-BBD4-7D6FB758CA2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382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5D28A8-1378-45BF-91B0-FFA15B5660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4148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F22422-0C2C-4F0D-85BC-FE3DFF03BB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6997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6E234A-E0EB-400D-84EE-449641EE9E4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296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B51C9F-681D-4280-98F5-1733E3E18B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89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40F8F4-F8F7-4EE3-96D3-AB5C588EAB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0006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CD9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3309EAD-F0F2-4924-9622-117186A0926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google.cz/imgres?num=10&amp;hl=cs&amp;sa=X&amp;tbo=d&amp;biw=1366&amp;bih=622&amp;tbs=isz:l&amp;tbm=isch&amp;tbnid=J_giTRO0JOIz4M:&amp;imgrefurl=http://vsedoskoly.jex.cz/menu/zemepis/asie&amp;docid=untQwl-KWxfvJM&amp;imgurl=http://media1.jex.cz/images/media1:4b39dff2eb3ee.jpg/asie-_politicka_mapa.jpg&amp;w=1431&amp;h=1497&amp;ei=YxAEUcT2HI3EtAafkYGQCg&amp;zoom=1&amp;iact=hc&amp;vpx=373&amp;vpy=143&amp;dur=1356&amp;hovh=230&amp;hovw=219&amp;tx=113&amp;ty=114&amp;sig=101382765841203957778&amp;page=1&amp;tbnh=140&amp;tbnw=133&amp;start=0&amp;ndsp=24&amp;ved=1t:429,r:2,s:0,i:8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start=113&amp;hl=cs&amp;tbo=d&amp;biw=1366&amp;bih=622&amp;tbs=isz:l&amp;tbm=isch&amp;tbnid=LwYIU_DDA93VSM:&amp;imgrefurl=http://www.wine-food-travel.com/travel/vite-kdo-jsou-nejvetsi-rekordmani-v-prekonavani-himalaji?page=2&amp;docid=y9NAFANSAHiJ7M&amp;itg=1&amp;imgurl=http://www.wine-food-travel.com/sites/default/files/DSC01901.JPG&amp;w=4000&amp;h=3000&amp;ei=ExIEUbKXN4WTtQaqg4HoBA&amp;zoom=1&amp;iact=hc&amp;vpx=12&amp;vpy=264&amp;dur=358&amp;hovh=146&amp;hovw=210&amp;tx=162&amp;ty=94&amp;sig=101382765841203957778&amp;page=5&amp;tbnh=145&amp;tbnw=209&amp;ndsp=28&amp;ved=1t:429,r:27,s:100,i:85" TargetMode="Externa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wmf"/><Relationship Id="rId4" Type="http://schemas.openxmlformats.org/officeDocument/2006/relationships/hyperlink" Target="http://marieke.pise.cz/34563-tadz-mahal.html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sie.svg" TargetMode="External"/><Relationship Id="rId2" Type="http://schemas.openxmlformats.org/officeDocument/2006/relationships/hyperlink" Target="http://cs.wikipedia.org/wiki/Soubor:South_Asia_(ed)updat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957864877"/>
              </p:ext>
            </p:extLst>
          </p:nvPr>
        </p:nvGraphicFramePr>
        <p:xfrm>
          <a:off x="611560" y="476672"/>
          <a:ext cx="8002587" cy="46176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74962"/>
                <a:gridCol w="5127625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VY_32_INOVACE_2B_14_JIZNI_ASIE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ZEMĚPIS 9.ROČNÍK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5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Jižní Asie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Leden 2013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65763"/>
            <a:ext cx="415925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32410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50641006"/>
              </p:ext>
            </p:extLst>
          </p:nvPr>
        </p:nvGraphicFramePr>
        <p:xfrm>
          <a:off x="323850" y="649288"/>
          <a:ext cx="8424863" cy="586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17"/>
                <a:gridCol w="5328546"/>
              </a:tblGrid>
              <a:tr h="464052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140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znalostí o jižní Asii a následně k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 procvičení a upevnění</a:t>
                      </a:r>
                      <a:r>
                        <a:rPr lang="cs-CZ" sz="2000" baseline="0" dirty="0" smtClean="0"/>
                        <a:t> získaných poznatků. V úvodní výkladové části se žáci seznámí s přírodními podmínkami a charakteristikou jižní Asie, seznámí se se státy v této oblasti.</a:t>
                      </a:r>
                      <a:r>
                        <a:rPr lang="cs-CZ" sz="2000" dirty="0" smtClean="0"/>
                        <a:t> Při práci používají také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V následujícím testu si ověří získané znalosti. Kliknutím zvolí odpověď na otázku. Při nesprávném výběru se ukáže nespokojený „</a:t>
                      </a:r>
                      <a:r>
                        <a:rPr lang="cs-CZ" sz="2000" dirty="0" err="1" smtClean="0"/>
                        <a:t>smajlík</a:t>
                      </a:r>
                      <a:r>
                        <a:rPr lang="cs-CZ" sz="2000" dirty="0" smtClean="0"/>
                        <a:t>“, pomocí šipky je nutné vrátit se zpět </a:t>
                      </a:r>
                      <a:r>
                        <a:rPr lang="cs-CZ" sz="2000" dirty="0" smtClean="0"/>
                        <a:t>                        k </a:t>
                      </a:r>
                      <a:r>
                        <a:rPr lang="cs-CZ" sz="2000" dirty="0" smtClean="0"/>
                        <a:t>otázce. Správná odpověď žáky posune na další otázku. Na konci testu žáci najdou vyhodnocení.</a:t>
                      </a:r>
                    </a:p>
                    <a:p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3998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0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492896"/>
            <a:ext cx="712879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38100">
                  <a:solidFill>
                    <a:srgbClr val="FFFF00"/>
                  </a:solidFill>
                </a:ln>
                <a:solidFill>
                  <a:srgbClr val="660066"/>
                </a:solidFill>
                <a:effectLst>
                  <a:glow rad="228600">
                    <a:srgbClr val="FFFF00"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JIŽNÍ ASIE</a:t>
            </a:r>
            <a:endParaRPr lang="cs-CZ" sz="9600" b="1" cap="none" spc="0" dirty="0">
              <a:ln w="38100">
                <a:solidFill>
                  <a:srgbClr val="FFFF00"/>
                </a:solidFill>
              </a:ln>
              <a:solidFill>
                <a:srgbClr val="660066"/>
              </a:solidFill>
              <a:effectLst>
                <a:glow rad="228600">
                  <a:srgbClr val="FFFF00"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5000" r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5724128" y="620688"/>
            <a:ext cx="3178696" cy="5760640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cs-CZ" dirty="0" smtClean="0"/>
              <a:t>Poloostrov Přední Indie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Pohoří </a:t>
            </a:r>
            <a:r>
              <a:rPr lang="cs-CZ" dirty="0" err="1" smtClean="0"/>
              <a:t>Himaláj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Řeky – </a:t>
            </a:r>
            <a:br>
              <a:rPr lang="cs-CZ" dirty="0" smtClean="0"/>
            </a:br>
            <a:r>
              <a:rPr lang="cs-CZ" dirty="0" smtClean="0"/>
              <a:t>Indus</a:t>
            </a:r>
            <a:br>
              <a:rPr lang="cs-CZ" dirty="0" smtClean="0"/>
            </a:br>
            <a:r>
              <a:rPr lang="cs-CZ" dirty="0" smtClean="0"/>
              <a:t>Ganga</a:t>
            </a:r>
          </a:p>
          <a:p>
            <a:r>
              <a:rPr lang="cs-CZ" dirty="0" smtClean="0"/>
              <a:t>Srí Lanka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3707904" y="980728"/>
            <a:ext cx="2160240" cy="31683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433905" y="3104964"/>
            <a:ext cx="1368152" cy="792088"/>
          </a:xfrm>
          <a:prstGeom prst="ellipse">
            <a:avLst/>
          </a:prstGeom>
          <a:noFill/>
          <a:ln w="3810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8" idx="7"/>
          </p:cNvCxnSpPr>
          <p:nvPr/>
        </p:nvCxnSpPr>
        <p:spPr>
          <a:xfrm flipH="1">
            <a:off x="4601696" y="2492896"/>
            <a:ext cx="1266448" cy="728067"/>
          </a:xfrm>
          <a:prstGeom prst="straightConnector1">
            <a:avLst/>
          </a:prstGeom>
          <a:ln w="38100">
            <a:solidFill>
              <a:srgbClr val="8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3275856" y="3897052"/>
            <a:ext cx="2823619" cy="612068"/>
          </a:xfrm>
          <a:prstGeom prst="straightConnector1">
            <a:avLst/>
          </a:prstGeom>
          <a:ln w="3810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4138491" y="3897052"/>
            <a:ext cx="1960984" cy="1188132"/>
          </a:xfrm>
          <a:prstGeom prst="straightConnector1">
            <a:avLst/>
          </a:prstGeom>
          <a:ln w="3810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3851921" y="5085184"/>
            <a:ext cx="2088231" cy="5040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13177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podmínky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00600"/>
          </a:xfrm>
        </p:spPr>
        <p:txBody>
          <a:bodyPr/>
          <a:lstStyle/>
          <a:p>
            <a:r>
              <a:rPr lang="cs-CZ" sz="3600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Sever území – hornatý (</a:t>
            </a:r>
            <a:r>
              <a:rPr lang="cs-CZ" sz="3600" dirty="0" err="1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Himaláj</a:t>
            </a:r>
            <a:r>
              <a:rPr lang="cs-CZ" sz="3600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) – studené podnebí</a:t>
            </a:r>
            <a:br>
              <a:rPr lang="cs-CZ" sz="3600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</a:br>
            <a:endParaRPr lang="cs-CZ" sz="3600" dirty="0" smtClean="0">
              <a:ln w="28575">
                <a:solidFill>
                  <a:srgbClr val="003300"/>
                </a:solidFill>
              </a:ln>
              <a:solidFill>
                <a:srgbClr val="00FF00"/>
              </a:solidFill>
            </a:endParaRPr>
          </a:p>
          <a:p>
            <a:r>
              <a:rPr lang="cs-CZ" sz="3600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Poloostrov Přední Indie – </a:t>
            </a:r>
            <a:r>
              <a:rPr lang="cs-CZ" sz="3600" u="sng" dirty="0" err="1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Indoganžská</a:t>
            </a:r>
            <a:r>
              <a:rPr lang="cs-CZ" sz="3600" u="sng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 nížina</a:t>
            </a:r>
            <a:r>
              <a:rPr lang="cs-CZ" sz="3600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 – teplé tropické podnebí</a:t>
            </a:r>
            <a:br>
              <a:rPr lang="cs-CZ" sz="3600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</a:br>
            <a:endParaRPr lang="cs-CZ" sz="3600" dirty="0" smtClean="0">
              <a:ln w="28575">
                <a:solidFill>
                  <a:srgbClr val="003300"/>
                </a:solidFill>
              </a:ln>
              <a:solidFill>
                <a:srgbClr val="00FF00"/>
              </a:solidFill>
            </a:endParaRPr>
          </a:p>
          <a:p>
            <a:r>
              <a:rPr lang="cs-CZ" sz="3600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Střídání letních a zimních monzunů </a:t>
            </a:r>
            <a:r>
              <a:rPr lang="cs-CZ" sz="2400" i="1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(vyhledej v učebnici, co je monzun)</a:t>
            </a:r>
            <a:endParaRPr lang="cs-CZ" sz="2400" i="1" dirty="0">
              <a:ln w="28575">
                <a:solidFill>
                  <a:srgbClr val="003300"/>
                </a:solidFill>
              </a:ln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5330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oblasti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/>
          <a:lstStyle/>
          <a:p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Hlavní zdroj obživy – zemědělství 2/3 obyvatelstva (ruční práce, využití práce zvířat)</a:t>
            </a:r>
            <a:b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</a:br>
            <a:endParaRPr lang="cs-CZ" dirty="0" smtClean="0">
              <a:ln w="28575">
                <a:solidFill>
                  <a:srgbClr val="003300"/>
                </a:solidFill>
              </a:ln>
              <a:solidFill>
                <a:srgbClr val="00FF00"/>
              </a:solidFill>
            </a:endParaRPr>
          </a:p>
          <a:p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Nejvýznamnější plodina oblasti – RÝŽE</a:t>
            </a:r>
            <a:b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</a:b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(</a:t>
            </a:r>
            <a:r>
              <a:rPr lang="cs-CZ" i="1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vyhledej podle atlasu další plodiny)</a:t>
            </a:r>
            <a:br>
              <a:rPr lang="cs-CZ" i="1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</a:br>
            <a:endParaRPr lang="cs-CZ" i="1" dirty="0" smtClean="0">
              <a:ln w="28575">
                <a:solidFill>
                  <a:srgbClr val="003300"/>
                </a:solidFill>
              </a:ln>
              <a:solidFill>
                <a:srgbClr val="00FF00"/>
              </a:solidFill>
            </a:endParaRPr>
          </a:p>
          <a:p>
            <a:r>
              <a:rPr lang="cs-CZ" u="sng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Husté zalidnění </a:t>
            </a: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– nížiny a města </a:t>
            </a: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                            při </a:t>
            </a: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pobřeží</a:t>
            </a:r>
            <a:endParaRPr lang="cs-CZ" dirty="0">
              <a:ln w="28575">
                <a:solidFill>
                  <a:srgbClr val="003300"/>
                </a:solidFill>
              </a:ln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5736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jižní Asie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/>
          <a:lstStyle/>
          <a:p>
            <a:r>
              <a:rPr lang="cs-CZ" dirty="0" smtClean="0">
                <a:ln w="28575">
                  <a:solidFill>
                    <a:srgbClr val="FF0000"/>
                  </a:solidFill>
                </a:ln>
                <a:solidFill>
                  <a:srgbClr val="00FF00"/>
                </a:solidFill>
              </a:rPr>
              <a:t>INDIE</a:t>
            </a: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 – největší a nejvyspělejší</a:t>
            </a:r>
            <a:b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</a:b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	hlavní město – Dillí</a:t>
            </a:r>
          </a:p>
          <a:p>
            <a:r>
              <a:rPr lang="cs-CZ" dirty="0" smtClean="0">
                <a:ln w="28575">
                  <a:solidFill>
                    <a:srgbClr val="FF0000"/>
                  </a:solidFill>
                </a:ln>
                <a:solidFill>
                  <a:srgbClr val="00FF00"/>
                </a:solidFill>
              </a:rPr>
              <a:t>PÁKISTÁN</a:t>
            </a:r>
          </a:p>
          <a:p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Himalájské státy – </a:t>
            </a:r>
            <a:r>
              <a:rPr lang="cs-CZ" dirty="0" smtClean="0">
                <a:ln w="28575">
                  <a:solidFill>
                    <a:srgbClr val="FF0000"/>
                  </a:solidFill>
                </a:ln>
                <a:solidFill>
                  <a:srgbClr val="00FF00"/>
                </a:solidFill>
              </a:rPr>
              <a:t>NEPÁL, BHÚTÁN</a:t>
            </a:r>
          </a:p>
          <a:p>
            <a:r>
              <a:rPr lang="cs-CZ" dirty="0" smtClean="0">
                <a:ln w="28575">
                  <a:solidFill>
                    <a:srgbClr val="FF0000"/>
                  </a:solidFill>
                </a:ln>
                <a:solidFill>
                  <a:srgbClr val="00FF00"/>
                </a:solidFill>
              </a:rPr>
              <a:t>AFGÁNISTÁN</a:t>
            </a: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 – jedna z nejchudších zemí světa</a:t>
            </a:r>
          </a:p>
          <a:p>
            <a:r>
              <a:rPr lang="cs-CZ" dirty="0" smtClean="0">
                <a:ln w="28575">
                  <a:solidFill>
                    <a:srgbClr val="FF0000"/>
                  </a:solidFill>
                </a:ln>
                <a:solidFill>
                  <a:srgbClr val="00FF00"/>
                </a:solidFill>
              </a:rPr>
              <a:t>BANGLADÉŠ</a:t>
            </a:r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 – časté záplavy</a:t>
            </a:r>
          </a:p>
          <a:p>
            <a:r>
              <a:rPr lang="cs-CZ" dirty="0" smtClean="0">
                <a:ln w="28575">
                  <a:solidFill>
                    <a:srgbClr val="003300"/>
                  </a:solidFill>
                </a:ln>
                <a:solidFill>
                  <a:srgbClr val="00FF00"/>
                </a:solidFill>
              </a:rPr>
              <a:t>Ostrovní stát – </a:t>
            </a:r>
            <a:r>
              <a:rPr lang="cs-CZ" dirty="0" smtClean="0">
                <a:ln w="28575">
                  <a:solidFill>
                    <a:srgbClr val="FF0000"/>
                  </a:solidFill>
                </a:ln>
                <a:solidFill>
                  <a:srgbClr val="00FF00"/>
                </a:solidFill>
              </a:rPr>
              <a:t>SRÍ LANKA</a:t>
            </a:r>
            <a:endParaRPr lang="cs-CZ" dirty="0">
              <a:ln w="28575">
                <a:solidFill>
                  <a:srgbClr val="FF0000"/>
                </a:solidFill>
              </a:ln>
              <a:solidFill>
                <a:srgbClr val="00FF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903367" y="4413899"/>
            <a:ext cx="1557065" cy="1755557"/>
            <a:chOff x="6903367" y="4413899"/>
            <a:chExt cx="1557065" cy="1755557"/>
          </a:xfrm>
        </p:grpSpPr>
        <p:pic>
          <p:nvPicPr>
            <p:cNvPr id="5122" name="Picture 2" descr="C:\Users\Speciální školy\AppData\Local\Microsoft\Windows\Temporary Internet Files\Content.IE5\D0979LKZ\MC900364458[1].wmf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4413899"/>
              <a:ext cx="1512168" cy="1755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903367" y="5373216"/>
              <a:ext cx="123142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klikni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631336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Speciální školy\AppData\Local\Microsoft\Windows\Temporary Internet Files\Content.IE5\D0979LKZ\MC900195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5868" y="2780928"/>
            <a:ext cx="2436626" cy="28334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ln w="5715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NEPÁL, BHÚTÁN</a:t>
            </a:r>
            <a:endParaRPr lang="cs-CZ" sz="5400" b="1" dirty="0">
              <a:ln w="5715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905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Chudé obyvatelstvo</a:t>
            </a:r>
          </a:p>
          <a:p>
            <a:r>
              <a:rPr lang="cs-CZ" b="1" u="sng" dirty="0" smtClean="0">
                <a:ln w="1905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Šerpové</a:t>
            </a:r>
            <a:r>
              <a:rPr lang="cs-CZ" b="1" dirty="0" smtClean="0">
                <a:ln w="1905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– nosiči nákladů turistických výprav do hor</a:t>
            </a:r>
            <a:endParaRPr lang="cs-CZ" b="1" dirty="0">
              <a:ln w="19050">
                <a:solidFill>
                  <a:schemeClr val="tx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8" name="Picture 4" descr="C:\Users\Speciální školy\AppData\Local\Microsoft\Windows\Temporary Internet Files\Content.IE5\SGW27DW7\MC900281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2685" y="4005064"/>
            <a:ext cx="3073651" cy="26858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Speciální školy\AppData\Local\Microsoft\Windows\Temporary Internet Files\Content.IE5\65X7FIK3\MC900195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603" y="3284984"/>
            <a:ext cx="3169261" cy="31804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buch 2 5">
            <a:hlinkClick r:id="rId6"/>
          </p:cNvPr>
          <p:cNvSpPr/>
          <p:nvPr/>
        </p:nvSpPr>
        <p:spPr>
          <a:xfrm>
            <a:off x="6372200" y="1052736"/>
            <a:ext cx="2771800" cy="129614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klikni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6809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Speciální školy\AppData\Local\Microsoft\Windows\Temporary Internet Files\Content.IE5\65X7FIK3\MP90043284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risscrossEtching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750917"/>
            <a:ext cx="9128684" cy="611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8296" y="116632"/>
            <a:ext cx="8229600" cy="864096"/>
          </a:xfrm>
        </p:spPr>
        <p:txBody>
          <a:bodyPr/>
          <a:lstStyle/>
          <a:p>
            <a:r>
              <a:rPr lang="cs-CZ" sz="6000" b="1" dirty="0" smtClean="0">
                <a:ln w="3175"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INDIE</a:t>
            </a:r>
            <a:endParaRPr lang="cs-CZ" sz="6000" b="1" dirty="0">
              <a:ln w="3175">
                <a:solidFill>
                  <a:schemeClr val="tx1"/>
                </a:solidFill>
              </a:ln>
              <a:solidFill>
                <a:srgbClr val="FFFF0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3524" y="1052736"/>
            <a:ext cx="87009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Hlavní město Dillí – moderní velkoměsto x chudinské čtvrtě (slumy)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Mnoho památek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Náboženství - hinduismus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Posvátná řeka Ganga – koupel očišťuje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Obyvatelstvo dělené na kasty (dědičné postavení ve společnosti)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ln w="3175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Průmysl – výroba aut, počítačů, kosmický výzkum</a:t>
            </a:r>
            <a:endParaRPr lang="cs-CZ" sz="2800" b="1" dirty="0">
              <a:ln w="3175"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6429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Speciální školy\AppData\Local\Microsoft\Windows\Temporary Internet Files\Content.IE5\D0979LKZ\MP900400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49" y="1312788"/>
            <a:ext cx="3609078" cy="549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peciální školy\AppData\Local\Microsoft\Windows\Temporary Internet Files\Content.IE5\D0979LKZ\MP9002890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648"/>
            <a:ext cx="5429200" cy="3574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788024" y="2132856"/>
            <a:ext cx="2808312" cy="3744416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4644008" y="5317182"/>
            <a:ext cx="2952328" cy="100811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SÁRÍ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7031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peciální školy\AppData\Local\Microsoft\Windows\Temporary Internet Files\Content.IE5\D0979LKZ\MC900186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12976"/>
            <a:ext cx="4464496" cy="350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peciální školy\AppData\Local\Microsoft\Windows\Temporary Internet Files\Content.IE5\65X7FIK3\MP9004329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5168715" cy="3509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1403648" y="4239864"/>
            <a:ext cx="2952328" cy="1008112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RIKŠA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9010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 descr="C:\Users\Speciální školy\AppData\Local\Microsoft\Windows\Temporary Internet Files\Content.IE5\SGTOPZIL\MC9004300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01008"/>
            <a:ext cx="5245842" cy="256765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 dirty="0" smtClean="0"/>
              <a:t>V následující větě je ukryt název posvátného zvířete v Indii: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2636912"/>
            <a:ext cx="8856984" cy="3888431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MOKRÁ VANA MŮŽE BÝT NEBEZPEČNÁ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450504" y="3933056"/>
            <a:ext cx="2417639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</a:rPr>
              <a:t>?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1403648" y="3140968"/>
            <a:ext cx="15841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23975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title"/>
          </p:nvPr>
        </p:nvSpPr>
        <p:spPr>
          <a:xfrm>
            <a:off x="539552" y="116632"/>
            <a:ext cx="8229600" cy="634082"/>
          </a:xfrm>
        </p:spPr>
        <p:txBody>
          <a:bodyPr/>
          <a:lstStyle/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zdroj obživy - zemědělství</a:t>
            </a:r>
          </a:p>
        </p:txBody>
      </p:sp>
      <p:pic>
        <p:nvPicPr>
          <p:cNvPr id="9218" name="Picture 2" descr="C:\Users\Speciální školy\AppData\Local\Microsoft\Windows\Temporary Internet Files\Content.IE5\65X7FIK3\MP900406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66" y="804239"/>
            <a:ext cx="6027732" cy="401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peciální školy\AppData\Local\Microsoft\Windows\Temporary Internet Files\Content.IE5\65X7FIK3\MP900448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06625"/>
            <a:ext cx="5724128" cy="341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1130" y="2851094"/>
            <a:ext cx="39228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ČAJOVÁ PLANTÁŽ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566" y="4703337"/>
            <a:ext cx="3081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RÝŽOVÉ POLE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23" name="Picture 7" descr="C:\Users\Speciální školy\AppData\Local\Microsoft\Windows\Temporary Internet Files\Content.IE5\65X7FIK3\MC9002902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3777" y="4585607"/>
            <a:ext cx="2324206" cy="227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Speciální školy\AppData\Local\Microsoft\Windows\Temporary Internet Files\Content.IE5\SGTOPZIL\MC9002808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76455"/>
            <a:ext cx="1871050" cy="22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Speciální školy\AppData\Local\Microsoft\Windows\Temporary Internet Files\Content.IE5\D0979LKZ\MP9001799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28" y="404664"/>
            <a:ext cx="7398913" cy="485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Speciální školy\AppData\Local\Microsoft\Windows\Temporary Internet Files\Content.IE5\SGW27DW7\MP900433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9090" y="3952504"/>
            <a:ext cx="4254910" cy="29054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TÁDŽ MAHAL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peciální školy\AppData\Local\Microsoft\Windows\Temporary Internet Files\Content.IE5\SGTOPZIL\MC90019523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263284"/>
            <a:ext cx="2232248" cy="137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8453" y="6118148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Klikni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324313" y="6379758"/>
            <a:ext cx="727407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80396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050" y="1412875"/>
            <a:ext cx="4968875" cy="4824413"/>
          </a:xfrm>
          <a:prstGeom prst="horizontalScroll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b="1" dirty="0">
                <a:solidFill>
                  <a:srgbClr val="FF0000"/>
                </a:solidFill>
              </a:rPr>
              <a:t>TEST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Kliknutím vyber odpověď. Bude-li tvá volba správná, můžeš postoupit v testu dále.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Uděláš-li chybu, pomocí šipky se vrať zpět.</a:t>
            </a:r>
          </a:p>
        </p:txBody>
      </p:sp>
    </p:spTree>
    <p:extLst>
      <p:ext uri="{BB962C8B-B14F-4D97-AF65-F5344CB8AC3E}">
        <p14:creationId xmlns:p14="http://schemas.microsoft.com/office/powerpoint/2010/main" xmlns="" val="2074850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36514" y="-19356"/>
            <a:ext cx="9144001" cy="6858000"/>
          </a:xfrm>
          <a:prstGeom prst="actionButtonBlank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Severní území jižní Asie pokrývají: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491880" y="3148608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pouště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43600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nížiny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712346" y="181090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hory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291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20638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3222131" y="342900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rýže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56742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tabák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1007604" y="184482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pšenice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591" name="TextovéPole 3"/>
          <p:cNvSpPr txBox="1">
            <a:spLocks noChangeArrowheads="1"/>
          </p:cNvSpPr>
          <p:nvPr/>
        </p:nvSpPr>
        <p:spPr bwMode="auto">
          <a:xfrm>
            <a:off x="1044316" y="505144"/>
            <a:ext cx="70564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V jižní  Asii je nejrozšířenější zemědělskou plodinou: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487944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107504" y="7194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838252"/>
            <a:ext cx="3168352" cy="1302715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křesťanství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5292080" y="456730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buddhismus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612" name="TextovéPole 4"/>
          <p:cNvSpPr txBox="1">
            <a:spLocks noChangeArrowheads="1"/>
          </p:cNvSpPr>
          <p:nvPr/>
        </p:nvSpPr>
        <p:spPr bwMode="auto">
          <a:xfrm>
            <a:off x="1151731" y="507814"/>
            <a:ext cx="68405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V jižní Asii převažuje náboženství:</a:t>
            </a:r>
            <a:endParaRPr lang="cs-CZ" sz="2800" b="1" dirty="0"/>
          </a:p>
        </p:txBody>
      </p:sp>
      <p:sp>
        <p:nvSpPr>
          <p:cNvPr id="9" name="Oválný popisek 8">
            <a:hlinkClick r:id="rId2" action="ppaction://hlinksldjump"/>
          </p:cNvPr>
          <p:cNvSpPr/>
          <p:nvPr/>
        </p:nvSpPr>
        <p:spPr>
          <a:xfrm>
            <a:off x="3014192" y="312714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islám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4726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350" y="0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;	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395536" y="332656"/>
            <a:ext cx="8280920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556792"/>
            <a:ext cx="367240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err="1" smtClean="0">
                <a:solidFill>
                  <a:schemeClr val="tx1"/>
                </a:solidFill>
              </a:rPr>
              <a:t>Afgánistán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220072" y="4725144"/>
            <a:ext cx="345638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Indie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213479" y="2996952"/>
            <a:ext cx="354664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Nepál</a:t>
            </a:r>
            <a:endParaRPr lang="cs-CZ" sz="2800" b="1" dirty="0"/>
          </a:p>
        </p:txBody>
      </p:sp>
      <p:sp>
        <p:nvSpPr>
          <p:cNvPr id="26639" name="TextovéPole 3"/>
          <p:cNvSpPr txBox="1">
            <a:spLocks noChangeArrowheads="1"/>
          </p:cNvSpPr>
          <p:nvPr/>
        </p:nvSpPr>
        <p:spPr bwMode="auto">
          <a:xfrm>
            <a:off x="1030288" y="533400"/>
            <a:ext cx="70707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Mezi nejvyspělejší státy jižní Asie patří: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569316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8651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539552" y="270135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220072" y="4365104"/>
            <a:ext cx="3312741" cy="1296144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Nosič zavazadel </a:t>
            </a:r>
            <a:r>
              <a:rPr lang="cs-CZ" sz="2400" b="1" dirty="0" smtClean="0">
                <a:solidFill>
                  <a:schemeClr val="tx1"/>
                </a:solidFill>
              </a:rPr>
              <a:t>                v </a:t>
            </a:r>
            <a:r>
              <a:rPr lang="cs-CZ" sz="2400" b="1" dirty="0" smtClean="0">
                <a:solidFill>
                  <a:schemeClr val="tx1"/>
                </a:solidFill>
              </a:rPr>
              <a:t>horách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39552" y="1916832"/>
            <a:ext cx="3240360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Dopravní prostředek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185592" y="3140968"/>
            <a:ext cx="3186608" cy="1152128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Indická vdaná žena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663" name="TextovéPole 3"/>
          <p:cNvSpPr txBox="1">
            <a:spLocks noChangeArrowheads="1"/>
          </p:cNvSpPr>
          <p:nvPr/>
        </p:nvSpPr>
        <p:spPr bwMode="auto">
          <a:xfrm>
            <a:off x="827088" y="476250"/>
            <a:ext cx="77057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RIKŠA je: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237658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467544" y="1570534"/>
            <a:ext cx="3168352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Památka </a:t>
            </a:r>
            <a:r>
              <a:rPr lang="cs-CZ" sz="2800" b="1" dirty="0" smtClean="0">
                <a:solidFill>
                  <a:schemeClr val="tx1"/>
                </a:solidFill>
              </a:rPr>
              <a:t>              v </a:t>
            </a:r>
            <a:r>
              <a:rPr lang="cs-CZ" sz="2800" b="1" dirty="0" smtClean="0">
                <a:solidFill>
                  <a:schemeClr val="tx1"/>
                </a:solidFill>
              </a:rPr>
              <a:t>Indii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2951312" y="2924944"/>
            <a:ext cx="3492896" cy="136815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Hlavní město Bhútánu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5220072" y="4581128"/>
            <a:ext cx="3528641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2. nejvyšší hora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v </a:t>
            </a:r>
            <a:r>
              <a:rPr lang="cs-CZ" sz="2800" b="1" dirty="0" smtClean="0">
                <a:solidFill>
                  <a:schemeClr val="tx1"/>
                </a:solidFill>
              </a:rPr>
              <a:t>Himalájích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688" name="TextovéPole 3"/>
          <p:cNvSpPr txBox="1">
            <a:spLocks noChangeArrowheads="1"/>
          </p:cNvSpPr>
          <p:nvPr/>
        </p:nvSpPr>
        <p:spPr bwMode="auto">
          <a:xfrm>
            <a:off x="1042988" y="539750"/>
            <a:ext cx="7705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err="1" smtClean="0"/>
              <a:t>Tádž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Mahal</a:t>
            </a:r>
            <a:r>
              <a:rPr lang="cs-CZ" sz="2800" b="1" dirty="0" smtClean="0"/>
              <a:t> je: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129689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827584" y="1772816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víno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295131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čaj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688" name="TextovéPole 3"/>
          <p:cNvSpPr txBox="1">
            <a:spLocks noChangeArrowheads="1"/>
          </p:cNvSpPr>
          <p:nvPr/>
        </p:nvSpPr>
        <p:spPr bwMode="auto">
          <a:xfrm>
            <a:off x="1042988" y="539750"/>
            <a:ext cx="7705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Ze Srí Lanky se vyváží:</a:t>
            </a:r>
            <a:endParaRPr lang="cs-CZ" sz="2800" b="1" dirty="0"/>
          </a:p>
        </p:txBody>
      </p:sp>
      <p:pic>
        <p:nvPicPr>
          <p:cNvPr id="11266" name="Picture 2" descr="C:\Users\Speciální školy\AppData\Local\Microsoft\Windows\Temporary Internet Files\Content.IE5\SGTOPZIL\MC900406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288" y="2996952"/>
            <a:ext cx="14097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Speciální školy\AppData\Local\Microsoft\Windows\Temporary Internet Files\Content.IE5\65X7FIK3\MC9002904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35959"/>
            <a:ext cx="1884630" cy="145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Speciální školy\AppData\Local\Microsoft\Windows\Temporary Internet Files\Content.IE5\SGW27DW7\MP900448673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655"/>
          <a:stretch/>
        </p:blipFill>
        <p:spPr bwMode="auto">
          <a:xfrm>
            <a:off x="7097754" y="4592640"/>
            <a:ext cx="1650959" cy="199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4739975" y="4921002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káva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808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2915816" y="836712"/>
            <a:ext cx="3312368" cy="3024336"/>
          </a:xfrm>
          <a:prstGeom prst="smileyFace">
            <a:avLst/>
          </a:prstGeom>
          <a:solidFill>
            <a:srgbClr val="FF0000"/>
          </a:solidFill>
          <a:ln w="5715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468313" y="4365625"/>
            <a:ext cx="8135937" cy="172720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>
                <a:solidFill>
                  <a:srgbClr val="FF0000"/>
                </a:solidFill>
              </a:rPr>
              <a:t>Pokud jsi bez zaváhání došel </a:t>
            </a:r>
            <a:r>
              <a:rPr lang="cs-CZ" sz="3600" b="1" dirty="0" smtClean="0">
                <a:solidFill>
                  <a:srgbClr val="FF0000"/>
                </a:solidFill>
              </a:rPr>
              <a:t>               až </a:t>
            </a:r>
            <a:r>
              <a:rPr lang="cs-CZ" sz="3600" b="1" dirty="0">
                <a:solidFill>
                  <a:srgbClr val="FF0000"/>
                </a:solidFill>
              </a:rPr>
              <a:t>sem, zasloužíš jedničku</a:t>
            </a:r>
            <a:r>
              <a:rPr lang="cs-CZ" sz="2800" b="1" dirty="0">
                <a:solidFill>
                  <a:srgbClr val="FF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xmlns="" val="1755977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313" y="1700213"/>
            <a:ext cx="3816350" cy="3457575"/>
          </a:xfrm>
          <a:prstGeom prst="smileyFace">
            <a:avLst>
              <a:gd name="adj" fmla="val -4653"/>
            </a:avLst>
          </a:prstGeom>
          <a:solidFill>
            <a:schemeClr val="tx1">
              <a:lumMod val="50000"/>
              <a:lumOff val="5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85113" y="6021388"/>
            <a:ext cx="863600" cy="6477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9649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Snímek 4</a:t>
            </a:r>
          </a:p>
          <a:p>
            <a:r>
              <a:rPr lang="cs-CZ" sz="1400" dirty="0" smtClean="0"/>
              <a:t>THEGREYANOMALY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26.1.2013]. Dostupný na WWW: </a:t>
            </a:r>
            <a:r>
              <a:rPr lang="cs-CZ" sz="1400" dirty="0">
                <a:hlinkClick r:id="rId2"/>
              </a:rPr>
              <a:t>http://cs.wikipedia.org/wiki/Soubor:South_Asia_%</a:t>
            </a:r>
            <a:r>
              <a:rPr lang="cs-CZ" sz="1400" dirty="0" smtClean="0">
                <a:hlinkClick r:id="rId2"/>
              </a:rPr>
              <a:t>28ed%29update.PNG</a:t>
            </a:r>
            <a:endParaRPr lang="cs-CZ" sz="1400" dirty="0" smtClean="0"/>
          </a:p>
          <a:p>
            <a:r>
              <a:rPr lang="cs-CZ" sz="1400" dirty="0" smtClean="0"/>
              <a:t>Snímek 5</a:t>
            </a:r>
          </a:p>
          <a:p>
            <a:r>
              <a:rPr lang="cs-CZ" sz="1400" dirty="0"/>
              <a:t>HISTORICAIR. </a:t>
            </a:r>
            <a:r>
              <a:rPr lang="cs-CZ" sz="1400" i="1" dirty="0"/>
              <a:t>wikipedia.cz</a:t>
            </a:r>
            <a:r>
              <a:rPr lang="cs-CZ" sz="1400" dirty="0"/>
              <a:t> [online]. [cit. 26.1.2013]. Dostupný na WWW: </a:t>
            </a:r>
            <a:r>
              <a:rPr lang="cs-CZ" sz="1400" dirty="0">
                <a:hlinkClick r:id="rId3"/>
              </a:rPr>
              <a:t>http</a:t>
            </a:r>
            <a:r>
              <a:rPr lang="cs-CZ" sz="1400">
                <a:hlinkClick r:id="rId3"/>
              </a:rPr>
              <a:t>://</a:t>
            </a:r>
            <a:r>
              <a:rPr lang="cs-CZ" sz="1400" smtClean="0">
                <a:hlinkClick r:id="rId3"/>
              </a:rPr>
              <a:t>cs.wikipedia.org/wiki/Soubor:Asie.svg</a:t>
            </a:r>
            <a:endParaRPr lang="cs-CZ" sz="1400" smtClean="0"/>
          </a:p>
          <a:p>
            <a:r>
              <a:rPr lang="cs-CZ" sz="1400" smtClean="0"/>
              <a:t>Další </a:t>
            </a:r>
            <a:r>
              <a:rPr lang="cs-CZ" sz="1400" dirty="0"/>
              <a:t>obrázky </a:t>
            </a:r>
            <a:r>
              <a:rPr lang="cs-CZ" sz="1400" dirty="0" smtClean="0"/>
              <a:t>Galerie </a:t>
            </a:r>
            <a:r>
              <a:rPr lang="cs-CZ" sz="1400" dirty="0"/>
              <a:t>Microsoft Office </a:t>
            </a:r>
            <a:r>
              <a:rPr lang="cs-CZ" sz="1400" dirty="0" smtClean="0"/>
              <a:t>- Klipart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29880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470</Words>
  <Application>Microsoft Office PowerPoint</Application>
  <PresentationFormat>Předvádění na obrazovce (4:3)</PresentationFormat>
  <Paragraphs>105</Paragraphs>
  <Slides>26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Výchozí návrh</vt:lpstr>
      <vt:lpstr>Snímek 1</vt:lpstr>
      <vt:lpstr>Snímek 2</vt:lpstr>
      <vt:lpstr>Snímek 3</vt:lpstr>
      <vt:lpstr>Snímek 4</vt:lpstr>
      <vt:lpstr>Snímek 5</vt:lpstr>
      <vt:lpstr>Přírodní podmínky</vt:lpstr>
      <vt:lpstr>Charakteristika oblasti</vt:lpstr>
      <vt:lpstr>Státy jižní Asie</vt:lpstr>
      <vt:lpstr>NEPÁL, BHÚTÁN</vt:lpstr>
      <vt:lpstr>INDIE</vt:lpstr>
      <vt:lpstr>Snímek 11</vt:lpstr>
      <vt:lpstr>Snímek 12</vt:lpstr>
      <vt:lpstr>V následující větě je ukryt název posvátného zvířete v Indii:</vt:lpstr>
      <vt:lpstr>Hlavní zdroj obživy - zemědělství</vt:lpstr>
      <vt:lpstr>TÁDŽ MAHAL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Jechovi</dc:creator>
  <cp:lastModifiedBy>Dum</cp:lastModifiedBy>
  <cp:revision>26</cp:revision>
  <dcterms:created xsi:type="dcterms:W3CDTF">2011-01-31T16:18:41Z</dcterms:created>
  <dcterms:modified xsi:type="dcterms:W3CDTF">2013-03-25T18:31:49Z</dcterms:modified>
</cp:coreProperties>
</file>