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6" r:id="rId4"/>
    <p:sldId id="306" r:id="rId5"/>
    <p:sldId id="308" r:id="rId6"/>
    <p:sldId id="280" r:id="rId7"/>
    <p:sldId id="281" r:id="rId8"/>
    <p:sldId id="311" r:id="rId9"/>
    <p:sldId id="282" r:id="rId10"/>
    <p:sldId id="309" r:id="rId11"/>
    <p:sldId id="310" r:id="rId12"/>
    <p:sldId id="312" r:id="rId13"/>
    <p:sldId id="313" r:id="rId14"/>
    <p:sldId id="314" r:id="rId15"/>
    <p:sldId id="315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259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FF00"/>
    <a:srgbClr val="FF0000"/>
    <a:srgbClr val="008000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163041-9C53-4A54-AD60-26431A5925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912432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676062-4F36-4BD2-A02E-2CBB49F0FF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137218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2DC7F1-42DD-468D-B1D8-F019EA9B0A1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33070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03A5FB-FFD0-4BE9-8DE9-A50DB7F5EC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709417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53C2A-811E-4B83-864D-DABCF486610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874099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0B461-584A-4271-B4EE-01CB40CEF7C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394523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CE2239-F137-4899-9610-CE74A375DC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357517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18B689-25C6-4337-A534-C47C71ED2E5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4552910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29F3DA-036C-471C-A074-BA5FE759BA7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440732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0941C3-E052-4031-8F43-F3DBCA04E98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06794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3C1CB8-9F40-479A-806E-877D224C12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400250"/>
      </p:ext>
    </p:extLst>
  </p:cSld>
  <p:clrMapOvr>
    <a:masterClrMapping/>
  </p:clrMapOvr>
  <p:transition spd="med">
    <p:circl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C073A29-D664-4649-8EB8-7680B9CA3E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595576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1E57221-34E1-4D17-A7D4-76AE507202B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mapasveta.info/asie/jihovychodni_asie_mapa.html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google.cz/search?num=10&amp;hl=cs&amp;site=imghp&amp;tbm=isch&amp;source=hp&amp;biw=1366&amp;bih=622&amp;q=singapur&amp;oq=singapur&amp;gs_l=img.3...0.0.1.15040.0.0.0.0.0.0.0.0..0.0...0.0...1ac.aFOz69rO6hA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uscade.jpg" TargetMode="External"/><Relationship Id="rId2" Type="http://schemas.openxmlformats.org/officeDocument/2006/relationships/hyperlink" Target="http://cs.wikipedia.org/wiki/Soubor:Southeast_Asia_(orthographic_projection)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lovesDri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7653163"/>
              </p:ext>
            </p:extLst>
          </p:nvPr>
        </p:nvGraphicFramePr>
        <p:xfrm>
          <a:off x="611560" y="476672"/>
          <a:ext cx="8002587" cy="461760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088232"/>
                <a:gridCol w="5914355"/>
              </a:tblGrid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</a:rPr>
                        <a:t>ZŠ a MŠ, Jilemnice, Komenského 103, příspěvková organizace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Autor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Mgr. Tereza Jechová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Název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VY_32_INOVACE_2B_15_JIHOVYCHODNI_ASIE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Předmět 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ZEMĚPIS 9.ROČNÍK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95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Téma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Jihovýchodní Asie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Datum tvorby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Leden 2013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3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Číslo projektu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 OP VK 1.4 70839921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3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65763"/>
            <a:ext cx="4159250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26426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0062708"/>
              </p:ext>
            </p:extLst>
          </p:nvPr>
        </p:nvGraphicFramePr>
        <p:xfrm>
          <a:off x="323850" y="649288"/>
          <a:ext cx="8424863" cy="586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6317"/>
                <a:gridCol w="5328546"/>
              </a:tblGrid>
              <a:tr h="464052">
                <a:tc gridSpan="2"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ANOTACE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547140">
                <a:tc gridSpan="2">
                  <a:txBody>
                    <a:bodyPr/>
                    <a:lstStyle/>
                    <a:p>
                      <a:r>
                        <a:rPr lang="cs-CZ" sz="2000" dirty="0" smtClean="0"/>
                        <a:t>Materiál je určen k získání znalostí o jihovýchodní Asii a následně k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 procvičení a upevnění</a:t>
                      </a:r>
                      <a:r>
                        <a:rPr lang="cs-CZ" sz="2000" baseline="0" dirty="0" smtClean="0"/>
                        <a:t> získaných poznatků. V úvodní výkladové části se žáci seznámí s přírodními podmínkami a charakteristikou jihovýchodní Asie, seznámí se se státy v této oblasti.</a:t>
                      </a:r>
                      <a:r>
                        <a:rPr lang="cs-CZ" sz="2000" dirty="0" smtClean="0"/>
                        <a:t> Při práci používají také atlas světa. Některé další údaje si vyhledají na internetu.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V následujícím testu si ověří získané znalosti. Kliknutím zvolí odpověď na otázku. Při nesprávném výběru se ukáže nespokojený „</a:t>
                      </a:r>
                      <a:r>
                        <a:rPr lang="cs-CZ" sz="2000" dirty="0" err="1" smtClean="0"/>
                        <a:t>smajlík</a:t>
                      </a:r>
                      <a:r>
                        <a:rPr lang="cs-CZ" sz="2000" dirty="0" smtClean="0"/>
                        <a:t>“, pomocí šipky je nutné vrátit se zpět k otázce. Správná odpověď žáky posune na další otázku. Na konci testu žáci najdou vyhodnocení.</a:t>
                      </a:r>
                    </a:p>
                    <a:p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Vzdělávací oblast: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Člověk a příroda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Druh učebního materiálu: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prezentace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Stupeň a typ vzdělávání: 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Základní</a:t>
                      </a:r>
                      <a:r>
                        <a:rPr lang="cs-CZ" sz="2000" baseline="0" dirty="0" smtClean="0"/>
                        <a:t> vzdělávání žáků s LMP, 2. stupeň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6405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Cílová věková skupina: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12 – 15 let</a:t>
                      </a:r>
                      <a:endParaRPr lang="cs-CZ" sz="2000" dirty="0"/>
                    </a:p>
                  </a:txBody>
                  <a:tcPr marL="91439" marR="91439" marT="45718" marB="4571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968982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b="1">
                <a:solidFill>
                  <a:srgbClr val="008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ASIE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3886200"/>
            <a:ext cx="8351837" cy="1752600"/>
          </a:xfrm>
        </p:spPr>
        <p:txBody>
          <a:bodyPr/>
          <a:lstStyle/>
          <a:p>
            <a:r>
              <a:rPr lang="cs-CZ" sz="8000" b="1">
                <a:solidFill>
                  <a:srgbClr val="008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JIHOVÝCHODNÍ</a:t>
            </a: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9000" t="-1000" r="9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237575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88" t="16635" r="22209" b="40072"/>
          <a:stretch/>
        </p:blipFill>
        <p:spPr>
          <a:xfrm>
            <a:off x="0" y="1484784"/>
            <a:ext cx="6472840" cy="496855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716016" y="188640"/>
            <a:ext cx="4247827" cy="56166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lnSpc>
                <a:spcPct val="150000"/>
              </a:lnSpc>
              <a:defRPr/>
            </a:pPr>
            <a:r>
              <a:rPr lang="cs-CZ" sz="2800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Vyznač: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poloostrov Zadní Indie</a:t>
            </a:r>
            <a:endParaRPr lang="cs-CZ" sz="2800" b="1" dirty="0">
              <a:solidFill>
                <a:srgbClr val="A5002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150000"/>
              </a:lnSpc>
              <a:defRPr/>
            </a:pPr>
            <a:r>
              <a:rPr lang="cs-CZ" sz="2800" b="1" u="sng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Velké Sundy </a:t>
            </a: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(Sumatra, 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Borneo, 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Jáva)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Malé Sundy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Filipíny</a:t>
            </a:r>
            <a:endParaRPr lang="cs-CZ" sz="2800" b="1" dirty="0">
              <a:solidFill>
                <a:srgbClr val="A5002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56" y="0"/>
            <a:ext cx="2023046" cy="202672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cxnSp>
        <p:nvCxnSpPr>
          <p:cNvPr id="7" name="Přímá spojnice se šipkou 6"/>
          <p:cNvCxnSpPr/>
          <p:nvPr/>
        </p:nvCxnSpPr>
        <p:spPr>
          <a:xfrm flipH="1">
            <a:off x="2049802" y="1484784"/>
            <a:ext cx="2768867" cy="20882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856378" y="2750960"/>
            <a:ext cx="3126988" cy="2708684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419872" y="4725144"/>
            <a:ext cx="1377072" cy="138492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3824211" y="4517504"/>
            <a:ext cx="1872208" cy="7837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2713447" y="3356992"/>
            <a:ext cx="2105222" cy="1944216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2411761" y="4063262"/>
            <a:ext cx="2385184" cy="2046802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3519710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562074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podmínky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1075"/>
            <a:ext cx="8856984" cy="5616575"/>
          </a:xfrm>
        </p:spPr>
        <p:txBody>
          <a:bodyPr/>
          <a:lstStyle/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Převážně hornaté území, ostrovy – činné sopky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povodí řeky Mekong –rozsáhlá nížina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tropické (vlhké, horké) – časté </a:t>
            </a:r>
            <a:r>
              <a:rPr lang="cs-CZ" sz="2800" b="1" u="sng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TAJFUNY </a:t>
            </a: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800" b="1" i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tropická bouře doprovázená silným větrem)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dně moří vznikají zemětřesení doprovázená </a:t>
            </a:r>
            <a:r>
              <a:rPr lang="cs-CZ" sz="2800" b="1" u="sng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TSUNAMI</a:t>
            </a:r>
          </a:p>
          <a:p>
            <a:pPr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Rozsáhlé tropické pralesy</a:t>
            </a:r>
          </a:p>
          <a:p>
            <a:pPr>
              <a:lnSpc>
                <a:spcPct val="150000"/>
              </a:lnSpc>
              <a:defRPr/>
            </a:pPr>
            <a:endParaRPr lang="cs-CZ" sz="2800" b="1" u="sng" dirty="0" smtClean="0">
              <a:solidFill>
                <a:srgbClr val="A5002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307174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oblasti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052737"/>
            <a:ext cx="8229600" cy="5616624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Převažuje zemědělství (hl. plodina RÝŽE) – </a:t>
            </a:r>
            <a:b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2400" b="1" i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pomocí atlasu vyhledejte další zemědělské plodiny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Významný rybolov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Velké zásoby ropy, zemního plynu, niklu, cínu a drahých kamenů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Pestré složení obyvatelstva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Buddhismus, </a:t>
            </a: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Indonésie – islám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2800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Rozvoj cestovního ruchu</a:t>
            </a:r>
          </a:p>
        </p:txBody>
      </p:sp>
    </p:spTree>
    <p:extLst>
      <p:ext uri="{BB962C8B-B14F-4D97-AF65-F5344CB8AC3E}">
        <p14:creationId xmlns:p14="http://schemas.microsoft.com/office/powerpoint/2010/main" val="413403712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260350"/>
            <a:ext cx="8893175" cy="2663825"/>
          </a:xfrm>
        </p:spPr>
        <p:txBody>
          <a:bodyPr/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Před </a:t>
            </a:r>
            <a:r>
              <a:rPr lang="cs-CZ" sz="28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stovkami let Thajsko a Indonésie bohatly vývozem 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koření</a:t>
            </a:r>
            <a:r>
              <a:rPr lang="cs-CZ" sz="28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. Dnes jsou tyto země proslulé svými kořeněnými jídly</a:t>
            </a:r>
            <a:r>
              <a:rPr lang="cs-CZ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.</a:t>
            </a:r>
          </a:p>
        </p:txBody>
      </p:sp>
      <p:pic>
        <p:nvPicPr>
          <p:cNvPr id="2053" name="Picture 5" descr="C:\Users\Speciální školy\AppData\Local\Microsoft\Windows\Temporary Internet Files\Content.IE5\SGW27DW7\MP9002161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1676378"/>
            <a:ext cx="6841401" cy="456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5070764" y="1340768"/>
            <a:ext cx="3338945" cy="2774010"/>
            <a:chOff x="5070764" y="1340768"/>
            <a:chExt cx="3338945" cy="2774010"/>
          </a:xfrm>
        </p:grpSpPr>
        <p:pic>
          <p:nvPicPr>
            <p:cNvPr id="2056" name="Picture 8" descr="Soubor:ClovesDried.jpg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520" r="11286"/>
            <a:stretch/>
          </p:blipFill>
          <p:spPr bwMode="auto">
            <a:xfrm>
              <a:off x="5070764" y="1340768"/>
              <a:ext cx="3338945" cy="27740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5364088" y="1676378"/>
              <a:ext cx="1794081" cy="46166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</a:rPr>
                <a:t>HŘEBÍČEK</a:t>
              </a:r>
              <a:endParaRPr lang="cs-CZ" sz="2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27583" y="3956845"/>
            <a:ext cx="3530172" cy="2649310"/>
            <a:chOff x="827583" y="3956845"/>
            <a:chExt cx="3530172" cy="2649310"/>
          </a:xfrm>
        </p:grpSpPr>
        <p:pic>
          <p:nvPicPr>
            <p:cNvPr id="2054" name="Picture 6" descr="C:\Users\Speciální školy\AppData\Local\Microsoft\Windows\Temporary Internet Files\Content.IE5\SGTOPZIL\MP900432724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3" y="3956845"/>
              <a:ext cx="3530172" cy="26493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971600" y="4114778"/>
              <a:ext cx="1152128" cy="46166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</a:rPr>
                <a:t>KARI</a:t>
              </a:r>
              <a:endParaRPr lang="cs-CZ" sz="24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890612" y="4266873"/>
            <a:ext cx="2690319" cy="2690519"/>
            <a:chOff x="5890612" y="4266873"/>
            <a:chExt cx="2690319" cy="2690519"/>
          </a:xfrm>
        </p:grpSpPr>
        <p:pic>
          <p:nvPicPr>
            <p:cNvPr id="2052" name="Picture 4" descr="Soubor:Muscade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0612" y="4654394"/>
              <a:ext cx="2690319" cy="230299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Obdélník 4"/>
            <p:cNvSpPr/>
            <p:nvPr/>
          </p:nvSpPr>
          <p:spPr>
            <a:xfrm>
              <a:off x="5981797" y="4266873"/>
              <a:ext cx="2507947" cy="830997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cs-CZ" sz="2400" b="1" dirty="0" smtClean="0">
                  <a:solidFill>
                    <a:srgbClr val="FFFF00"/>
                  </a:solidFill>
                </a:rPr>
                <a:t>MUŠKÁTOVÝ OŘÍŠEK</a:t>
              </a:r>
              <a:endParaRPr lang="cs-CZ" sz="2400" b="1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1706723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</a:t>
            </a: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/>
              <a:t/>
            </a:r>
            <a:br>
              <a:rPr lang="cs-CZ" sz="2800" b="1" dirty="0"/>
            </a:br>
            <a:r>
              <a:rPr lang="cs-CZ" sz="2800" b="1" dirty="0" smtClean="0"/>
              <a:t>Kliknutím na globus otevřeš mapu jihozápadní Asie.</a:t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Vyhledej a ukaž si s pomocí atlasu státy na mapě.</a:t>
            </a:r>
          </a:p>
        </p:txBody>
      </p:sp>
      <p:pic>
        <p:nvPicPr>
          <p:cNvPr id="9219" name="Picture 3" descr="C:\Users\Speciální školy\AppData\Local\Microsoft\Windows\Temporary Internet Files\Content.IE5\SGTOPZIL\MC900424780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991" y="4437112"/>
            <a:ext cx="1752600" cy="174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263974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552728"/>
          </a:xfrm>
        </p:spPr>
        <p:txBody>
          <a:bodyPr/>
          <a:lstStyle/>
          <a:p>
            <a:r>
              <a:rPr lang="cs-CZ" b="1" u="sng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11 velmi odlišných </a:t>
            </a:r>
            <a:r>
              <a:rPr lang="cs-CZ" b="1" u="sng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států</a:t>
            </a:r>
            <a:br>
              <a:rPr lang="cs-CZ" b="1" u="sng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b="1" u="sng" dirty="0" smtClean="0">
              <a:solidFill>
                <a:srgbClr val="A5002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Průmyslově vyspělé státy: </a:t>
            </a:r>
            <a:b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Malajsie</a:t>
            </a:r>
            <a: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/>
            </a:r>
            <a:br>
              <a:rPr lang="cs-CZ" b="1" dirty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Thajsko</a:t>
            </a:r>
            <a:b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Singapur</a:t>
            </a:r>
            <a:b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Indonésie</a:t>
            </a:r>
            <a:b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endParaRPr lang="cs-CZ" b="1" dirty="0" smtClean="0">
              <a:solidFill>
                <a:srgbClr val="A5002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b="1" dirty="0" smtClean="0">
                <a:solidFill>
                  <a:srgbClr val="A5002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Barma, Laos, Vietnam, Kambodža, Brunej, Filipíny, </a:t>
            </a:r>
            <a:endParaRPr lang="cs-CZ" b="1" dirty="0">
              <a:solidFill>
                <a:srgbClr val="A50021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248637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Speciální školy\AppData\Local\Microsoft\Windows\Temporary Internet Files\Content.IE5\65X7FIK3\MC900157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021" y="2276872"/>
            <a:ext cx="3958667" cy="2615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16632"/>
            <a:ext cx="4040188" cy="792088"/>
          </a:xfrm>
        </p:spPr>
        <p:txBody>
          <a:bodyPr/>
          <a:lstStyle/>
          <a:p>
            <a:pPr algn="ctr"/>
            <a:r>
              <a:rPr lang="cs-CZ" sz="3600" dirty="0" smtClean="0">
                <a:ln w="28575"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VIETNAM</a:t>
            </a:r>
            <a:endParaRPr lang="cs-CZ" sz="3600" dirty="0">
              <a:ln w="28575">
                <a:solidFill>
                  <a:schemeClr val="bg2">
                    <a:lumMod val="50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124744"/>
            <a:ext cx="4317876" cy="5001419"/>
          </a:xfrm>
        </p:spPr>
        <p:txBody>
          <a:bodyPr/>
          <a:lstStyle/>
          <a:p>
            <a:r>
              <a:rPr lang="cs-CZ" sz="2800" b="1" dirty="0" smtClean="0"/>
              <a:t>Rozvojová země</a:t>
            </a:r>
          </a:p>
          <a:p>
            <a:r>
              <a:rPr lang="cs-CZ" sz="2800" b="1" dirty="0" smtClean="0"/>
              <a:t>Mnoho lidí odchází za prací do zahraničí</a:t>
            </a:r>
          </a:p>
          <a:p>
            <a:r>
              <a:rPr lang="cs-CZ" sz="2800" b="1" dirty="0" smtClean="0"/>
              <a:t>Mnoho Vietnamců i v ČR</a:t>
            </a:r>
            <a:endParaRPr lang="cs-CZ" sz="2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260648"/>
            <a:ext cx="4041775" cy="639762"/>
          </a:xfrm>
        </p:spPr>
        <p:txBody>
          <a:bodyPr/>
          <a:lstStyle/>
          <a:p>
            <a:pPr algn="ctr"/>
            <a:r>
              <a:rPr lang="cs-CZ" sz="3600" dirty="0" smtClean="0">
                <a:ln w="28575">
                  <a:solidFill>
                    <a:schemeClr val="bg2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THAJSKO</a:t>
            </a:r>
            <a:endParaRPr lang="cs-CZ" sz="3600" dirty="0">
              <a:ln w="28575">
                <a:solidFill>
                  <a:schemeClr val="bg2">
                    <a:lumMod val="75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27984" y="1124744"/>
            <a:ext cx="4608512" cy="5112568"/>
          </a:xfrm>
        </p:spPr>
        <p:txBody>
          <a:bodyPr/>
          <a:lstStyle/>
          <a:p>
            <a:r>
              <a:rPr lang="cs-CZ" sz="2800" b="1" dirty="0" smtClean="0"/>
              <a:t>Cíl mnoha turistů</a:t>
            </a:r>
          </a:p>
          <a:p>
            <a:r>
              <a:rPr lang="cs-CZ" sz="2800" b="1" dirty="0" smtClean="0"/>
              <a:t>Vývoz rýže, kaučuku, kokosových ořechů, tropického ovoce</a:t>
            </a:r>
            <a:endParaRPr lang="cs-CZ" sz="2800" b="1" dirty="0"/>
          </a:p>
        </p:txBody>
      </p:sp>
      <p:pic>
        <p:nvPicPr>
          <p:cNvPr id="3077" name="Picture 5" descr="C:\Users\Speciální školy\AppData\Local\Microsoft\Windows\Temporary Internet Files\Content.IE5\SGTOPZIL\MC9001576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60589"/>
            <a:ext cx="3813813" cy="2808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peciální školy\AppData\Local\Microsoft\Windows\Temporary Internet Files\Content.IE5\SGTOPZIL\MP900403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193" y="3867050"/>
            <a:ext cx="2368073" cy="299741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80124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peciální školy\AppData\Local\Microsoft\Windows\Temporary Internet Files\Content.IE5\SGW27DW7\MC90040581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3800"/>
            <a:ext cx="3043369" cy="178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SGTOPZIL\MP9004038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706387"/>
            <a:ext cx="3631921" cy="544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/>
                  </a:outerShdw>
                </a:effectLst>
              </a:rPr>
              <a:t>INDONÉSIE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457200" y="1196752"/>
            <a:ext cx="8229600" cy="5040561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cs-CZ" sz="2800" b="1" dirty="0" smtClean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je tvořený </a:t>
            </a:r>
            <a:r>
              <a:rPr lang="cs-CZ" sz="2800" b="1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17 508 </a:t>
            </a: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ostrovy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více </a:t>
            </a:r>
            <a:r>
              <a:rPr lang="cs-CZ" sz="2800" b="1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než 230 </a:t>
            </a: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milionů obyvatel - čtvrtý </a:t>
            </a:r>
            <a:r>
              <a:rPr lang="cs-CZ" sz="2800" b="1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nejlidnatější stát světa </a:t>
            </a:r>
            <a:endParaRPr lang="cs-CZ" sz="2800" b="1" dirty="0" smtClean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stát </a:t>
            </a:r>
            <a:r>
              <a:rPr lang="cs-CZ" sz="2800" b="1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 největším počtem obyvatel hlásících se k </a:t>
            </a: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islámu </a:t>
            </a:r>
            <a:b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b="1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Hlavní město JAKARTA</a:t>
            </a:r>
            <a:endParaRPr lang="cs-CZ" sz="2800" b="1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7315417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16632"/>
            <a:ext cx="4040188" cy="792088"/>
          </a:xfrm>
        </p:spPr>
        <p:txBody>
          <a:bodyPr/>
          <a:lstStyle/>
          <a:p>
            <a:pPr algn="ctr"/>
            <a:r>
              <a:rPr lang="cs-CZ" sz="3600" dirty="0" smtClean="0">
                <a:ln w="28575">
                  <a:solidFill>
                    <a:schemeClr val="bg2">
                      <a:lumMod val="50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MALAJSIE</a:t>
            </a:r>
            <a:endParaRPr lang="cs-CZ" sz="3600" dirty="0">
              <a:ln w="28575">
                <a:solidFill>
                  <a:schemeClr val="bg2">
                    <a:lumMod val="50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79512" y="1124744"/>
            <a:ext cx="4317876" cy="5001419"/>
          </a:xfrm>
        </p:spPr>
        <p:txBody>
          <a:bodyPr/>
          <a:lstStyle/>
          <a:p>
            <a:r>
              <a:rPr lang="cs-CZ" sz="2800" b="1" dirty="0" smtClean="0"/>
              <a:t>Největší vývozce cínu a kaučuku</a:t>
            </a:r>
          </a:p>
          <a:p>
            <a:r>
              <a:rPr lang="cs-CZ" sz="2800" b="1" dirty="0" smtClean="0"/>
              <a:t>rozvinuté zemědělství</a:t>
            </a:r>
            <a:endParaRPr lang="cs-CZ" sz="2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260648"/>
            <a:ext cx="4041775" cy="639762"/>
          </a:xfrm>
        </p:spPr>
        <p:txBody>
          <a:bodyPr/>
          <a:lstStyle/>
          <a:p>
            <a:pPr algn="ctr"/>
            <a:r>
              <a:rPr lang="cs-CZ" sz="3600" dirty="0" smtClean="0">
                <a:ln w="28575">
                  <a:solidFill>
                    <a:schemeClr val="bg2">
                      <a:lumMod val="75000"/>
                    </a:schemeClr>
                  </a:solidFill>
                </a:ln>
                <a:solidFill>
                  <a:srgbClr val="FF000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SINGAPUR</a:t>
            </a:r>
            <a:endParaRPr lang="cs-CZ" sz="3600" dirty="0">
              <a:ln w="28575">
                <a:solidFill>
                  <a:schemeClr val="bg2">
                    <a:lumMod val="75000"/>
                  </a:schemeClr>
                </a:solidFill>
              </a:ln>
              <a:solidFill>
                <a:srgbClr val="FF000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427984" y="1124743"/>
            <a:ext cx="4608512" cy="4121813"/>
          </a:xfrm>
        </p:spPr>
        <p:txBody>
          <a:bodyPr/>
          <a:lstStyle/>
          <a:p>
            <a:r>
              <a:rPr lang="cs-CZ" sz="2800" b="1" dirty="0" smtClean="0"/>
              <a:t>Malý stát, náleží však k nejvyspělejším státům světa</a:t>
            </a:r>
          </a:p>
          <a:p>
            <a:r>
              <a:rPr lang="cs-CZ" sz="2800" b="1" dirty="0"/>
              <a:t>Zpracování ropy</a:t>
            </a:r>
          </a:p>
          <a:p>
            <a:r>
              <a:rPr lang="cs-CZ" sz="2800" b="1" dirty="0"/>
              <a:t>Výroba elektroniky</a:t>
            </a:r>
          </a:p>
          <a:p>
            <a:r>
              <a:rPr lang="cs-CZ" sz="2800" b="1" dirty="0"/>
              <a:t>Obchodní středisko oblasti (výhodná poloha)</a:t>
            </a:r>
          </a:p>
          <a:p>
            <a:endParaRPr lang="cs-CZ" sz="2800" b="1" dirty="0" smtClean="0"/>
          </a:p>
        </p:txBody>
      </p:sp>
      <p:pic>
        <p:nvPicPr>
          <p:cNvPr id="5122" name="Picture 2" descr="C:\Users\Speciální školy\AppData\Local\Microsoft\Windows\Temporary Internet Files\Content.IE5\SGW27DW7\MC900186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70012"/>
            <a:ext cx="1945143" cy="300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peciální školy\AppData\Local\Microsoft\Windows\Temporary Internet Files\Content.IE5\65X7FIK3\MC9001862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446603"/>
            <a:ext cx="2664296" cy="2265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7cípá hvězda 1">
            <a:hlinkClick r:id="rId4"/>
          </p:cNvPr>
          <p:cNvSpPr/>
          <p:nvPr/>
        </p:nvSpPr>
        <p:spPr>
          <a:xfrm>
            <a:off x="6300192" y="4725144"/>
            <a:ext cx="2232248" cy="1800200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klikni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989848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Speciální školy\AppData\Local\Microsoft\Windows\Temporary Internet Files\Content.IE5\SGW27DW7\MP9004307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5" y="260648"/>
            <a:ext cx="4917851" cy="51125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peciální školy\AppData\Local\Microsoft\Windows\Temporary Internet Files\Content.IE5\SGW27DW7\MC9001937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-484466"/>
            <a:ext cx="4671588" cy="6281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Speciální školy\AppData\Local\Microsoft\Windows\Temporary Internet Files\Content.IE5\SGTOPZIL\MC9001577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365104"/>
            <a:ext cx="2728838" cy="23374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11707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/>
              <a:t>MAHAUT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163290"/>
            <a:ext cx="8219256" cy="5399087"/>
          </a:xfrm>
        </p:spPr>
        <p:txBody>
          <a:bodyPr/>
          <a:lstStyle/>
          <a:p>
            <a:r>
              <a:rPr lang="cs-CZ" sz="2800" b="1" u="sng" dirty="0"/>
              <a:t>Osobní trenér pracujícího slona</a:t>
            </a:r>
            <a:br>
              <a:rPr lang="cs-CZ" sz="2800" b="1" u="sng" dirty="0"/>
            </a:br>
            <a:endParaRPr lang="cs-CZ" sz="2800" b="1" u="sng" dirty="0"/>
          </a:p>
          <a:p>
            <a:r>
              <a:rPr lang="cs-CZ" sz="2800" b="1" dirty="0"/>
              <a:t>Jeho úkolem </a:t>
            </a:r>
            <a:r>
              <a:rPr lang="cs-CZ" sz="2800" b="1" dirty="0" smtClean="0"/>
              <a:t>je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r>
              <a:rPr lang="cs-CZ" sz="2800" b="1" dirty="0"/>
              <a:t>pečovat </a:t>
            </a:r>
            <a:r>
              <a:rPr lang="cs-CZ" sz="2800" b="1" dirty="0" smtClean="0"/>
              <a:t>o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r>
              <a:rPr lang="cs-CZ" sz="2800" b="1" dirty="0"/>
              <a:t>svěřeného slona</a:t>
            </a:r>
            <a:r>
              <a:rPr lang="cs-CZ" sz="2800" b="1" dirty="0" smtClean="0"/>
              <a:t>.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r>
              <a:rPr lang="cs-CZ" sz="2800" b="1" dirty="0"/>
              <a:t>Mahaut </a:t>
            </a:r>
            <a:r>
              <a:rPr lang="cs-CZ" sz="2800" b="1" dirty="0" smtClean="0"/>
              <a:t>začíná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r>
              <a:rPr lang="cs-CZ" sz="2800" b="1" dirty="0"/>
              <a:t>slona cvičit již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 </a:t>
            </a:r>
            <a:r>
              <a:rPr lang="cs-CZ" sz="2800" b="1" dirty="0"/>
              <a:t>mládí, během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společně strávených</a:t>
            </a:r>
            <a:br>
              <a:rPr lang="cs-CZ" sz="2800" b="1" dirty="0" smtClean="0"/>
            </a:br>
            <a:r>
              <a:rPr lang="cs-CZ" sz="2800" b="1" dirty="0" smtClean="0"/>
              <a:t> </a:t>
            </a:r>
            <a:r>
              <a:rPr lang="cs-CZ" sz="2800" b="1" dirty="0"/>
              <a:t>let se mezi nimi 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vytváří </a:t>
            </a:r>
            <a:r>
              <a:rPr lang="cs-CZ" sz="2800" b="1" dirty="0"/>
              <a:t>velmi blízký vztah.</a:t>
            </a:r>
          </a:p>
        </p:txBody>
      </p:sp>
      <p:pic>
        <p:nvPicPr>
          <p:cNvPr id="7170" name="Picture 2" descr="C:\Users\Speciální školy\AppData\Local\Microsoft\Windows\Temporary Internet Files\Content.IE5\D0979LKZ\MC90015773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04864"/>
            <a:ext cx="5100464" cy="33159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138111481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2051050" y="1412875"/>
            <a:ext cx="4968875" cy="4824413"/>
          </a:xfrm>
          <a:prstGeom prst="horizontalScroll">
            <a:avLst/>
          </a:prstGeom>
          <a:solidFill>
            <a:schemeClr val="bg1">
              <a:lumMod val="75000"/>
            </a:schemeClr>
          </a:solidFill>
          <a:ln w="571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b="1" dirty="0">
                <a:solidFill>
                  <a:srgbClr val="FF0000"/>
                </a:solidFill>
              </a:rPr>
              <a:t>TEST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Kliknutím vyber odpověď. Bude-li tvá volba správná, můžeš postoupit v testu dále.</a:t>
            </a:r>
          </a:p>
          <a:p>
            <a:pPr algn="ctr">
              <a:defRPr/>
            </a:pPr>
            <a:r>
              <a:rPr lang="cs-CZ" sz="2400" b="1" dirty="0">
                <a:solidFill>
                  <a:srgbClr val="FF0000"/>
                </a:solidFill>
              </a:rPr>
              <a:t>Uděláš-li chybu, pomocí šipky se vrať zpět.</a:t>
            </a:r>
          </a:p>
        </p:txBody>
      </p:sp>
    </p:spTree>
    <p:extLst>
      <p:ext uri="{BB962C8B-B14F-4D97-AF65-F5344CB8AC3E}">
        <p14:creationId xmlns:p14="http://schemas.microsoft.com/office/powerpoint/2010/main" val="260074830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-36514" y="-19356"/>
            <a:ext cx="9144001" cy="6858000"/>
          </a:xfrm>
          <a:prstGeom prst="actionButtonBlank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39552" y="332656"/>
            <a:ext cx="7992888" cy="93610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Jihovýchodní Asie často trpí: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03848" y="2996952"/>
            <a:ext cx="2988840" cy="1159768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suchem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543600" y="4509120"/>
            <a:ext cx="3132856" cy="136815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smtClean="0">
                <a:solidFill>
                  <a:schemeClr val="tx1"/>
                </a:solidFill>
              </a:rPr>
              <a:t>písečnými </a:t>
            </a:r>
            <a:r>
              <a:rPr lang="cs-CZ" sz="2800" b="1" dirty="0" smtClean="0">
                <a:solidFill>
                  <a:schemeClr val="tx1"/>
                </a:solidFill>
              </a:rPr>
              <a:t>bouřemi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712346" y="1810900"/>
            <a:ext cx="2995558" cy="118605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tajfuny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222078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20638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2843808" y="3015138"/>
            <a:ext cx="3474640" cy="1277958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tropických pralesů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5148064" y="4437112"/>
            <a:ext cx="3384376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jehličnatých lesů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611560" y="1628800"/>
            <a:ext cx="3096852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pouští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4591" name="TextovéPole 3"/>
          <p:cNvSpPr txBox="1">
            <a:spLocks noChangeArrowheads="1"/>
          </p:cNvSpPr>
          <p:nvPr/>
        </p:nvSpPr>
        <p:spPr bwMode="auto">
          <a:xfrm>
            <a:off x="1044316" y="505144"/>
            <a:ext cx="7056437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smtClean="0"/>
              <a:t>Jihovýchodní </a:t>
            </a:r>
            <a:r>
              <a:rPr lang="cs-CZ" sz="2800" b="1" dirty="0" smtClean="0"/>
              <a:t>Asie je pokryta množstvím: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302786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107504" y="7194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1224136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3528" y="1838252"/>
            <a:ext cx="3168352" cy="1302715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křesťanství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" action="ppaction://hlinkshowjump?jump=nextslide"/>
          </p:cNvPr>
          <p:cNvSpPr/>
          <p:nvPr/>
        </p:nvSpPr>
        <p:spPr>
          <a:xfrm>
            <a:off x="5292080" y="456730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islám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5612" name="TextovéPole 4"/>
          <p:cNvSpPr txBox="1">
            <a:spLocks noChangeArrowheads="1"/>
          </p:cNvSpPr>
          <p:nvPr/>
        </p:nvSpPr>
        <p:spPr bwMode="auto">
          <a:xfrm>
            <a:off x="1151731" y="507814"/>
            <a:ext cx="68405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V Indonésii převažuje náboženství:</a:t>
            </a:r>
            <a:endParaRPr lang="cs-CZ" sz="2800" b="1" dirty="0"/>
          </a:p>
        </p:txBody>
      </p:sp>
      <p:sp>
        <p:nvSpPr>
          <p:cNvPr id="9" name="Oválný popisek 8">
            <a:hlinkClick r:id="rId2" action="ppaction://hlinksldjump"/>
          </p:cNvPr>
          <p:cNvSpPr/>
          <p:nvPr/>
        </p:nvSpPr>
        <p:spPr>
          <a:xfrm>
            <a:off x="3014192" y="3127144"/>
            <a:ext cx="3330624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buddhismus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89104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6350" y="0"/>
            <a:ext cx="9144000" cy="6858000"/>
          </a:xfrm>
          <a:prstGeom prst="actionButtonBlank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;	</a:t>
            </a:r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848872" cy="1296144"/>
          </a:xfrm>
          <a:prstGeom prst="roundRect">
            <a:avLst/>
          </a:prstGeom>
          <a:noFill/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324262" y="2023302"/>
            <a:ext cx="3312368" cy="12961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Malajsie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220072" y="4725144"/>
            <a:ext cx="3240360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Vietnamu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203848" y="3107240"/>
            <a:ext cx="3374745" cy="12961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Laosu</a:t>
            </a:r>
            <a:endParaRPr lang="cs-CZ" sz="2800" b="1" dirty="0"/>
          </a:p>
        </p:txBody>
      </p:sp>
      <p:sp>
        <p:nvSpPr>
          <p:cNvPr id="26639" name="TextovéPole 3"/>
          <p:cNvSpPr txBox="1">
            <a:spLocks noChangeArrowheads="1"/>
          </p:cNvSpPr>
          <p:nvPr/>
        </p:nvSpPr>
        <p:spPr bwMode="auto">
          <a:xfrm>
            <a:off x="1030288" y="533400"/>
            <a:ext cx="70707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Do České republiky přichází za prací mnoho lidí z: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1593153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-8651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539552" y="270135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5220072" y="4365104"/>
            <a:ext cx="3312741" cy="1296144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Kambodža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539552" y="1916832"/>
            <a:ext cx="3240360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Singapur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3185592" y="3140968"/>
            <a:ext cx="3186608" cy="1152128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 smtClean="0">
                <a:solidFill>
                  <a:schemeClr val="tx1"/>
                </a:solidFill>
              </a:rPr>
              <a:t>Thajsko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7663" name="TextovéPole 3"/>
          <p:cNvSpPr txBox="1">
            <a:spLocks noChangeArrowheads="1"/>
          </p:cNvSpPr>
          <p:nvPr/>
        </p:nvSpPr>
        <p:spPr bwMode="auto">
          <a:xfrm>
            <a:off x="827088" y="476250"/>
            <a:ext cx="77057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Jedním z nejvyspělejších států světa je: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04184319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" action="ppaction://hlinkshowjump?jump=nextslide"/>
          </p:cNvPr>
          <p:cNvSpPr/>
          <p:nvPr/>
        </p:nvSpPr>
        <p:spPr>
          <a:xfrm>
            <a:off x="810385" y="1772816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rýže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rId2" action="ppaction://hlinksldjump"/>
          </p:cNvPr>
          <p:cNvSpPr/>
          <p:nvPr/>
        </p:nvSpPr>
        <p:spPr>
          <a:xfrm>
            <a:off x="2951312" y="3284984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čaj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5526057" y="4557885"/>
            <a:ext cx="2700808" cy="1008112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bavlník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Hlavní pěstovanou plodinou je: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14642386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Tlačítko akce: Vlastní 4">
            <a:hlinkClick r:id="" action="ppaction://hlinkshowjump?jump=nextslide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827584" y="332656"/>
            <a:ext cx="7416824" cy="936104"/>
          </a:xfrm>
          <a:prstGeom prst="roundRect">
            <a:avLst/>
          </a:prstGeom>
          <a:noFill/>
          <a:ln w="5715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Oválný popisek 2">
            <a:hlinkClick r:id="rId2" action="ppaction://hlinksldjump"/>
          </p:cNvPr>
          <p:cNvSpPr/>
          <p:nvPr/>
        </p:nvSpPr>
        <p:spPr>
          <a:xfrm>
            <a:off x="827584" y="1556792"/>
            <a:ext cx="3474132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hlavní </a:t>
            </a:r>
            <a:r>
              <a:rPr lang="cs-CZ" sz="2800" b="1" dirty="0" smtClean="0">
                <a:solidFill>
                  <a:schemeClr val="tx1"/>
                </a:solidFill>
              </a:rPr>
              <a:t>město Barmy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ný popisek 5">
            <a:hlinkClick r:id="" action="ppaction://hlinkshowjump?jump=nextslide"/>
          </p:cNvPr>
          <p:cNvSpPr/>
          <p:nvPr/>
        </p:nvSpPr>
        <p:spPr>
          <a:xfrm>
            <a:off x="2951312" y="3068960"/>
            <a:ext cx="3492896" cy="1224136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osobní </a:t>
            </a:r>
            <a:r>
              <a:rPr lang="cs-CZ" sz="2800" b="1" dirty="0" smtClean="0">
                <a:solidFill>
                  <a:schemeClr val="tx1"/>
                </a:solidFill>
              </a:rPr>
              <a:t>trenér slona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ný popisek 6">
            <a:hlinkClick r:id="rId2" action="ppaction://hlinksldjump"/>
          </p:cNvPr>
          <p:cNvSpPr/>
          <p:nvPr/>
        </p:nvSpPr>
        <p:spPr>
          <a:xfrm>
            <a:off x="5220072" y="4437112"/>
            <a:ext cx="3528641" cy="1440160"/>
          </a:xfrm>
          <a:prstGeom prst="wedgeEllipseCallou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2">
                <a:lumMod val="5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 smtClean="0">
                <a:solidFill>
                  <a:schemeClr val="tx1"/>
                </a:solidFill>
              </a:rPr>
              <a:t>buddhistický </a:t>
            </a:r>
            <a:r>
              <a:rPr lang="cs-CZ" sz="2800" b="1" dirty="0" smtClean="0">
                <a:solidFill>
                  <a:schemeClr val="tx1"/>
                </a:solidFill>
              </a:rPr>
              <a:t>mnich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8688" name="TextovéPole 3"/>
          <p:cNvSpPr txBox="1">
            <a:spLocks noChangeArrowheads="1"/>
          </p:cNvSpPr>
          <p:nvPr/>
        </p:nvSpPr>
        <p:spPr bwMode="auto">
          <a:xfrm>
            <a:off x="1042988" y="539750"/>
            <a:ext cx="77057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800" b="1" dirty="0" smtClean="0"/>
              <a:t>MAHAUT je: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5383961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eselý obličej 3"/>
          <p:cNvSpPr/>
          <p:nvPr/>
        </p:nvSpPr>
        <p:spPr>
          <a:xfrm>
            <a:off x="2915816" y="836712"/>
            <a:ext cx="3312368" cy="3024336"/>
          </a:xfrm>
          <a:prstGeom prst="smileyFace">
            <a:avLst/>
          </a:prstGeom>
          <a:solidFill>
            <a:srgbClr val="FF0000"/>
          </a:solidFill>
          <a:ln w="57150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Vodorovný svitek 4"/>
          <p:cNvSpPr/>
          <p:nvPr/>
        </p:nvSpPr>
        <p:spPr>
          <a:xfrm>
            <a:off x="468313" y="4365625"/>
            <a:ext cx="8135937" cy="1727200"/>
          </a:xfrm>
          <a:prstGeom prst="horizontalScroll">
            <a:avLst/>
          </a:prstGeom>
          <a:solidFill>
            <a:schemeClr val="tx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600" b="1" dirty="0">
                <a:solidFill>
                  <a:srgbClr val="FF0000"/>
                </a:solidFill>
              </a:rPr>
              <a:t>Pokud jsi bez zaváhání došel až sem, zasloužíš jedničku</a:t>
            </a:r>
            <a:r>
              <a:rPr lang="cs-CZ" sz="2800" b="1" dirty="0">
                <a:solidFill>
                  <a:srgbClr val="FF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4701086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27313" y="1700213"/>
            <a:ext cx="3816350" cy="3457575"/>
          </a:xfrm>
          <a:prstGeom prst="smileyFace">
            <a:avLst>
              <a:gd name="adj" fmla="val -4653"/>
            </a:avLst>
          </a:prstGeom>
          <a:solidFill>
            <a:schemeClr val="tx1">
              <a:lumMod val="50000"/>
              <a:lumOff val="50000"/>
            </a:schemeClr>
          </a:solidFill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885113" y="6021388"/>
            <a:ext cx="863600" cy="64770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981844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/>
              <a:t>Použité zdroje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600" dirty="0" smtClean="0"/>
              <a:t>Snímek 4</a:t>
            </a:r>
          </a:p>
          <a:p>
            <a:pPr>
              <a:lnSpc>
                <a:spcPct val="80000"/>
              </a:lnSpc>
            </a:pPr>
            <a:r>
              <a:rPr lang="en-US" sz="1600" dirty="0"/>
              <a:t>KEEPSCASES. </a:t>
            </a:r>
            <a:r>
              <a:rPr lang="en-US" sz="1600" i="1" dirty="0"/>
              <a:t>wikipedia.cz</a:t>
            </a:r>
            <a:r>
              <a:rPr lang="en-US" sz="1600" dirty="0"/>
              <a:t> [online]. [cit. 27.1.2013].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2"/>
              </a:rPr>
              <a:t>http://cs.wikipedia.org/wiki/Soubor:Southeast_Asia_%</a:t>
            </a:r>
            <a:r>
              <a:rPr lang="en-US" sz="1600" dirty="0" smtClean="0">
                <a:hlinkClick r:id="rId2"/>
              </a:rPr>
              <a:t>28orthographic_projection%29.svg</a:t>
            </a:r>
            <a:endParaRPr lang="cs-CZ" sz="1600" dirty="0" smtClean="0"/>
          </a:p>
          <a:p>
            <a:pPr>
              <a:lnSpc>
                <a:spcPct val="80000"/>
              </a:lnSpc>
            </a:pPr>
            <a:r>
              <a:rPr lang="cs-CZ" sz="1600" dirty="0" smtClean="0"/>
              <a:t>Snímek 8</a:t>
            </a:r>
          </a:p>
          <a:p>
            <a:pPr>
              <a:lnSpc>
                <a:spcPct val="80000"/>
              </a:lnSpc>
            </a:pPr>
            <a:r>
              <a:rPr lang="pt-BR" sz="1600" dirty="0"/>
              <a:t>AUTOR NEZNÁMÝ. </a:t>
            </a:r>
            <a:r>
              <a:rPr lang="pt-BR" sz="1600" i="1" dirty="0"/>
              <a:t>wikipedia.cz</a:t>
            </a:r>
            <a:r>
              <a:rPr lang="pt-BR" sz="1600" dirty="0"/>
              <a:t> [online]. [cit. 27.1.2013]. Dostupný na WWW: </a:t>
            </a:r>
            <a:r>
              <a:rPr lang="pt-BR" sz="1600" dirty="0">
                <a:hlinkClick r:id="rId3"/>
              </a:rPr>
              <a:t>http://</a:t>
            </a:r>
            <a:r>
              <a:rPr lang="pt-BR" sz="1600" dirty="0" smtClean="0">
                <a:hlinkClick r:id="rId3"/>
              </a:rPr>
              <a:t>cs.wikipedia.org/wiki/Soubor:Muscade.jpg</a:t>
            </a:r>
            <a:endParaRPr lang="cs-CZ" sz="1600" dirty="0" smtClean="0"/>
          </a:p>
          <a:p>
            <a:pPr>
              <a:lnSpc>
                <a:spcPct val="80000"/>
              </a:lnSpc>
            </a:pPr>
            <a:r>
              <a:rPr lang="en-US" sz="1600" dirty="0" smtClean="0"/>
              <a:t>BRIAN </a:t>
            </a:r>
            <a:r>
              <a:rPr lang="en-US" sz="1600" dirty="0"/>
              <a:t>ARTHUR. </a:t>
            </a:r>
            <a:r>
              <a:rPr lang="en-US" sz="1600" i="1" dirty="0"/>
              <a:t>wikipedia.cz</a:t>
            </a:r>
            <a:r>
              <a:rPr lang="en-US" sz="1600" dirty="0"/>
              <a:t> [online]. [cit. 27.1.2013].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 smtClean="0">
                <a:hlinkClick r:id="rId4"/>
              </a:rPr>
              <a:t>cs.wikipedia.org/wiki/Soubor:ClovesDried.jpg</a:t>
            </a:r>
            <a:endParaRPr lang="cs-CZ" sz="1600" smtClean="0"/>
          </a:p>
          <a:p>
            <a:r>
              <a:rPr lang="en-US" sz="1600" smtClean="0"/>
              <a:t> </a:t>
            </a:r>
            <a:r>
              <a:rPr lang="cs-CZ" sz="1600" dirty="0"/>
              <a:t>Další obrázky </a:t>
            </a:r>
            <a:r>
              <a:rPr lang="cs-CZ" sz="1600" dirty="0" smtClean="0"/>
              <a:t>Galerie </a:t>
            </a:r>
            <a:r>
              <a:rPr lang="cs-CZ" sz="1600" dirty="0"/>
              <a:t>Microsoft Office </a:t>
            </a:r>
            <a:r>
              <a:rPr lang="cs-CZ" sz="1600" dirty="0" smtClean="0"/>
              <a:t> - Klipart</a:t>
            </a:r>
            <a:endParaRPr lang="cs-CZ" sz="1600" dirty="0"/>
          </a:p>
          <a:p>
            <a:endParaRPr lang="cs-CZ" sz="1600" dirty="0"/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248</TotalTime>
  <Words>513</Words>
  <Application>Microsoft Office PowerPoint</Application>
  <PresentationFormat>Předvádění na obrazovce (4:3)</PresentationFormat>
  <Paragraphs>118</Paragraphs>
  <Slides>26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Výchozí návrh</vt:lpstr>
      <vt:lpstr>Prezentace aplikace PowerPoint</vt:lpstr>
      <vt:lpstr>Prezentace aplikace PowerPoint</vt:lpstr>
      <vt:lpstr>ASIE</vt:lpstr>
      <vt:lpstr>Prezentace aplikace PowerPoint</vt:lpstr>
      <vt:lpstr>Prezentace aplikace PowerPoint</vt:lpstr>
      <vt:lpstr>Přírodní podmínky</vt:lpstr>
      <vt:lpstr>Charakteristika oblasti</vt:lpstr>
      <vt:lpstr>Prezentace aplikace PowerPoint</vt:lpstr>
      <vt:lpstr>      STÁTY   Kliknutím na globus otevřeš mapu jihozápadní Asie.   Vyhledej a ukaž si s pomocí atlasu státy na mapě.</vt:lpstr>
      <vt:lpstr>Prezentace aplikace PowerPoint</vt:lpstr>
      <vt:lpstr>Prezentace aplikace PowerPoint</vt:lpstr>
      <vt:lpstr>INDONÉSIE</vt:lpstr>
      <vt:lpstr>Prezentace aplikace PowerPoint</vt:lpstr>
      <vt:lpstr>Prezentace aplikace PowerPoint</vt:lpstr>
      <vt:lpstr>MAHAUT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ASIE</dc:title>
  <dc:creator>Tereza</dc:creator>
  <cp:lastModifiedBy>Speciální školy</cp:lastModifiedBy>
  <cp:revision>30</cp:revision>
  <dcterms:created xsi:type="dcterms:W3CDTF">2011-02-05T14:56:33Z</dcterms:created>
  <dcterms:modified xsi:type="dcterms:W3CDTF">2013-03-25T17:56:56Z</dcterms:modified>
</cp:coreProperties>
</file>