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88" r:id="rId8"/>
    <p:sldId id="264" r:id="rId9"/>
    <p:sldId id="289" r:id="rId10"/>
    <p:sldId id="291" r:id="rId11"/>
    <p:sldId id="290" r:id="rId12"/>
    <p:sldId id="292" r:id="rId13"/>
    <p:sldId id="293" r:id="rId14"/>
    <p:sldId id="294" r:id="rId15"/>
    <p:sldId id="295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CB9763"/>
    <a:srgbClr val="FF2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48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8100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076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60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5878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479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208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796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9084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7698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603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DA27E-8EE4-40E5-BF85-651CC9E338AB}" type="datetimeFigureOut">
              <a:rPr lang="cs-CZ" smtClean="0"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C195E-71D7-46E7-A001-5A97348B46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302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Ikebana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wmf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Asie.svg" TargetMode="External"/><Relationship Id="rId2" Type="http://schemas.openxmlformats.org/officeDocument/2006/relationships/hyperlink" Target="http://cs.wikipedia.org/wiki/Soubor:East_Asia_(Geog)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smtClean="0"/>
          </a:p>
        </p:txBody>
      </p:sp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99548978"/>
              </p:ext>
            </p:extLst>
          </p:nvPr>
        </p:nvGraphicFramePr>
        <p:xfrm>
          <a:off x="611560" y="476672"/>
          <a:ext cx="8002587" cy="4617600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74962"/>
                <a:gridCol w="5127625"/>
              </a:tblGrid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Název školy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ZŠ a MŠ, Jilemnice, Komenského 103, příspěvková organizace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Autor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Mgr. Tereza Jechová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Název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VY_32_INOVACE_2B_16_VYCHODNI_ASIE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Předmět </a:t>
                      </a: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ZEMĚPIS 9.ROČNÍK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5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Téma 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Východní Asie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Datum tvorby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Leden 2013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Číslo projektu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/>
                        <a:t> OP VK 1.4 70839921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3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465763"/>
            <a:ext cx="41592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151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119718"/>
              </p:ext>
            </p:extLst>
          </p:nvPr>
        </p:nvGraphicFramePr>
        <p:xfrm>
          <a:off x="323850" y="649288"/>
          <a:ext cx="8424863" cy="586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17"/>
                <a:gridCol w="5328546"/>
              </a:tblGrid>
              <a:tr h="464052">
                <a:tc gridSpan="2"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chemeClr val="tx1"/>
                          </a:solidFill>
                        </a:rPr>
                        <a:t>ANOTACE</a:t>
                      </a:r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547140">
                <a:tc gridSpan="2">
                  <a:txBody>
                    <a:bodyPr/>
                    <a:lstStyle/>
                    <a:p>
                      <a:r>
                        <a:rPr lang="cs-CZ" sz="2000" dirty="0" smtClean="0"/>
                        <a:t>Materiál je určen k získání znalostí o východní Asii a následně k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dirty="0" smtClean="0"/>
                        <a:t> procvičení a upevnění</a:t>
                      </a:r>
                      <a:r>
                        <a:rPr lang="cs-CZ" sz="2000" baseline="0" dirty="0" smtClean="0"/>
                        <a:t> získaných poznatků. V úvodní výkladové části se žáci seznámí s přírodními podmínkami a charakteristikou východní Asie, seznámí se se státy v této oblasti.</a:t>
                      </a:r>
                      <a:r>
                        <a:rPr lang="cs-CZ" sz="2000" dirty="0" smtClean="0"/>
                        <a:t> Při práci používají také atlas světa. Některé další údaje si vyhledají na internetu.</a:t>
                      </a:r>
                      <a:r>
                        <a:rPr lang="cs-CZ" sz="2000" baseline="0" dirty="0" smtClean="0"/>
                        <a:t> </a:t>
                      </a:r>
                      <a:r>
                        <a:rPr lang="cs-CZ" sz="2000" dirty="0" smtClean="0"/>
                        <a:t>V následujícím testu si ověří získané znalosti. Kliknutím zvolí odpověď na otázku. Při nesprávném výběru se ukáže nespokojený „</a:t>
                      </a:r>
                      <a:r>
                        <a:rPr lang="cs-CZ" sz="2000" dirty="0" err="1" smtClean="0"/>
                        <a:t>smajlík</a:t>
                      </a:r>
                      <a:r>
                        <a:rPr lang="cs-CZ" sz="2000" dirty="0" smtClean="0"/>
                        <a:t>“, pomocí šipky je nutné vrátit se zpět k otázce. Správná odpověď žáky posune na další otázku. Na konci testu žáci najdou vyhodnocení.</a:t>
                      </a:r>
                    </a:p>
                    <a:p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Vzdělávací oblast: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Člověk a příroda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Druh učebního materiálu: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prezentace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Stupeň a typ vzdělávání: 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Základní</a:t>
                      </a:r>
                      <a:r>
                        <a:rPr lang="cs-CZ" sz="2000" baseline="0" dirty="0" smtClean="0"/>
                        <a:t> vzdělávání žáků s LMP, 2. stupeň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4052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Cílová věková skupina: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12 – 15 let</a:t>
                      </a:r>
                      <a:endParaRPr lang="cs-CZ" sz="2000" dirty="0"/>
                    </a:p>
                  </a:txBody>
                  <a:tcPr marL="91439" marR="91439" marT="45718" marB="4571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774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1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504" y="1196752"/>
            <a:ext cx="8640960" cy="244827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cs-CZ" sz="9600" b="1" cap="none" spc="0" dirty="0" smtClean="0">
                <a:ln w="571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rgbClr val="FF2121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VÝCHODNÍ ASIE</a:t>
            </a:r>
            <a:endParaRPr lang="cs-CZ" sz="9600" b="1" cap="none" spc="0" dirty="0">
              <a:ln w="571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solidFill>
                <a:srgbClr val="FF2121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143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9541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2"/>
          <a:stretch/>
        </p:blipFill>
        <p:spPr>
          <a:xfrm>
            <a:off x="0" y="878418"/>
            <a:ext cx="5642247" cy="5139264"/>
          </a:xfrm>
          <a:prstGeom prst="rect">
            <a:avLst/>
          </a:prstGeom>
        </p:spPr>
      </p:pic>
      <p:sp>
        <p:nvSpPr>
          <p:cNvPr id="2" name="Obdélník 1"/>
          <p:cNvSpPr/>
          <p:nvPr/>
        </p:nvSpPr>
        <p:spPr>
          <a:xfrm>
            <a:off x="5796136" y="207963"/>
            <a:ext cx="3240360" cy="617336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200000"/>
              </a:lnSpc>
              <a:defRPr/>
            </a:pPr>
            <a:r>
              <a:rPr lang="cs-CZ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Vyznač</a:t>
            </a:r>
            <a:r>
              <a:rPr lang="cs-CZ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:</a:t>
            </a:r>
          </a:p>
          <a:p>
            <a:pPr>
              <a:lnSpc>
                <a:spcPct val="200000"/>
              </a:lnSpc>
              <a:defRPr/>
            </a:pPr>
            <a:r>
              <a:rPr lang="cs-CZ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Tichý oceán</a:t>
            </a:r>
          </a:p>
          <a:p>
            <a:pPr>
              <a:lnSpc>
                <a:spcPct val="200000"/>
              </a:lnSpc>
              <a:defRPr/>
            </a:pPr>
            <a:r>
              <a:rPr lang="cs-CZ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Korejský poloostrov</a:t>
            </a:r>
          </a:p>
          <a:p>
            <a:pPr>
              <a:lnSpc>
                <a:spcPct val="200000"/>
              </a:lnSpc>
              <a:defRPr/>
            </a:pPr>
            <a:r>
              <a:rPr lang="cs-CZ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Japonské ostrovy</a:t>
            </a:r>
          </a:p>
          <a:p>
            <a:pPr>
              <a:lnSpc>
                <a:spcPct val="200000"/>
              </a:lnSpc>
              <a:defRPr/>
            </a:pPr>
            <a:r>
              <a:rPr lang="cs-CZ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Poušť Gobi</a:t>
            </a:r>
          </a:p>
          <a:p>
            <a:pPr>
              <a:lnSpc>
                <a:spcPct val="200000"/>
              </a:lnSpc>
              <a:defRPr/>
            </a:pPr>
            <a:r>
              <a:rPr lang="cs-CZ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Velká čínská nížina</a:t>
            </a:r>
            <a:endParaRPr lang="cs-CZ" sz="2800" b="1" dirty="0">
              <a:solidFill>
                <a:srgbClr val="A5002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4839740" y="2115902"/>
            <a:ext cx="1121060" cy="239321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>
            <a:off x="4139952" y="3140968"/>
            <a:ext cx="1820848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 flipV="1">
            <a:off x="4716016" y="3252905"/>
            <a:ext cx="1244784" cy="7200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Ovál 19"/>
          <p:cNvSpPr/>
          <p:nvPr/>
        </p:nvSpPr>
        <p:spPr>
          <a:xfrm>
            <a:off x="2555776" y="2636912"/>
            <a:ext cx="1008112" cy="50405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 rot="18757678">
            <a:off x="3268328" y="3590176"/>
            <a:ext cx="879152" cy="36520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se šipkou 25"/>
          <p:cNvCxnSpPr>
            <a:endCxn id="20" idx="5"/>
          </p:cNvCxnSpPr>
          <p:nvPr/>
        </p:nvCxnSpPr>
        <p:spPr>
          <a:xfrm flipH="1" flipV="1">
            <a:off x="3416253" y="3067151"/>
            <a:ext cx="2544547" cy="180200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endCxn id="22" idx="4"/>
          </p:cNvCxnSpPr>
          <p:nvPr/>
        </p:nvCxnSpPr>
        <p:spPr>
          <a:xfrm flipH="1" flipV="1">
            <a:off x="3842256" y="3896441"/>
            <a:ext cx="2093707" cy="1692799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4434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b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Přírodní podmínky</a:t>
            </a:r>
            <a:endParaRPr lang="cs-CZ" b="1" dirty="0">
              <a:ln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1075"/>
            <a:ext cx="8784975" cy="5616575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západě: vysoká pohoří </a:t>
            </a:r>
            <a:r>
              <a:rPr lang="cs-CZ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Ťan-Šan</a:t>
            </a: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Altaj, </a:t>
            </a:r>
            <a:r>
              <a:rPr lang="cs-CZ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Himaláj</a:t>
            </a:r>
            <a:endParaRPr lang="cs-CZ" sz="2800" b="1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Vnitrozemí: pouště Taklamakan, Gobi</a:t>
            </a:r>
          </a:p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Východní pobřeží – Velká čínská nížina</a:t>
            </a:r>
          </a:p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Korejský poloostrov – hornatý povrch</a:t>
            </a:r>
          </a:p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Japonské ostrovy – častá zemětřesení</a:t>
            </a:r>
          </a:p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Podnebí:  dle polohy – vnitrozemské, vlhké oceánské</a:t>
            </a:r>
          </a:p>
          <a:p>
            <a:pPr>
              <a:lnSpc>
                <a:spcPct val="150000"/>
              </a:lnSpc>
              <a:defRPr/>
            </a:pPr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Typy krajiny: pouště, stepi, listnaté a smíšené lesy</a:t>
            </a:r>
            <a:b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2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(vyhledej na mapě v atlase) </a:t>
            </a:r>
            <a:endParaRPr lang="cs-CZ" i="1" dirty="0">
              <a:solidFill>
                <a:schemeClr val="tx1">
                  <a:lumMod val="95000"/>
                  <a:lumOff val="5000"/>
                </a:schemeClr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0772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Charakteristika oblasti</a:t>
            </a:r>
            <a:endParaRPr lang="cs-CZ" dirty="0">
              <a:ln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Významné zemědělství – pěstování RÝŽE, sóji, bavlníku a čajovníku, chov hovězího dobytka, ovcí, prasat</a:t>
            </a:r>
          </a:p>
          <a:p>
            <a:r>
              <a:rPr lang="cs-CZ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Významný rybolov</a:t>
            </a:r>
          </a:p>
          <a:p>
            <a:r>
              <a:rPr lang="cs-CZ" b="1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Vyspělý průmysl –Japonsko, Čína, Korejská republika</a:t>
            </a:r>
            <a:endParaRPr lang="cs-CZ" b="1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423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Asie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-36019"/>
            <a:ext cx="8931444" cy="680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376507" y="210682"/>
            <a:ext cx="8569325" cy="647923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Vyhledej a ukaž si s pomocí atlasu státy na mapě.</a:t>
            </a:r>
          </a:p>
        </p:txBody>
      </p:sp>
      <p:sp>
        <p:nvSpPr>
          <p:cNvPr id="4" name="Šipka doprava 3"/>
          <p:cNvSpPr/>
          <p:nvPr/>
        </p:nvSpPr>
        <p:spPr>
          <a:xfrm>
            <a:off x="-4599" y="4005064"/>
            <a:ext cx="2736304" cy="108012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JAPONSKO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31353" y="2054831"/>
            <a:ext cx="3988402" cy="870113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KOREJSKÁ REPUBLIKA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7534" y="3068960"/>
            <a:ext cx="3240360" cy="115212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MONGOLSKO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23077" y="5229200"/>
            <a:ext cx="2736304" cy="1152128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ČÍNA</a:t>
            </a: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Šipka doprava 13"/>
          <p:cNvSpPr/>
          <p:nvPr/>
        </p:nvSpPr>
        <p:spPr>
          <a:xfrm>
            <a:off x="7534" y="836713"/>
            <a:ext cx="2044186" cy="720079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KLDR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1536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21387E-6 C 0.02413 0.00185 0.0467 0.0074 0.07048 0.01109 C 0.09687 0.02196 0.125 0.03052 0.15243 0.03491 C 0.16146 0.03907 0.16892 0.03977 0.17864 0.04161 C 0.19826 0.04531 0.21857 0.04994 0.23767 0.05688 C 0.24323 0.06173 0.24843 0.06173 0.25416 0.06566 C 0.2651 0.07306 0.25225 0.06797 0.26562 0.07214 C 0.27257 0.07676 0.27951 0.08 0.28698 0.083 C 0.29809 0.09456 0.31441 0.10034 0.32795 0.10497 C 0.3401 0.11607 0.32465 0.10312 0.33941 0.11144 C 0.34548 0.11491 0.35086 0.11953 0.35746 0.12231 C 0.36319 0.12763 0.36875 0.12832 0.37552 0.13109 C 0.38333 0.13826 0.39271 0.14266 0.40173 0.14635 C 0.40972 0.15352 0.41857 0.15861 0.42795 0.16161 C 0.43472 0.17063 0.44323 0.17734 0.45243 0.18127 C 0.45416 0.18266 0.45555 0.18451 0.45729 0.18566 C 0.45902 0.18659 0.46093 0.18612 0.46232 0.18774 C 0.46354 0.18936 0.46319 0.19214 0.46371 0.19445 C 0.46441 0.19653 0.46545 0.20092 0.46545 0.20092 " pathEditMode="relative" ptsTypes="ffffffffffffffffff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21387E-6 C 0.0151 0.00416 0.02951 0.01156 0.04427 0.01757 C 0.05191 0.02451 0.06094 0.02497 0.06875 0.03075 C 0.08038 0.03931 0.09028 0.04717 0.1033 0.05249 C 0.12083 0.06844 0.14323 0.07145 0.16389 0.07445 C 0.20556 0.07307 0.22986 0.0733 0.26545 0.06567 C 0.26719 0.06428 0.27049 0.06127 0.27049 0.06127 " pathEditMode="relative" ptsTypes="ffffff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6.35838E-7 C 0.0059 -0.01156 0.00833 -0.02613 0.01146 -0.03931 C 0.01181 -0.05203 0.00938 -0.13434 0.02795 -0.15052 C 0.03438 -0.1637 0.03629 -0.17179 0.04757 -0.17665 C 0.04913 -0.17804 0.05104 -0.17919 0.05243 -0.18104 C 0.05382 -0.18289 0.05417 -0.18613 0.05573 -0.18775 C 0.05851 -0.19052 0.0625 -0.18983 0.06563 -0.19214 C 0.0691 -0.19468 0.07222 -0.19792 0.07552 -0.2007 C 0.07743 -0.20231 0.07847 -0.20555 0.08038 -0.2074 C 0.08351 -0.21064 0.09028 -0.21596 0.09028 -0.21596 C 0.09392 -0.22382 0.0974 -0.22405 0.1 -0.23122 " pathEditMode="relative" ptsTypes="ffffffffff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6.35838E-7 C 0.00851 -0.0037 0.01736 -0.00486 0.02621 -0.00648 C 0.03889 -0.01249 0.05382 -0.01318 0.06719 -0.01526 C 0.07882 -0.02081 0.09132 -0.02058 0.1033 -0.02405 C 0.11128 -0.02636 0.11701 -0.03168 0.12448 -0.03492 C 0.13524 -0.04417 0.14913 -0.04833 0.16059 -0.05688 C 0.16233 -0.05804 0.16371 -0.06012 0.16545 -0.06104 C 0.16858 -0.06289 0.17535 -0.06544 0.17535 -0.06544 C 0.18073 -0.07029 0.18229 -0.07584 0.18854 -0.07862 C 0.19531 -0.08555 0.20156 -0.09249 0.20972 -0.09596 C 0.2151 -0.10058 0.22014 -0.1022 0.22621 -0.10474 C 0.22951 -0.10775 0.23264 -0.11052 0.23594 -0.11353 C 0.23767 -0.11492 0.24097 -0.11792 0.24097 -0.11792 C 0.24965 -0.13503 0.23628 -0.11029 0.25399 -0.13318 C 0.26128 -0.14266 0.26667 -0.15492 0.27691 -0.15931 C 0.28507 -0.17018 0.29375 -0.17735 0.3033 -0.18567 C 0.31042 -0.20047 0.30191 -0.18567 0.31146 -0.19422 C 0.32396 -0.20532 0.30937 -0.19792 0.32118 -0.20301 C 0.32621 -0.2074 0.33073 -0.20833 0.33594 -0.2118 C 0.34618 -0.21873 0.35746 -0.22567 0.36875 -0.22914 C 0.38594 -0.2407 0.40295 -0.24925 0.42118 -0.25758 C 0.425 -0.25919 0.43177 -0.26405 0.43594 -0.26428 C 0.44739 -0.26498 0.45903 -0.26428 0.47049 -0.26428 " pathEditMode="relative" ptsTypes="ffffffffffffffffffffffA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83333E-6 3.64162E-6 C 0.00261 -0.01087 5.83333E-6 -0.00578 0.01147 -0.01087 C 0.01303 -0.01157 0.01633 -0.01295 0.01633 -0.01295 C 0.01963 -0.01596 0.02345 -0.01804 0.02622 -0.02174 C 0.02779 -0.02382 0.02935 -0.02636 0.03108 -0.02821 C 0.03421 -0.03145 0.04098 -0.037 0.04098 -0.037 C 0.0441 -0.05018 0.04011 -0.03815 0.0474 -0.04787 C 0.05105 -0.05272 0.05105 -0.05781 0.054 -0.06336 C 0.05539 -0.0659 0.05747 -0.06729 0.05886 -0.06983 C 0.06772 -0.08648 0.07414 -0.10313 0.08525 -0.11792 C 0.08733 -0.12671 0.09185 -0.12717 0.09497 -0.13526 C 0.10001 -0.14821 0.11008 -0.17041 0.11963 -0.17896 C 0.12345 -0.18659 0.12362 -0.19261 0.12622 -0.2007 C 0.129 -0.20879 0.13022 -0.20671 0.13438 -0.21388 C 0.13907 -0.22197 0.14324 -0.23145 0.1474 -0.24 C 0.1507 -0.24694 0.15539 -0.25272 0.15886 -0.25966 C 0.16025 -0.2622 0.1691 -0.26729 0.17049 -0.26844 C 0.1724 -0.27029 0.17345 -0.2733 0.17535 -0.27492 C 0.18074 -0.27977 0.18733 -0.28162 0.19341 -0.2837 C 0.20365 -0.28717 0.19272 -0.2844 0.20313 -0.29041 C 0.20678 -0.29249 0.21511 -0.29526 0.21963 -0.29688 C 0.22622 -0.30266 0.23351 -0.30706 0.24098 -0.31006 C 0.24428 -0.31145 0.2507 -0.31422 0.2507 -0.31422 C 0.25244 -0.31561 0.25383 -0.31746 0.25574 -0.31862 C 0.25886 -0.32047 0.26546 -0.32301 0.26546 -0.32301 C 0.27101 -0.32787 0.26841 -0.3274 0.27206 -0.3274 " pathEditMode="relative" ptsTypes="fffffffffffffffffffffffffA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6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Čína</a:t>
            </a:r>
            <a:endParaRPr lang="cs-CZ" sz="6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340768"/>
            <a:ext cx="8229600" cy="496855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 - Peking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Nejlidnatější stát světa – 1,4 miliardy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 památek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 lidí žije a pracuje na venkově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Města – rozvoj průmyslu (textil, hračky, elektronika…)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modernizace, rychlý rozvoj</a:t>
            </a:r>
          </a:p>
          <a:p>
            <a:pPr>
              <a:lnSpc>
                <a:spcPct val="150000"/>
              </a:lnSpc>
            </a:pP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7" descr="C:\Users\Speciální školy\AppData\Local\Microsoft\Windows\Temporary Internet Files\Content.IE5\SGW27DW7\MC9004113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496" y="264799"/>
            <a:ext cx="1872208" cy="131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Speciální školy\AppData\Local\Microsoft\Windows\Temporary Internet Files\Content.IE5\D0979LKZ\MP90017851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0"/>
            <a:ext cx="3657600" cy="243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569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971600" y="908720"/>
            <a:ext cx="7092280" cy="4726340"/>
            <a:chOff x="0" y="4529"/>
            <a:chExt cx="7092280" cy="4726340"/>
          </a:xfrm>
        </p:grpSpPr>
        <p:pic>
          <p:nvPicPr>
            <p:cNvPr id="2" name="Picture 4" descr="C:\Users\Speciální školy\AppData\Local\Microsoft\Windows\Temporary Internet Files\Content.IE5\65X7FIK3\MP900414073[1]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29"/>
              <a:ext cx="7092280" cy="47263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271292" y="188751"/>
              <a:ext cx="46744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>
                  <a:solidFill>
                    <a:srgbClr val="FF0000"/>
                  </a:solidFill>
                </a:rPr>
                <a:t>VELKÁ ČÍNSKÁ ZEĎ – přes 7 000km)</a:t>
              </a:r>
              <a:endParaRPr lang="cs-CZ" sz="2400" b="1" dirty="0">
                <a:solidFill>
                  <a:srgbClr val="FF0000"/>
                </a:solidFill>
              </a:endParaRPr>
            </a:p>
          </p:txBody>
        </p:sp>
      </p:grpSp>
      <p:pic>
        <p:nvPicPr>
          <p:cNvPr id="5122" name="Picture 2" descr="C:\Users\Speciální školy\AppData\Local\Microsoft\Windows\Temporary Internet Files\Content.IE5\SGTOPZIL\MP9004037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19583"/>
            <a:ext cx="5148064" cy="3430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Speciální školy\AppData\Local\Microsoft\Windows\Temporary Internet Files\Content.IE5\SGTOPZIL\MP90040374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172" y="3612423"/>
            <a:ext cx="4870268" cy="3245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29713" y="5927446"/>
            <a:ext cx="2881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PAMÁTKY …</a:t>
            </a:r>
            <a:endParaRPr lang="cs-CZ" sz="3200" b="1" dirty="0">
              <a:solidFill>
                <a:schemeClr val="tx2">
                  <a:lumMod val="75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242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Speciální školy\AppData\Local\Microsoft\Windows\Temporary Internet Files\Content.IE5\SGW27DW7\MP900403182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22451"/>
            <a:ext cx="6696744" cy="43842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02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Speciální školy\AppData\Local\Microsoft\Windows\Temporary Internet Files\Content.IE5\D0979LKZ\MC9004156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757569"/>
            <a:ext cx="3317088" cy="277435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peciální školy\AppData\Local\Microsoft\Windows\Temporary Internet Files\Content.IE5\SGW27DW7\MP90016429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57246">
            <a:off x="2570162" y="2883688"/>
            <a:ext cx="2176741" cy="34460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Speciální školy\AppData\Local\Microsoft\Windows\Temporary Internet Files\Content.IE5\65X7FIK3\MC90018307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-35701"/>
            <a:ext cx="3456384" cy="4049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161401" y="188640"/>
            <a:ext cx="4453964" cy="3600400"/>
            <a:chOff x="161401" y="188640"/>
            <a:chExt cx="4453964" cy="3600400"/>
          </a:xfrm>
        </p:grpSpPr>
        <p:pic>
          <p:nvPicPr>
            <p:cNvPr id="6148" name="Picture 4" descr="C:\Users\Speciální školy\AppData\Local\Microsoft\Windows\Temporary Internet Files\Content.IE5\D0979LKZ\MC900213303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401" y="188640"/>
              <a:ext cx="3204572" cy="3600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1763687" y="903040"/>
              <a:ext cx="28516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b="1" dirty="0" smtClean="0"/>
                <a:t>AKUPUNKTURA</a:t>
              </a:r>
              <a:endParaRPr lang="cs-CZ" sz="32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64369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ln w="57150">
                  <a:solidFill>
                    <a:srgbClr val="FF0000"/>
                  </a:solidFill>
                </a:ln>
                <a:solidFill>
                  <a:schemeClr val="bg2"/>
                </a:solidFill>
              </a:rPr>
              <a:t>Japonsko</a:t>
            </a:r>
            <a:endParaRPr lang="cs-CZ" sz="6600" b="1" dirty="0">
              <a:ln w="57150">
                <a:solidFill>
                  <a:srgbClr val="FF0000"/>
                </a:solidFill>
              </a:ln>
              <a:solidFill>
                <a:schemeClr val="bg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9251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 TOKIO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Rozkládá se na ostrovech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Rozvinutý stát – výroba automobilů, motocyklů, elektroniky (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Hitachi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Sony,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Pentax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…)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Skromný a pracovitý národ</a:t>
            </a:r>
          </a:p>
          <a:p>
            <a:pPr>
              <a:lnSpc>
                <a:spcPct val="150000"/>
              </a:lnSpc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Velká úcta k přírodě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3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peciální školy\AppData\Local\Microsoft\Windows\Temporary Internet Files\Content.IE5\SGW27DW7\MP900438820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56" y="-243408"/>
            <a:ext cx="6400800" cy="4663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peciální školy\AppData\Local\Microsoft\Windows\Temporary Internet Files\Content.IE5\SGTOPZIL\MP900403379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684"/>
          <a:stretch/>
        </p:blipFill>
        <p:spPr bwMode="auto">
          <a:xfrm>
            <a:off x="5724128" y="620688"/>
            <a:ext cx="2952328" cy="326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Speciální školy\AppData\Local\Microsoft\Windows\Temporary Internet Files\Content.IE5\D0979LKZ\MP90040172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204410"/>
            <a:ext cx="3397384" cy="2717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Speciální školy\AppData\Local\Microsoft\Windows\Temporary Internet Files\Content.IE5\65X7FIK3\MP900442209[1]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4" t="9487" r="57541" b="4447"/>
          <a:stretch/>
        </p:blipFill>
        <p:spPr bwMode="auto">
          <a:xfrm>
            <a:off x="6882760" y="3511170"/>
            <a:ext cx="2292589" cy="334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62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7"/>
          <p:cNvGrpSpPr/>
          <p:nvPr/>
        </p:nvGrpSpPr>
        <p:grpSpPr>
          <a:xfrm>
            <a:off x="433594" y="153490"/>
            <a:ext cx="8127891" cy="5445225"/>
            <a:chOff x="1398745" y="-28394"/>
            <a:chExt cx="6197591" cy="4130113"/>
          </a:xfrm>
        </p:grpSpPr>
        <p:pic>
          <p:nvPicPr>
            <p:cNvPr id="8199" name="Picture 7" descr="C:\Users\Speciální školy\AppData\Local\Microsoft\Windows\Temporary Internet Files\Content.IE5\65X7FIK3\MP900403854[1]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8745" y="-28394"/>
              <a:ext cx="6197591" cy="41301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2807821" y="3500054"/>
              <a:ext cx="3816424" cy="44354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 smtClean="0">
                  <a:solidFill>
                    <a:schemeClr val="bg1"/>
                  </a:solidFill>
                </a:rPr>
                <a:t>JAPONSKÁ ZAHRADA</a:t>
              </a:r>
              <a:endParaRPr lang="cs-CZ" sz="32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8203" name="Picture 11" descr="C:\Users\Speciální školy\AppData\Local\Microsoft\Windows\Temporary Internet Files\Content.IE5\SGTOPZIL\MC900433215[1]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25144"/>
            <a:ext cx="1254348" cy="16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259632" y="5581863"/>
            <a:ext cx="1116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klikni</a:t>
            </a:r>
            <a:endParaRPr lang="cs-CZ" sz="2800" b="1" dirty="0"/>
          </a:p>
        </p:txBody>
      </p:sp>
      <p:grpSp>
        <p:nvGrpSpPr>
          <p:cNvPr id="6" name="Skupina 5"/>
          <p:cNvGrpSpPr/>
          <p:nvPr/>
        </p:nvGrpSpPr>
        <p:grpSpPr>
          <a:xfrm>
            <a:off x="4497540" y="4101720"/>
            <a:ext cx="4169903" cy="2226594"/>
            <a:chOff x="4497540" y="4101720"/>
            <a:chExt cx="4169903" cy="2226594"/>
          </a:xfrm>
        </p:grpSpPr>
        <p:pic>
          <p:nvPicPr>
            <p:cNvPr id="8201" name="Picture 9" descr="C:\Users\Speciální školy\AppData\Local\Microsoft\Windows\Temporary Internet Files\Content.IE5\D0979LKZ\MC900335386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55404" y="4101720"/>
              <a:ext cx="2912039" cy="22265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ovéPole 4"/>
            <p:cNvSpPr txBox="1"/>
            <p:nvPr/>
          </p:nvSpPr>
          <p:spPr>
            <a:xfrm>
              <a:off x="4497540" y="5581863"/>
              <a:ext cx="331482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b="1" dirty="0" smtClean="0">
                  <a:solidFill>
                    <a:srgbClr val="0099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BONSAI</a:t>
              </a:r>
              <a:endParaRPr lang="cs-CZ" sz="36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353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odorovný svitek 2"/>
          <p:cNvSpPr/>
          <p:nvPr/>
        </p:nvSpPr>
        <p:spPr>
          <a:xfrm>
            <a:off x="2051050" y="1412875"/>
            <a:ext cx="4968875" cy="4824413"/>
          </a:xfrm>
          <a:prstGeom prst="horizontalScroll">
            <a:avLst/>
          </a:prstGeom>
          <a:solidFill>
            <a:schemeClr val="bg1">
              <a:lumMod val="75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6000" b="1" dirty="0">
                <a:solidFill>
                  <a:srgbClr val="FF0000"/>
                </a:solidFill>
              </a:rPr>
              <a:t>TEST</a:t>
            </a:r>
          </a:p>
          <a:p>
            <a:pPr algn="ctr">
              <a:defRPr/>
            </a:pPr>
            <a:r>
              <a:rPr lang="cs-CZ" sz="2400" b="1" dirty="0">
                <a:solidFill>
                  <a:srgbClr val="FF0000"/>
                </a:solidFill>
              </a:rPr>
              <a:t>Kliknutím vyber odpověď. Bude-li tvá volba správná, můžeš postoupit v testu dále.</a:t>
            </a:r>
          </a:p>
          <a:p>
            <a:pPr algn="ctr">
              <a:defRPr/>
            </a:pPr>
            <a:r>
              <a:rPr lang="cs-CZ" sz="2400" b="1" dirty="0">
                <a:solidFill>
                  <a:srgbClr val="FF0000"/>
                </a:solidFill>
              </a:rPr>
              <a:t>Uděláš-li chybu, pomocí šipky se vrať zpět.</a:t>
            </a:r>
          </a:p>
        </p:txBody>
      </p:sp>
    </p:spTree>
    <p:extLst>
      <p:ext uri="{BB962C8B-B14F-4D97-AF65-F5344CB8AC3E}">
        <p14:creationId xmlns:p14="http://schemas.microsoft.com/office/powerpoint/2010/main" val="68451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-36514" y="-19356"/>
            <a:ext cx="9144001" cy="6858000"/>
          </a:xfrm>
          <a:prstGeom prst="actionButtonBlank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/>
          </a:p>
        </p:txBody>
      </p:sp>
      <p:sp>
        <p:nvSpPr>
          <p:cNvPr id="2" name="Zaoblený obdélník 1"/>
          <p:cNvSpPr/>
          <p:nvPr/>
        </p:nvSpPr>
        <p:spPr>
          <a:xfrm>
            <a:off x="539552" y="332656"/>
            <a:ext cx="7992888" cy="936104"/>
          </a:xfrm>
          <a:prstGeom prst="round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cs-CZ" sz="3200" b="1" dirty="0" smtClean="0">
                <a:solidFill>
                  <a:schemeClr val="tx1"/>
                </a:solidFill>
              </a:rPr>
              <a:t>Ve východní Asii se nachází velká poušť: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Oválný popisek 2">
            <a:hlinkClick r:id="" action="ppaction://hlinkshowjump?jump=nextslide"/>
          </p:cNvPr>
          <p:cNvSpPr/>
          <p:nvPr/>
        </p:nvSpPr>
        <p:spPr>
          <a:xfrm>
            <a:off x="3491880" y="3148608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 smtClean="0">
                <a:solidFill>
                  <a:schemeClr val="tx1"/>
                </a:solidFill>
              </a:rPr>
              <a:t>GOBI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2" action="ppaction://hlinksldjump"/>
          </p:cNvPr>
          <p:cNvSpPr/>
          <p:nvPr/>
        </p:nvSpPr>
        <p:spPr>
          <a:xfrm>
            <a:off x="5543600" y="486916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KALAHARI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2" action="ppaction://hlinksldjump"/>
          </p:cNvPr>
          <p:cNvSpPr/>
          <p:nvPr/>
        </p:nvSpPr>
        <p:spPr>
          <a:xfrm>
            <a:off x="712346" y="181090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 smtClean="0">
                <a:solidFill>
                  <a:schemeClr val="tx1"/>
                </a:solidFill>
              </a:rPr>
              <a:t>SAHARA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9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20638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1224136"/>
          </a:xfrm>
          <a:prstGeom prst="round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ný popisek 2">
            <a:hlinkClick r:id="" action="ppaction://hlinkshowjump?jump=nextslide"/>
          </p:cNvPr>
          <p:cNvSpPr/>
          <p:nvPr/>
        </p:nvSpPr>
        <p:spPr>
          <a:xfrm>
            <a:off x="3222131" y="342900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Japonsko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2" action="ppaction://hlinksldjump"/>
          </p:cNvPr>
          <p:cNvSpPr/>
          <p:nvPr/>
        </p:nvSpPr>
        <p:spPr>
          <a:xfrm>
            <a:off x="5556742" y="4869160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Mongolsko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2" action="ppaction://hlinksldjump"/>
          </p:cNvPr>
          <p:cNvSpPr/>
          <p:nvPr/>
        </p:nvSpPr>
        <p:spPr>
          <a:xfrm>
            <a:off x="1007604" y="1844824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Korejská republika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4591" name="TextovéPole 3"/>
          <p:cNvSpPr txBox="1">
            <a:spLocks noChangeArrowheads="1"/>
          </p:cNvSpPr>
          <p:nvPr/>
        </p:nvSpPr>
        <p:spPr bwMode="auto">
          <a:xfrm>
            <a:off x="1044316" y="505144"/>
            <a:ext cx="70564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Na ostrovech se rozkládá stát: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1949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lačítko akce: Vlastní 9">
            <a:hlinkClick r:id="" action="ppaction://noaction" highlightClick="1"/>
          </p:cNvPr>
          <p:cNvSpPr/>
          <p:nvPr/>
        </p:nvSpPr>
        <p:spPr>
          <a:xfrm>
            <a:off x="0" y="7194"/>
            <a:ext cx="9144000" cy="6858000"/>
          </a:xfrm>
          <a:prstGeom prst="actionButtonBlank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1224136"/>
          </a:xfrm>
          <a:prstGeom prst="round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323528" y="1838252"/>
            <a:ext cx="3168352" cy="1302715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JAPONSKO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" action="ppaction://hlinkshowjump?jump=nextslide"/>
          </p:cNvPr>
          <p:cNvSpPr/>
          <p:nvPr/>
        </p:nvSpPr>
        <p:spPr>
          <a:xfrm>
            <a:off x="5292080" y="4567304"/>
            <a:ext cx="3330624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ČÍNA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5612" name="TextovéPole 4"/>
          <p:cNvSpPr txBox="1">
            <a:spLocks noChangeArrowheads="1"/>
          </p:cNvSpPr>
          <p:nvPr/>
        </p:nvSpPr>
        <p:spPr bwMode="auto">
          <a:xfrm>
            <a:off x="1151731" y="507814"/>
            <a:ext cx="684053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Nejlidnatější stát na světě je:</a:t>
            </a:r>
            <a:endParaRPr lang="cs-CZ" sz="2800" b="1" dirty="0"/>
          </a:p>
        </p:txBody>
      </p:sp>
      <p:sp>
        <p:nvSpPr>
          <p:cNvPr id="9" name="Oválný popisek 8">
            <a:hlinkClick r:id="rId2" action="ppaction://hlinksldjump"/>
          </p:cNvPr>
          <p:cNvSpPr/>
          <p:nvPr/>
        </p:nvSpPr>
        <p:spPr>
          <a:xfrm>
            <a:off x="3014192" y="3127144"/>
            <a:ext cx="3330624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MONGOLSKO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2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-6350" y="0"/>
            <a:ext cx="9144000" cy="6858000"/>
          </a:xfrm>
          <a:prstGeom prst="actionButtonBlank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;	</a:t>
            </a:r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ný popisek 2">
            <a:hlinkClick r:id="" action="ppaction://hlinkshowjump?jump=nextslide"/>
          </p:cNvPr>
          <p:cNvSpPr/>
          <p:nvPr/>
        </p:nvSpPr>
        <p:spPr>
          <a:xfrm>
            <a:off x="323528" y="1556792"/>
            <a:ext cx="3672408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Velká čínská zeď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2" action="ppaction://hlinksldjump"/>
          </p:cNvPr>
          <p:cNvSpPr/>
          <p:nvPr/>
        </p:nvSpPr>
        <p:spPr>
          <a:xfrm>
            <a:off x="5220072" y="4725144"/>
            <a:ext cx="3456384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err="1" smtClean="0">
                <a:solidFill>
                  <a:schemeClr val="tx1"/>
                </a:solidFill>
              </a:rPr>
              <a:t>Tádž</a:t>
            </a:r>
            <a:r>
              <a:rPr lang="cs-CZ" sz="2800" b="1" dirty="0" smtClean="0">
                <a:solidFill>
                  <a:schemeClr val="tx1"/>
                </a:solidFill>
              </a:rPr>
              <a:t> </a:t>
            </a:r>
            <a:r>
              <a:rPr lang="cs-CZ" sz="2800" b="1" dirty="0" err="1" smtClean="0">
                <a:solidFill>
                  <a:schemeClr val="tx1"/>
                </a:solidFill>
              </a:rPr>
              <a:t>Mahal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2" action="ppaction://hlinksldjump"/>
          </p:cNvPr>
          <p:cNvSpPr/>
          <p:nvPr/>
        </p:nvSpPr>
        <p:spPr>
          <a:xfrm>
            <a:off x="3213479" y="2996952"/>
            <a:ext cx="3546648" cy="144016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err="1" smtClean="0">
                <a:solidFill>
                  <a:schemeClr val="tx1"/>
                </a:solidFill>
              </a:rPr>
              <a:t>Eiffelova</a:t>
            </a:r>
            <a:r>
              <a:rPr lang="cs-CZ" sz="2800" b="1" dirty="0" smtClean="0">
                <a:solidFill>
                  <a:schemeClr val="tx1"/>
                </a:solidFill>
              </a:rPr>
              <a:t> věž</a:t>
            </a:r>
            <a:endParaRPr lang="cs-CZ" sz="2800" b="1" dirty="0"/>
          </a:p>
        </p:txBody>
      </p:sp>
      <p:sp>
        <p:nvSpPr>
          <p:cNvPr id="26639" name="TextovéPole 3"/>
          <p:cNvSpPr txBox="1">
            <a:spLocks noChangeArrowheads="1"/>
          </p:cNvSpPr>
          <p:nvPr/>
        </p:nvSpPr>
        <p:spPr bwMode="auto">
          <a:xfrm>
            <a:off x="1030288" y="533400"/>
            <a:ext cx="70707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Mezi významné památky v Číně patří: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7080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-13802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539552" y="270135"/>
            <a:ext cx="7416824" cy="936104"/>
          </a:xfrm>
          <a:prstGeom prst="round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4679950" y="4581128"/>
            <a:ext cx="3852863" cy="1731158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smtClean="0">
                <a:solidFill>
                  <a:schemeClr val="tx1"/>
                </a:solidFill>
              </a:rPr>
              <a:t>tradiční </a:t>
            </a:r>
            <a:r>
              <a:rPr lang="cs-CZ" sz="2800" b="1" dirty="0" smtClean="0">
                <a:solidFill>
                  <a:schemeClr val="tx1"/>
                </a:solidFill>
              </a:rPr>
              <a:t>oděv Číňanek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" action="ppaction://hlinkshowjump?jump=nextslide"/>
          </p:cNvPr>
          <p:cNvSpPr/>
          <p:nvPr/>
        </p:nvSpPr>
        <p:spPr>
          <a:xfrm>
            <a:off x="179512" y="1484784"/>
            <a:ext cx="3888432" cy="1512168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způsob </a:t>
            </a:r>
            <a:r>
              <a:rPr lang="cs-CZ" sz="2800" b="1" dirty="0" smtClean="0">
                <a:solidFill>
                  <a:schemeClr val="tx1"/>
                </a:solidFill>
              </a:rPr>
              <a:t>čínského léčitelství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2" action="ppaction://hlinksldjump"/>
          </p:cNvPr>
          <p:cNvSpPr/>
          <p:nvPr/>
        </p:nvSpPr>
        <p:spPr>
          <a:xfrm>
            <a:off x="2339752" y="3140968"/>
            <a:ext cx="4122712" cy="1584176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japonský </a:t>
            </a:r>
            <a:r>
              <a:rPr lang="cs-CZ" sz="2800" b="1" dirty="0" smtClean="0">
                <a:solidFill>
                  <a:schemeClr val="tx1"/>
                </a:solidFill>
              </a:rPr>
              <a:t>způsob aranžování květin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7663" name="TextovéPole 3"/>
          <p:cNvSpPr txBox="1">
            <a:spLocks noChangeArrowheads="1"/>
          </p:cNvSpPr>
          <p:nvPr/>
        </p:nvSpPr>
        <p:spPr bwMode="auto">
          <a:xfrm>
            <a:off x="827088" y="476250"/>
            <a:ext cx="7705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AKUPUNKTURA je: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38465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Tlačítko akce: Vlastní 4">
            <a:hlinkClick r:id="" action="ppaction://hlinkshowjump?jump=nextslide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ný popisek 2">
            <a:hlinkClick r:id="rId2" action="ppaction://hlinksldjump"/>
          </p:cNvPr>
          <p:cNvSpPr/>
          <p:nvPr/>
        </p:nvSpPr>
        <p:spPr>
          <a:xfrm>
            <a:off x="827584" y="1772816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 smtClean="0">
                <a:solidFill>
                  <a:schemeClr val="tx1"/>
                </a:solidFill>
              </a:rPr>
              <a:t>Čína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2" action="ppaction://hlinksldjump"/>
          </p:cNvPr>
          <p:cNvSpPr/>
          <p:nvPr/>
        </p:nvSpPr>
        <p:spPr>
          <a:xfrm>
            <a:off x="2951312" y="3284984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 smtClean="0">
                <a:solidFill>
                  <a:schemeClr val="tx1"/>
                </a:solidFill>
              </a:rPr>
              <a:t>Korea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" action="ppaction://hlinkshowjump?jump=nextslide"/>
          </p:cNvPr>
          <p:cNvSpPr/>
          <p:nvPr/>
        </p:nvSpPr>
        <p:spPr>
          <a:xfrm>
            <a:off x="5526057" y="4581128"/>
            <a:ext cx="2700808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200" b="1" dirty="0" smtClean="0">
                <a:solidFill>
                  <a:schemeClr val="tx1"/>
                </a:solidFill>
              </a:rPr>
              <a:t>Japonsko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8688" name="TextovéPole 3"/>
          <p:cNvSpPr txBox="1">
            <a:spLocks noChangeArrowheads="1"/>
          </p:cNvSpPr>
          <p:nvPr/>
        </p:nvSpPr>
        <p:spPr bwMode="auto">
          <a:xfrm>
            <a:off x="1042988" y="539750"/>
            <a:ext cx="77057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Své přírody si váží a chrání ji: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8929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Tlačítko akce: Vlastní 4">
            <a:hlinkClick r:id="" action="ppaction://hlinkshowjump?jump=nextslide" highlightClick="1"/>
          </p:cNvPr>
          <p:cNvSpPr/>
          <p:nvPr/>
        </p:nvSpPr>
        <p:spPr>
          <a:xfrm>
            <a:off x="-36004" y="0"/>
            <a:ext cx="9144000" cy="6858000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827584" y="332656"/>
            <a:ext cx="7416824" cy="936104"/>
          </a:xfrm>
          <a:prstGeom prst="round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Oválný popisek 2">
            <a:hlinkClick r:id="" action="ppaction://hlinkshowjump?jump=nextslide"/>
          </p:cNvPr>
          <p:cNvSpPr/>
          <p:nvPr/>
        </p:nvSpPr>
        <p:spPr>
          <a:xfrm>
            <a:off x="557300" y="1731822"/>
            <a:ext cx="3168352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zemětřesení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válný popisek 5">
            <a:hlinkClick r:id="rId2" action="ppaction://hlinksldjump"/>
          </p:cNvPr>
          <p:cNvSpPr/>
          <p:nvPr/>
        </p:nvSpPr>
        <p:spPr>
          <a:xfrm>
            <a:off x="2141476" y="3242152"/>
            <a:ext cx="3708920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chemeClr val="tx1"/>
                </a:solidFill>
              </a:rPr>
              <a:t>dlouhotrvající sucha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válný popisek 6">
            <a:hlinkClick r:id="rId2" action="ppaction://hlinksldjump"/>
          </p:cNvPr>
          <p:cNvSpPr/>
          <p:nvPr/>
        </p:nvSpPr>
        <p:spPr>
          <a:xfrm>
            <a:off x="5076056" y="4581128"/>
            <a:ext cx="3366423" cy="1008112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2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smtClean="0">
                <a:solidFill>
                  <a:schemeClr val="tx1"/>
                </a:solidFill>
              </a:rPr>
              <a:t>silné </a:t>
            </a:r>
            <a:r>
              <a:rPr lang="cs-CZ" sz="2800" b="1" dirty="0" smtClean="0">
                <a:solidFill>
                  <a:schemeClr val="tx1"/>
                </a:solidFill>
              </a:rPr>
              <a:t>mrazy v zimě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28688" name="TextovéPole 3"/>
          <p:cNvSpPr txBox="1">
            <a:spLocks noChangeArrowheads="1"/>
          </p:cNvSpPr>
          <p:nvPr/>
        </p:nvSpPr>
        <p:spPr bwMode="auto">
          <a:xfrm>
            <a:off x="1042988" y="539750"/>
            <a:ext cx="77057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b="1" dirty="0" smtClean="0"/>
              <a:t>Japonsko často ohrožují: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04732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/>
          <p:cNvSpPr/>
          <p:nvPr/>
        </p:nvSpPr>
        <p:spPr>
          <a:xfrm>
            <a:off x="2915816" y="836712"/>
            <a:ext cx="3312368" cy="3024336"/>
          </a:xfrm>
          <a:prstGeom prst="smileyFace">
            <a:avLst/>
          </a:prstGeom>
          <a:solidFill>
            <a:srgbClr val="FF0000"/>
          </a:solidFill>
          <a:ln w="57150"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5" name="Vodorovný svitek 4"/>
          <p:cNvSpPr/>
          <p:nvPr/>
        </p:nvSpPr>
        <p:spPr>
          <a:xfrm>
            <a:off x="468313" y="4365625"/>
            <a:ext cx="8135937" cy="1727200"/>
          </a:xfrm>
          <a:prstGeom prst="horizontalScroll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3600" b="1" dirty="0">
                <a:solidFill>
                  <a:srgbClr val="FF0000"/>
                </a:solidFill>
              </a:rPr>
              <a:t>Pokud jsi bez zaváhání došel až sem, zasloužíš jedničku</a:t>
            </a:r>
            <a:r>
              <a:rPr lang="cs-CZ" sz="2800" b="1" dirty="0">
                <a:solidFill>
                  <a:srgbClr val="FF0000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63688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selý obličej 1"/>
          <p:cNvSpPr/>
          <p:nvPr/>
        </p:nvSpPr>
        <p:spPr>
          <a:xfrm>
            <a:off x="2627313" y="1700213"/>
            <a:ext cx="3816350" cy="3457575"/>
          </a:xfrm>
          <a:prstGeom prst="smileyFace">
            <a:avLst>
              <a:gd name="adj" fmla="val -4653"/>
            </a:avLst>
          </a:prstGeom>
          <a:solidFill>
            <a:schemeClr val="tx1">
              <a:lumMod val="50000"/>
              <a:lumOff val="50000"/>
            </a:scheme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885113" y="6021388"/>
            <a:ext cx="863600" cy="6477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33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sz="2800" b="1" dirty="0" smtClean="0"/>
              <a:t>Použité zdroje</a:t>
            </a:r>
          </a:p>
        </p:txBody>
      </p:sp>
      <p:sp>
        <p:nvSpPr>
          <p:cNvPr id="31747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Snímek 4</a:t>
            </a:r>
          </a:p>
          <a:p>
            <a:r>
              <a:rPr lang="cs-CZ" sz="1800" dirty="0" smtClean="0"/>
              <a:t>SPLOT. </a:t>
            </a:r>
            <a:r>
              <a:rPr lang="cs-CZ" sz="1800" i="1" dirty="0" smtClean="0"/>
              <a:t>wikipedia.cz</a:t>
            </a:r>
            <a:r>
              <a:rPr lang="cs-CZ" sz="1800" dirty="0" smtClean="0"/>
              <a:t> [online]. [cit. 27.1.2013]. Dostupný na WWW: </a:t>
            </a:r>
            <a:r>
              <a:rPr lang="cs-CZ" sz="1800" dirty="0" smtClean="0">
                <a:hlinkClick r:id="rId2"/>
              </a:rPr>
              <a:t>http://cs.wikipedia.org/wiki/Soubor:East_Asia_%28Geog%29.PNG</a:t>
            </a:r>
            <a:endParaRPr lang="cs-CZ" sz="1800" dirty="0" smtClean="0"/>
          </a:p>
          <a:p>
            <a:r>
              <a:rPr lang="cs-CZ" sz="1800" dirty="0" smtClean="0"/>
              <a:t>Snímek  7</a:t>
            </a:r>
          </a:p>
          <a:p>
            <a:r>
              <a:rPr lang="cs-CZ" sz="1800" dirty="0" smtClean="0"/>
              <a:t>HISTORICAIR. </a:t>
            </a:r>
            <a:r>
              <a:rPr lang="cs-CZ" sz="1800" i="1" dirty="0" smtClean="0"/>
              <a:t>wikipedia.cz</a:t>
            </a:r>
            <a:r>
              <a:rPr lang="cs-CZ" sz="1800" dirty="0" smtClean="0"/>
              <a:t> [online]. [cit. 27.1.2013]. Dostupný na WWW: </a:t>
            </a:r>
            <a:r>
              <a:rPr lang="cs-CZ" sz="1800" dirty="0" smtClean="0">
                <a:hlinkClick r:id="rId3"/>
              </a:rPr>
              <a:t>http</a:t>
            </a:r>
            <a:r>
              <a:rPr lang="cs-CZ" sz="1800" smtClean="0">
                <a:hlinkClick r:id="rId3"/>
              </a:rPr>
              <a:t>://cs.wikipedia.org/wiki/Soubor:Asie.svg</a:t>
            </a:r>
            <a:endParaRPr lang="cs-CZ" sz="1800" smtClean="0"/>
          </a:p>
          <a:p>
            <a:r>
              <a:rPr lang="cs-CZ" sz="1800" smtClean="0"/>
              <a:t>Další </a:t>
            </a:r>
            <a:r>
              <a:rPr lang="cs-CZ" sz="1800" dirty="0" smtClean="0"/>
              <a:t>obrázky Galerie Microsoft Office  - Klipart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10142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542</Words>
  <Application>Microsoft Office PowerPoint</Application>
  <PresentationFormat>Předvádění na obrazovce (4:3)</PresentationFormat>
  <Paragraphs>106</Paragraphs>
  <Slides>26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Přírodní podmínky</vt:lpstr>
      <vt:lpstr>Charakteristika oblasti</vt:lpstr>
      <vt:lpstr>Vyhledej a ukaž si s pomocí atlasu státy na mapě.</vt:lpstr>
      <vt:lpstr>Čína</vt:lpstr>
      <vt:lpstr>Prezentace aplikace PowerPoint</vt:lpstr>
      <vt:lpstr>Prezentace aplikace PowerPoint</vt:lpstr>
      <vt:lpstr>Prezentace aplikace PowerPoint</vt:lpstr>
      <vt:lpstr>Japonsko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18</cp:revision>
  <dcterms:created xsi:type="dcterms:W3CDTF">2013-01-27T12:26:51Z</dcterms:created>
  <dcterms:modified xsi:type="dcterms:W3CDTF">2013-03-25T18:00:42Z</dcterms:modified>
</cp:coreProperties>
</file>