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PRESENT </a:t>
          </a:r>
          <a:r>
            <a:rPr lang="cs-CZ" sz="2000" dirty="0" smtClean="0"/>
            <a:t>SIMPLE  T</a:t>
          </a:r>
          <a:r>
            <a:rPr lang="en-US" sz="2000" dirty="0" smtClean="0"/>
            <a:t>E</a:t>
          </a:r>
          <a:r>
            <a:rPr lang="cs-CZ" sz="2000" dirty="0" smtClean="0"/>
            <a:t>NS</a:t>
          </a:r>
          <a:r>
            <a:rPr lang="en-US" sz="2000" dirty="0" smtClean="0"/>
            <a:t>E</a:t>
          </a:r>
          <a:r>
            <a:rPr lang="cs-CZ" sz="2000" dirty="0" smtClean="0"/>
            <a:t> VYSVĚTLENÍ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NÁZEV:VY_22_INOVACE_18_AJ</a:t>
          </a:r>
          <a:r>
            <a:rPr lang="en-US" sz="2000" dirty="0" smtClean="0"/>
            <a:t>5</a:t>
          </a:r>
          <a:r>
            <a:rPr lang="cs-CZ" sz="2000" dirty="0" smtClean="0"/>
            <a:t>_PRES.SIMPLE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E748E6-04B1-489E-A725-C0CB458B8BA7}" type="presOf" srcId="{757F3AB3-0718-4624-B441-E567A8F0AB56}" destId="{333A1088-737F-45CB-B68E-254E46348037}" srcOrd="0" destOrd="0" presId="urn:microsoft.com/office/officeart/2005/8/layout/target3"/>
    <dgm:cxn modelId="{0B0CAFF4-58EB-4102-8A71-0E916A204622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0BF932D-788C-4D72-8E38-9CC6F620BB13}" type="presOf" srcId="{26CBEA56-8CFD-48C0-BD6E-2EB16B1FBF42}" destId="{92E1E9E3-D1F0-4866-9424-7ECC0DD990BC}" srcOrd="1" destOrd="0" presId="urn:microsoft.com/office/officeart/2005/8/layout/target3"/>
    <dgm:cxn modelId="{720F01F6-E458-4CA0-B5F3-A4E823129F1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5E8C681-4D35-4014-9E6F-A366170C9FDF}" type="presOf" srcId="{26CBEA56-8CFD-48C0-BD6E-2EB16B1FBF42}" destId="{5583D5C5-FAFF-4548-819C-80E289F73770}" srcOrd="0" destOrd="0" presId="urn:microsoft.com/office/officeart/2005/8/layout/target3"/>
    <dgm:cxn modelId="{62BADC27-B1EF-43D2-9275-D925E42103E5}" type="presOf" srcId="{D1D4F407-5343-4D3F-B5B9-D407B03CAEB4}" destId="{D005CE8C-CC26-4C3E-AC11-E15060ECD759}" srcOrd="0" destOrd="0" presId="urn:microsoft.com/office/officeart/2005/8/layout/target3"/>
    <dgm:cxn modelId="{77C9F810-92EF-4FDC-A072-F585F03B3C54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E869BC-B9BE-49E0-90DA-E8CD18870F8B}" type="presOf" srcId="{1AE9165A-6B70-4FFD-A49C-881BF73B4F04}" destId="{BD3627E9-8FC8-4A2F-B3EA-FAE798EF81D8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D152020-27BD-422A-8250-A5E45D9104DC}" type="presOf" srcId="{1F4F8BC0-F267-4379-9FE7-6FFC8B64BAD8}" destId="{017154CD-D9A9-4968-AD11-1207A3C4C00A}" srcOrd="1" destOrd="0" presId="urn:microsoft.com/office/officeart/2005/8/layout/target3"/>
    <dgm:cxn modelId="{DFB017CC-C139-4C11-B22A-0FF246A742A4}" type="presOf" srcId="{D1B46980-6531-4606-95E6-44980827E919}" destId="{6140AFEC-043D-4C43-A2F9-D0F5331DF3A3}" srcOrd="0" destOrd="0" presId="urn:microsoft.com/office/officeart/2005/8/layout/target3"/>
    <dgm:cxn modelId="{9F5C69C9-822B-4383-B507-3CBF85ACF400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ABF415F-82FC-492C-B2FD-D74E3BF77D93}" type="presParOf" srcId="{333A1088-737F-45CB-B68E-254E46348037}" destId="{F5ABB229-8D3B-4694-996A-96F23CF14429}" srcOrd="0" destOrd="0" presId="urn:microsoft.com/office/officeart/2005/8/layout/target3"/>
    <dgm:cxn modelId="{E1524BA5-EE4A-45B5-859F-055A76F50011}" type="presParOf" srcId="{333A1088-737F-45CB-B68E-254E46348037}" destId="{F41139FD-01EE-4571-8B17-4FB00FC51163}" srcOrd="1" destOrd="0" presId="urn:microsoft.com/office/officeart/2005/8/layout/target3"/>
    <dgm:cxn modelId="{88B9A5B4-1E79-408A-AD32-6CBDE501046A}" type="presParOf" srcId="{333A1088-737F-45CB-B68E-254E46348037}" destId="{D005CE8C-CC26-4C3E-AC11-E15060ECD759}" srcOrd="2" destOrd="0" presId="urn:microsoft.com/office/officeart/2005/8/layout/target3"/>
    <dgm:cxn modelId="{FE745C03-1C30-4542-A925-41F6C49B5691}" type="presParOf" srcId="{333A1088-737F-45CB-B68E-254E46348037}" destId="{2C702D82-9B77-49B7-9568-BB8EB47C3372}" srcOrd="3" destOrd="0" presId="urn:microsoft.com/office/officeart/2005/8/layout/target3"/>
    <dgm:cxn modelId="{14D62329-DD98-4847-A8D3-9683454A81FD}" type="presParOf" srcId="{333A1088-737F-45CB-B68E-254E46348037}" destId="{A52A0455-90FF-4808-ABD0-F02540D31D5A}" srcOrd="4" destOrd="0" presId="urn:microsoft.com/office/officeart/2005/8/layout/target3"/>
    <dgm:cxn modelId="{1F4A6FB5-EFC6-4915-AB5A-6A900B9F7618}" type="presParOf" srcId="{333A1088-737F-45CB-B68E-254E46348037}" destId="{6140AFEC-043D-4C43-A2F9-D0F5331DF3A3}" srcOrd="5" destOrd="0" presId="urn:microsoft.com/office/officeart/2005/8/layout/target3"/>
    <dgm:cxn modelId="{3234715D-25BD-4CD1-B373-8757C065D2FC}" type="presParOf" srcId="{333A1088-737F-45CB-B68E-254E46348037}" destId="{71A10DEB-455E-4133-A618-0A0EE82A21E3}" srcOrd="6" destOrd="0" presId="urn:microsoft.com/office/officeart/2005/8/layout/target3"/>
    <dgm:cxn modelId="{B21F106C-0540-439F-A817-1D79DF856011}" type="presParOf" srcId="{333A1088-737F-45CB-B68E-254E46348037}" destId="{DA6A876D-6D25-492F-8BDC-9AE6A6CFB1FA}" srcOrd="7" destOrd="0" presId="urn:microsoft.com/office/officeart/2005/8/layout/target3"/>
    <dgm:cxn modelId="{CD5251CC-7925-46FA-91C1-A10A871D97EE}" type="presParOf" srcId="{333A1088-737F-45CB-B68E-254E46348037}" destId="{A9F01C16-B5C0-47B0-9750-F7E5E11674A0}" srcOrd="8" destOrd="0" presId="urn:microsoft.com/office/officeart/2005/8/layout/target3"/>
    <dgm:cxn modelId="{78945157-F18A-4A30-A7DF-2B213E0AC8CC}" type="presParOf" srcId="{333A1088-737F-45CB-B68E-254E46348037}" destId="{5C0CF724-3222-4429-B09A-F154A62FD507}" srcOrd="9" destOrd="0" presId="urn:microsoft.com/office/officeart/2005/8/layout/target3"/>
    <dgm:cxn modelId="{0A34122E-905D-4122-91FB-0726A2276C36}" type="presParOf" srcId="{333A1088-737F-45CB-B68E-254E46348037}" destId="{71A5FEA7-FE77-4220-960F-2AB7AE466FE5}" srcOrd="10" destOrd="0" presId="urn:microsoft.com/office/officeart/2005/8/layout/target3"/>
    <dgm:cxn modelId="{84FEEBAD-E8E7-4174-AEA7-E194F4916C98}" type="presParOf" srcId="{333A1088-737F-45CB-B68E-254E46348037}" destId="{C8857ABF-5052-4733-A46C-0F8B764FF76F}" srcOrd="11" destOrd="0" presId="urn:microsoft.com/office/officeart/2005/8/layout/target3"/>
    <dgm:cxn modelId="{0901B1C1-5629-4125-BBA7-234B7B859060}" type="presParOf" srcId="{333A1088-737F-45CB-B68E-254E46348037}" destId="{1839E65E-6E97-41D2-A171-98C033275D27}" srcOrd="12" destOrd="0" presId="urn:microsoft.com/office/officeart/2005/8/layout/target3"/>
    <dgm:cxn modelId="{BE6B0720-26E7-472A-85AE-68D971AB574D}" type="presParOf" srcId="{333A1088-737F-45CB-B68E-254E46348037}" destId="{914F10DC-A7FA-462B-9334-03354AC7EA9F}" srcOrd="13" destOrd="0" presId="urn:microsoft.com/office/officeart/2005/8/layout/target3"/>
    <dgm:cxn modelId="{6A88C901-AF00-48A8-AD3A-A9FCBD6284E0}" type="presParOf" srcId="{333A1088-737F-45CB-B68E-254E46348037}" destId="{5583D5C5-FAFF-4548-819C-80E289F73770}" srcOrd="14" destOrd="0" presId="urn:microsoft.com/office/officeart/2005/8/layout/target3"/>
    <dgm:cxn modelId="{77BFA085-949E-4ED6-A4E1-E3B1C434D146}" type="presParOf" srcId="{333A1088-737F-45CB-B68E-254E46348037}" destId="{AED2198E-93D5-4001-81B4-73124B309672}" srcOrd="15" destOrd="0" presId="urn:microsoft.com/office/officeart/2005/8/layout/target3"/>
    <dgm:cxn modelId="{B36B0BB0-B3C7-4368-81B5-78C3E1DE4EFC}" type="presParOf" srcId="{333A1088-737F-45CB-B68E-254E46348037}" destId="{2BE915AB-18AA-4053-B92C-3BFC9ED204BB}" srcOrd="16" destOrd="0" presId="urn:microsoft.com/office/officeart/2005/8/layout/target3"/>
    <dgm:cxn modelId="{10A1C89F-A8AF-4778-BADF-7D3C342DBFD5}" type="presParOf" srcId="{333A1088-737F-45CB-B68E-254E46348037}" destId="{BD3627E9-8FC8-4A2F-B3EA-FAE798EF81D8}" srcOrd="17" destOrd="0" presId="urn:microsoft.com/office/officeart/2005/8/layout/target3"/>
    <dgm:cxn modelId="{27495A8C-2F43-4316-8B04-835A940896B0}" type="presParOf" srcId="{333A1088-737F-45CB-B68E-254E46348037}" destId="{017154CD-D9A9-4968-AD11-1207A3C4C00A}" srcOrd="18" destOrd="0" presId="urn:microsoft.com/office/officeart/2005/8/layout/target3"/>
    <dgm:cxn modelId="{E642C947-D1D4-4FF8-88E0-A86D60610E7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NÁZEV:VY_22_INOVACE_18_AJ</a:t>
          </a:r>
          <a:r>
            <a:rPr lang="en-US" sz="2000" kern="1200" dirty="0" smtClean="0"/>
            <a:t>5</a:t>
          </a:r>
          <a:r>
            <a:rPr lang="cs-CZ" sz="2000" kern="1200" dirty="0" smtClean="0"/>
            <a:t>_PRES.SIMPLE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PRESENT </a:t>
          </a:r>
          <a:r>
            <a:rPr lang="cs-CZ" sz="2000" kern="1200" dirty="0" smtClean="0"/>
            <a:t>SIMPLE  T</a:t>
          </a:r>
          <a:r>
            <a:rPr lang="en-US" sz="2000" kern="1200" dirty="0" smtClean="0"/>
            <a:t>E</a:t>
          </a:r>
          <a:r>
            <a:rPr lang="cs-CZ" sz="2000" kern="1200" dirty="0" smtClean="0"/>
            <a:t>NS</a:t>
          </a:r>
          <a:r>
            <a:rPr lang="en-US" sz="2000" kern="1200" dirty="0" smtClean="0"/>
            <a:t>E</a:t>
          </a:r>
          <a:r>
            <a:rPr lang="cs-CZ" sz="2000" kern="1200" dirty="0" smtClean="0"/>
            <a:t> VYSVĚTLENÍ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3AA34-3023-4FFB-95D9-AF5BEEBFCB71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2C27FF-06A9-4F9C-A5A7-B88B1E1033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2C27FF-06A9-4F9C-A5A7-B88B1E10339E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AA224-B0FA-40E8-9706-12889E0E2E90}" type="datetimeFigureOut">
              <a:rPr lang="cs-CZ" smtClean="0"/>
              <a:pPr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A93C5-D262-4458-938F-70733AD19D4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vysvětlení tvoření a procvičení přítomného prostého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tvoření 3. os. č. j.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889248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Používáme, mluvíme-li o ději, který se opakuje:</a:t>
            </a:r>
          </a:p>
          <a:p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4176464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 každý den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789040"/>
            <a:ext cx="3168352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 často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852936"/>
            <a:ext cx="288032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 vždy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661248"/>
            <a:ext cx="2232249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 někdy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725144"/>
            <a:ext cx="396043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- pravidelně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251520" y="1916832"/>
            <a:ext cx="4680520" cy="92333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- každý týden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980728"/>
            <a:ext cx="3672408" cy="92333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e</a:t>
            </a:r>
            <a:r>
              <a:rPr lang="cs-CZ" sz="5400" dirty="0" smtClean="0"/>
              <a:t>very week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1916832"/>
            <a:ext cx="2060436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always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2852936"/>
            <a:ext cx="1695272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often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4725144"/>
            <a:ext cx="3274743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sometimes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5661248"/>
            <a:ext cx="280831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regularly</a:t>
            </a:r>
            <a:endParaRPr lang="cs-CZ" sz="5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789040"/>
            <a:ext cx="3528392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every day</a:t>
            </a:r>
            <a:endParaRPr lang="cs-CZ" sz="5400" dirty="0"/>
          </a:p>
        </p:txBody>
      </p:sp>
      <p:cxnSp>
        <p:nvCxnSpPr>
          <p:cNvPr id="17" name="Přímá spojovací šipka 16"/>
          <p:cNvCxnSpPr>
            <a:stCxn id="3" idx="3"/>
          </p:cNvCxnSpPr>
          <p:nvPr/>
        </p:nvCxnSpPr>
        <p:spPr>
          <a:xfrm>
            <a:off x="4427984" y="1442393"/>
            <a:ext cx="936104" cy="24906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3"/>
          </p:cNvCxnSpPr>
          <p:nvPr/>
        </p:nvCxnSpPr>
        <p:spPr>
          <a:xfrm flipV="1">
            <a:off x="4932040" y="1772816"/>
            <a:ext cx="504056" cy="60568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131840" y="2564904"/>
            <a:ext cx="3024336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4" idx="3"/>
            <a:endCxn id="12" idx="1"/>
          </p:cNvCxnSpPr>
          <p:nvPr/>
        </p:nvCxnSpPr>
        <p:spPr>
          <a:xfrm flipV="1">
            <a:off x="3419872" y="3314601"/>
            <a:ext cx="237626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7" idx="3"/>
            <a:endCxn id="14" idx="1"/>
          </p:cNvCxnSpPr>
          <p:nvPr/>
        </p:nvCxnSpPr>
        <p:spPr>
          <a:xfrm>
            <a:off x="4211959" y="5186809"/>
            <a:ext cx="1368153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13" idx="1"/>
          </p:cNvCxnSpPr>
          <p:nvPr/>
        </p:nvCxnSpPr>
        <p:spPr>
          <a:xfrm flipV="1">
            <a:off x="2555776" y="5186809"/>
            <a:ext cx="2808312" cy="9784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8424936" cy="350865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Ve </a:t>
            </a:r>
            <a:r>
              <a:rPr lang="cs-CZ" sz="5400" dirty="0" smtClean="0"/>
              <a:t>3. osobě čísla jednotného  / </a:t>
            </a:r>
            <a:r>
              <a:rPr lang="cs-CZ" sz="5400" dirty="0" smtClean="0">
                <a:solidFill>
                  <a:srgbClr val="FF0000"/>
                </a:solidFill>
              </a:rPr>
              <a:t>he, she, it </a:t>
            </a:r>
            <a:r>
              <a:rPr lang="cs-CZ" sz="5400" dirty="0" smtClean="0"/>
              <a:t>/ přidáváme </a:t>
            </a:r>
          </a:p>
          <a:p>
            <a:r>
              <a:rPr lang="cs-CZ" sz="5400" dirty="0" smtClean="0"/>
              <a:t>k významovému slovesu koncovku </a:t>
            </a:r>
            <a:r>
              <a:rPr lang="cs-CZ" sz="6000" dirty="0" smtClean="0">
                <a:solidFill>
                  <a:srgbClr val="FF0000"/>
                </a:solidFill>
              </a:rPr>
              <a:t>-s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653136"/>
            <a:ext cx="2025555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collect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4653136"/>
            <a:ext cx="2296463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collect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733256"/>
            <a:ext cx="1962525" cy="92333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get up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5733256"/>
            <a:ext cx="2233432" cy="92333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get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r>
              <a:rPr lang="en-US" sz="5400" dirty="0" smtClean="0"/>
              <a:t> up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501008"/>
            <a:ext cx="1595309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work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501008"/>
            <a:ext cx="1859805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work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483768" y="3933056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699792" y="5085184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6" idx="1"/>
          </p:cNvCxnSpPr>
          <p:nvPr/>
        </p:nvCxnSpPr>
        <p:spPr>
          <a:xfrm>
            <a:off x="2699792" y="6165304"/>
            <a:ext cx="2016224" cy="2961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Výjimky v pravopisu 3. os. č. j.: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U sloves </a:t>
            </a:r>
            <a:r>
              <a:rPr lang="cs-CZ" sz="5400" dirty="0" smtClean="0"/>
              <a:t>končících na </a:t>
            </a:r>
            <a:r>
              <a:rPr lang="cs-CZ" sz="5400" dirty="0" smtClean="0">
                <a:solidFill>
                  <a:srgbClr val="FF0000"/>
                </a:solidFill>
              </a:rPr>
              <a:t>-o </a:t>
            </a:r>
            <a:r>
              <a:rPr lang="cs-CZ" sz="5400" dirty="0" smtClean="0"/>
              <a:t>přidáváme </a:t>
            </a:r>
            <a:r>
              <a:rPr lang="cs-CZ" sz="5400" dirty="0" smtClean="0">
                <a:solidFill>
                  <a:srgbClr val="FF0000"/>
                </a:solidFill>
              </a:rPr>
              <a:t>-es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149080"/>
            <a:ext cx="180692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go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4149080"/>
            <a:ext cx="148636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go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445224"/>
            <a:ext cx="134608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do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373216"/>
            <a:ext cx="2033642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do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šipka 9"/>
          <p:cNvCxnSpPr>
            <a:stCxn id="5" idx="3"/>
          </p:cNvCxnSpPr>
          <p:nvPr/>
        </p:nvCxnSpPr>
        <p:spPr>
          <a:xfrm flipV="1">
            <a:off x="2778520" y="4581128"/>
            <a:ext cx="1145408" cy="2961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339752" y="5877272"/>
            <a:ext cx="1534239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48680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5400" dirty="0">
                <a:solidFill>
                  <a:prstClr val="black"/>
                </a:solidFill>
              </a:rPr>
              <a:t>U sloves </a:t>
            </a:r>
            <a:r>
              <a:rPr lang="cs-CZ" sz="5400" dirty="0">
                <a:solidFill>
                  <a:prstClr val="black"/>
                </a:solidFill>
              </a:rPr>
              <a:t>končících na </a:t>
            </a:r>
            <a:r>
              <a:rPr lang="cs-CZ" sz="5400" dirty="0" smtClean="0">
                <a:solidFill>
                  <a:srgbClr val="FF0000"/>
                </a:solidFill>
              </a:rPr>
              <a:t>-ch,-sh, -s, -x, -z </a:t>
            </a:r>
            <a:r>
              <a:rPr lang="cs-CZ" sz="5400" dirty="0" smtClean="0">
                <a:solidFill>
                  <a:prstClr val="black"/>
                </a:solidFill>
              </a:rPr>
              <a:t>přidáváme koncovku</a:t>
            </a:r>
          </a:p>
          <a:p>
            <a:pPr lvl="0"/>
            <a:r>
              <a:rPr lang="cs-CZ" sz="5400" dirty="0" smtClean="0">
                <a:solidFill>
                  <a:srgbClr val="FF0000"/>
                </a:solidFill>
              </a:rPr>
              <a:t>-es </a:t>
            </a:r>
            <a:r>
              <a:rPr lang="cs-CZ" sz="5400" dirty="0" smtClean="0">
                <a:solidFill>
                  <a:srgbClr val="00206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002060"/>
                </a:solidFill>
              </a:rPr>
              <a:t>vyslovujeme ji </a:t>
            </a:r>
            <a:r>
              <a:rPr lang="cs-CZ" sz="5400" dirty="0" smtClean="0">
                <a:solidFill>
                  <a:srgbClr val="FF0000"/>
                </a:solidFill>
              </a:rPr>
              <a:t>/iz/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789040"/>
            <a:ext cx="1878848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5400" dirty="0" smtClean="0"/>
              <a:t>watch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717032"/>
            <a:ext cx="2494401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watch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87824" y="4221088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1600" y="5589240"/>
            <a:ext cx="1928352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finish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5148064" y="5589240"/>
            <a:ext cx="2808311" cy="92333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finish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987824" y="6021288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4057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Utvo</a:t>
            </a:r>
            <a:r>
              <a:rPr lang="cs-CZ" sz="3600" dirty="0" smtClean="0"/>
              <a:t>ř</a:t>
            </a:r>
            <a:r>
              <a:rPr lang="en-US" sz="3600" dirty="0" smtClean="0"/>
              <a:t> tvar 3.</a:t>
            </a:r>
            <a:r>
              <a:rPr lang="cs-CZ" sz="3600" dirty="0" smtClean="0"/>
              <a:t> </a:t>
            </a:r>
            <a:r>
              <a:rPr lang="en-US" sz="3600" dirty="0" smtClean="0"/>
              <a:t>os.</a:t>
            </a:r>
            <a:r>
              <a:rPr lang="cs-CZ" sz="3600" dirty="0" smtClean="0"/>
              <a:t> č</a:t>
            </a:r>
            <a:r>
              <a:rPr lang="en-US" sz="3600" dirty="0" smtClean="0"/>
              <a:t>.</a:t>
            </a:r>
            <a:r>
              <a:rPr lang="cs-CZ" sz="3600" dirty="0" smtClean="0"/>
              <a:t> </a:t>
            </a:r>
            <a:r>
              <a:rPr lang="en-US" sz="3600" dirty="0" smtClean="0"/>
              <a:t>j.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2106541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get up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76872"/>
            <a:ext cx="108684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go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293096"/>
            <a:ext cx="1274073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do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284984"/>
            <a:ext cx="2131425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drink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301208"/>
            <a:ext cx="1745995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read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4211960" y="1196752"/>
            <a:ext cx="3528392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He </a:t>
            </a:r>
            <a:r>
              <a:rPr lang="cs-CZ" sz="5400" dirty="0" smtClean="0">
                <a:solidFill>
                  <a:prstClr val="black"/>
                </a:solidFill>
              </a:rPr>
              <a:t>get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>
                <a:solidFill>
                  <a:prstClr val="black"/>
                </a:solidFill>
              </a:rPr>
              <a:t>up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211960" y="2204864"/>
            <a:ext cx="3888432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She go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39216" y="3212976"/>
            <a:ext cx="2824812" cy="9546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He drink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4211958" y="4261738"/>
            <a:ext cx="2880319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She do</a:t>
            </a:r>
            <a:r>
              <a:rPr lang="en-US" sz="5400" dirty="0" smtClean="0">
                <a:solidFill>
                  <a:srgbClr val="FF0000"/>
                </a:solidFill>
              </a:rPr>
              <a:t>es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67173" y="5301208"/>
            <a:ext cx="3185147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He read</a:t>
            </a:r>
            <a:r>
              <a:rPr lang="en-US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1712328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finish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2022864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watch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573016"/>
            <a:ext cx="2025052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take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64904"/>
            <a:ext cx="1766129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start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581128"/>
            <a:ext cx="2144376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finish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4224789" y="548680"/>
            <a:ext cx="3515564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 It finishes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97282" y="1556792"/>
            <a:ext cx="3543070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He watches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65153" y="2564904"/>
            <a:ext cx="2971143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It starts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1215" y="3573016"/>
            <a:ext cx="3459138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He takes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24789" y="4581128"/>
            <a:ext cx="3443555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It finishes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589240"/>
            <a:ext cx="1914759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/>
              <a:t>listen</a:t>
            </a:r>
            <a:endParaRPr lang="cs-CZ" sz="5400" dirty="0"/>
          </a:p>
        </p:txBody>
      </p:sp>
      <p:sp>
        <p:nvSpPr>
          <p:cNvPr id="13" name="Obdélník 12"/>
          <p:cNvSpPr/>
          <p:nvPr/>
        </p:nvSpPr>
        <p:spPr>
          <a:xfrm>
            <a:off x="4227322" y="5661248"/>
            <a:ext cx="3657046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/>
            <a:r>
              <a:rPr lang="en-US" sz="5400" dirty="0" smtClean="0">
                <a:solidFill>
                  <a:prstClr val="black"/>
                </a:solidFill>
              </a:rPr>
              <a:t>She listens</a:t>
            </a:r>
            <a:endParaRPr lang="cs-CZ" sz="5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6632"/>
            <a:ext cx="52768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 správný tvar slovesa: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55092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I………at seven o’clock. My brother……………………at half past seven./get up/ </a:t>
            </a:r>
            <a:r>
              <a:rPr lang="en-US" sz="3200" dirty="0" smtClean="0">
                <a:solidFill>
                  <a:srgbClr val="0070C0"/>
                </a:solidFill>
              </a:rPr>
              <a:t>We……………… in the kitchen. Peter…………….</a:t>
            </a:r>
            <a:r>
              <a:rPr lang="en-US" sz="3200" dirty="0" smtClean="0">
                <a:solidFill>
                  <a:srgbClr val="0070C0"/>
                </a:solidFill>
              </a:rPr>
              <a:t> </a:t>
            </a:r>
            <a:r>
              <a:rPr lang="en-US" sz="3200" dirty="0" smtClean="0">
                <a:solidFill>
                  <a:srgbClr val="0070C0"/>
                </a:solidFill>
              </a:rPr>
              <a:t>there too./have </a:t>
            </a:r>
            <a:r>
              <a:rPr lang="en-US" sz="3200" dirty="0" smtClean="0">
                <a:solidFill>
                  <a:srgbClr val="0070C0"/>
                </a:solidFill>
              </a:rPr>
              <a:t>breakfast </a:t>
            </a:r>
            <a:r>
              <a:rPr lang="en-US" sz="3200" dirty="0" smtClean="0">
                <a:solidFill>
                  <a:srgbClr val="0070C0"/>
                </a:solidFill>
              </a:rPr>
              <a:t>/  </a:t>
            </a:r>
            <a:r>
              <a:rPr lang="en-US" sz="3200" dirty="0" smtClean="0">
                <a:solidFill>
                  <a:srgbClr val="00B050"/>
                </a:solidFill>
              </a:rPr>
              <a:t>My Mum ……… to work by car. We ……… to school by bus./go/ </a:t>
            </a:r>
            <a:r>
              <a:rPr lang="en-US" sz="3200" dirty="0" smtClean="0">
                <a:solidFill>
                  <a:schemeClr val="accent4">
                    <a:lumMod val="75000"/>
                  </a:schemeClr>
                </a:solidFill>
              </a:rPr>
              <a:t>You…………. school at eight. His sister……….. school at half past eight./start/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</a:rPr>
              <a:t>I and Sara ………… English. John …………. Math. Our teacher ………… Music./like/</a:t>
            </a:r>
          </a:p>
          <a:p>
            <a:r>
              <a:rPr lang="en-US" sz="3200" dirty="0" smtClean="0">
                <a:solidFill>
                  <a:srgbClr val="00B0F0"/>
                </a:solidFill>
              </a:rPr>
              <a:t>I….. my homework in my bedroom ad than I ……….TV. My friend……….. his homework in the living room and than he ……..TV too./do, watch/  </a:t>
            </a:r>
            <a:r>
              <a:rPr lang="en-US" sz="3200" dirty="0" smtClean="0">
                <a:solidFill>
                  <a:srgbClr val="FF0000"/>
                </a:solidFill>
              </a:rPr>
              <a:t>In the evening I………. a book. My father……………. a newspaper./read/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3438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Odpověz na otázky: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714339" cy="452431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When do you get up?</a:t>
            </a:r>
          </a:p>
          <a:p>
            <a:r>
              <a:rPr lang="en-US" sz="3600" dirty="0" smtClean="0">
                <a:solidFill>
                  <a:srgbClr val="FF0000"/>
                </a:solidFill>
              </a:rPr>
              <a:t>Where do you have breakfast?</a:t>
            </a:r>
          </a:p>
          <a:p>
            <a:r>
              <a:rPr lang="en-US" sz="3600" dirty="0" smtClean="0">
                <a:solidFill>
                  <a:srgbClr val="00B050"/>
                </a:solidFill>
              </a:rPr>
              <a:t>How do you go to school?</a:t>
            </a:r>
          </a:p>
          <a:p>
            <a:r>
              <a:rPr lang="en-US" sz="3600" dirty="0" smtClean="0">
                <a:solidFill>
                  <a:schemeClr val="accent6">
                    <a:lumMod val="50000"/>
                  </a:schemeClr>
                </a:solidFill>
              </a:rPr>
              <a:t>Where do you do your homework?</a:t>
            </a:r>
          </a:p>
          <a:p>
            <a:r>
              <a:rPr lang="en-US" sz="3600" dirty="0" smtClean="0">
                <a:solidFill>
                  <a:srgbClr val="7030A0"/>
                </a:solidFill>
              </a:rPr>
              <a:t>What do you like at school?</a:t>
            </a:r>
          </a:p>
          <a:p>
            <a:r>
              <a:rPr lang="en-US" sz="3600" dirty="0" smtClean="0">
                <a:solidFill>
                  <a:srgbClr val="00B0F0"/>
                </a:solidFill>
              </a:rPr>
              <a:t>What do you do in the evening?</a:t>
            </a:r>
          </a:p>
          <a:p>
            <a:endParaRPr lang="en-US" sz="3600" dirty="0" smtClean="0"/>
          </a:p>
          <a:p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426</Words>
  <Application>Microsoft Office PowerPoint</Application>
  <PresentationFormat>Předvádění na obrazovce (4:3)</PresentationFormat>
  <Paragraphs>87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Přítomný prostý čas</dc:title>
  <dc:creator>OEM</dc:creator>
  <cp:lastModifiedBy>OEM</cp:lastModifiedBy>
  <cp:revision>14</cp:revision>
  <dcterms:created xsi:type="dcterms:W3CDTF">2013-01-16T17:35:03Z</dcterms:created>
  <dcterms:modified xsi:type="dcterms:W3CDTF">2013-03-25T16:52:25Z</dcterms:modified>
</cp:coreProperties>
</file>