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handoutMasterIdLst>
    <p:handoutMasterId r:id="rId39"/>
  </p:handoutMasterIdLst>
  <p:sldIdLst>
    <p:sldId id="256" r:id="rId2"/>
    <p:sldId id="257" r:id="rId3"/>
    <p:sldId id="314" r:id="rId4"/>
    <p:sldId id="315" r:id="rId5"/>
    <p:sldId id="268" r:id="rId6"/>
    <p:sldId id="269" r:id="rId7"/>
    <p:sldId id="270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5" r:id="rId19"/>
    <p:sldId id="283" r:id="rId20"/>
    <p:sldId id="284" r:id="rId21"/>
    <p:sldId id="282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298" r:id="rId35"/>
    <p:sldId id="267" r:id="rId36"/>
    <p:sldId id="316" r:id="rId3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C22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02" autoAdjust="0"/>
    <p:restoredTop sz="94660"/>
  </p:normalViewPr>
  <p:slideViewPr>
    <p:cSldViewPr>
      <p:cViewPr>
        <p:scale>
          <a:sx n="90" d="100"/>
          <a:sy n="90" d="100"/>
        </p:scale>
        <p:origin x="-720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FE221147-70E1-4EB4-9EC2-E38FF0311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B19502DE-7D4C-4122-9DEE-516F81BC6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23B750-73F4-433F-8893-AB3667B51BB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 Jednotlivé obrazovky jsou interaktivní . Po vybrání jedné varianty nás při správné odpovědi pustí prezentace k následující otázce. Při špatné odpovědi nás  nechá odpověď zopakovat.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490E61-892A-4E5D-A72A-BEBBDD71C6A3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baseline="0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aseline="0" dirty="0" smtClean="0"/>
          </a:p>
          <a:p>
            <a:endParaRPr lang="cs-CZ" sz="1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19502DE-7D4C-4122-9DEE-516F81BC6ED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A13394-14B3-4632-8CA5-3E8D26C60033}" type="slidenum">
              <a:rPr lang="cs-CZ" smtClean="0">
                <a:latin typeface="Arial" pitchFamily="34" charset="0"/>
              </a:rPr>
              <a:pPr/>
              <a:t>35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A13394-14B3-4632-8CA5-3E8D26C60033}" type="slidenum">
              <a:rPr lang="cs-CZ" smtClean="0">
                <a:latin typeface="Arial" pitchFamily="34" charset="0"/>
              </a:rPr>
              <a:pPr/>
              <a:t>36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8629F-6BFD-421D-B626-5A1F0B1D5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26BFAC-6AE0-46D8-9B08-AE2671D99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8CD5B-6C4B-4CDE-BE74-F075053E2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E28943-F854-41BF-8231-037CBCBC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A6DDB-C7DE-4690-BCCB-4AE5A5C72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C1541-6A42-4772-A360-416C63606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4D8AB-F358-40C5-97C5-630D02A03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D4F5F-AAD7-4C2F-A261-635A11B4A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6BCBA-D7FE-4050-89A5-01132EF6E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645372-EC33-4BEC-9490-748376225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943F2-A724-425B-B150-C8A367452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9879C-2335-48E7-9A0C-3FE93D909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B099B-7FA2-464C-AE94-9188336E9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latin typeface="Arial" charset="0"/>
              </a:defRPr>
            </a:lvl1pPr>
          </a:lstStyle>
          <a:p>
            <a:pPr>
              <a:defRPr/>
            </a:pPr>
            <a:fld id="{483B8EE3-DB02-4B46-A597-64FB3C362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6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3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graphixspark.blogspot.cz/2011/07/cute-and-beautiful-emoticon-icon-pack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2051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C973436-1DDB-41C7-A516-BD8C662937A2}" type="slidenum">
              <a:rPr lang="cs-CZ" smtClean="0">
                <a:latin typeface="Arial" pitchFamily="34" charset="0"/>
              </a:rPr>
              <a:pPr/>
              <a:t>1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205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2053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6" name="Picture 11" descr="logo2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7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2058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2320AA5-2412-4623-B9C8-197BD6579575}" type="slidenum">
              <a:rPr lang="cs-CZ" smtClean="0">
                <a:latin typeface="Arial" pitchFamily="34" charset="0"/>
              </a:rPr>
              <a:pPr/>
              <a:t>2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307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</p:nvPr>
        </p:nvGraphicFramePr>
        <p:xfrm>
          <a:off x="1241556" y="458604"/>
          <a:ext cx="6697663" cy="4761936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CZJ – RJ – 1_2</a:t>
                      </a: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Moskva – kvíz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Milena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Luxíková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Hovoříme o městech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- 4.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 2013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Kvíz, citát, rozhovor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Obrazový materiál a náměty pro komunikaci. </a:t>
                      </a:r>
                      <a:r>
                        <a:rPr lang="cs-CZ" sz="1400" dirty="0" smtClean="0"/>
                        <a:t>Jednotlivé obrazovky jsou interaktivní . Po vybrání jedné varianty nás při správné  odpovědi pustí prezentace k následující otázce. Při špatné odpovědi nás  nechá odpověď zopakovat.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6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13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71640" y="2618892"/>
            <a:ext cx="630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200" dirty="0" smtClean="0"/>
              <a:t>Jednotlivé obrazovky jsou interaktivní . Po vybrání jedné varianty nás při správné  odpovědi pustí prezentace k následující otázce. Při špatné odpovědi nás  nechá odpověď zopakovat.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1460" y="458604"/>
            <a:ext cx="45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5"/>
            <a:r>
              <a:rPr lang="cs-CZ" sz="2400" dirty="0" smtClean="0"/>
              <a:t>Metodický list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520" y="1268712"/>
            <a:ext cx="75610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600" dirty="0" smtClean="0"/>
              <a:t> Téma: Moskva</a:t>
            </a:r>
            <a:br>
              <a:rPr lang="cs-CZ" sz="1600" dirty="0" smtClean="0"/>
            </a:b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> Úkoly: Přečtěte si úryvek</a:t>
            </a:r>
            <a:br>
              <a:rPr lang="cs-CZ" sz="1600" dirty="0" smtClean="0"/>
            </a:b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>            Vyzkoušejte kvíz</a:t>
            </a:r>
            <a:br>
              <a:rPr lang="cs-CZ" sz="1600" dirty="0" smtClean="0"/>
            </a:br>
            <a:r>
              <a:rPr lang="cs-CZ" sz="1600" dirty="0" smtClean="0"/>
              <a:t>             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1628" y="3609024"/>
            <a:ext cx="21130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600" dirty="0" smtClean="0"/>
              <a:t>Odpovězte na otázky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1628" y="4419132"/>
            <a:ext cx="20814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600" dirty="0" smtClean="0"/>
              <a:t>Vyprávějte o Moskvě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81628" y="1538748"/>
            <a:ext cx="683706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1600" dirty="0" smtClean="0"/>
              <a:t>Москва – это не обыкновенный большой город, каких тысяча.</a:t>
            </a:r>
            <a:br>
              <a:rPr lang="ru-RU" sz="1600" dirty="0" smtClean="0"/>
            </a:br>
            <a:r>
              <a:rPr lang="ru-RU" sz="1600" dirty="0" smtClean="0"/>
              <a:t>У не</a:t>
            </a:r>
            <a:r>
              <a:rPr lang="cs-CZ" sz="1600" dirty="0" smtClean="0">
                <a:latin typeface="Calibri"/>
              </a:rPr>
              <a:t>ë</a:t>
            </a:r>
            <a:r>
              <a:rPr lang="ru-RU" sz="1600" dirty="0" smtClean="0">
                <a:latin typeface="Calibri"/>
              </a:rPr>
              <a:t> </a:t>
            </a:r>
            <a:r>
              <a:rPr lang="ru-RU" sz="1600" dirty="0" smtClean="0">
                <a:latin typeface="+mj-lt"/>
              </a:rPr>
              <a:t>есть своя душа, своя жизнь...Каждый е</a:t>
            </a:r>
            <a:r>
              <a:rPr lang="cs-CZ" sz="1600" dirty="0" smtClean="0">
                <a:latin typeface="+mj-lt"/>
              </a:rPr>
              <a:t>ë</a:t>
            </a:r>
            <a:r>
              <a:rPr lang="ru-RU" sz="1600" dirty="0" smtClean="0">
                <a:latin typeface="+mj-lt"/>
              </a:rPr>
              <a:t> камень  хранит </a:t>
            </a:r>
            <a:br>
              <a:rPr lang="ru-RU" sz="1600" dirty="0" smtClean="0">
                <a:latin typeface="+mj-lt"/>
              </a:rPr>
            </a:br>
            <a:r>
              <a:rPr lang="ru-RU" sz="1600" dirty="0" smtClean="0">
                <a:latin typeface="+mj-lt"/>
              </a:rPr>
              <a:t>надпись, начертанную временем и роком, надпись....богатую, </a:t>
            </a:r>
            <a:br>
              <a:rPr lang="ru-RU" sz="1600" dirty="0" smtClean="0">
                <a:latin typeface="+mj-lt"/>
              </a:rPr>
            </a:br>
            <a:r>
              <a:rPr lang="ru-RU" sz="1600" dirty="0" smtClean="0">
                <a:latin typeface="+mj-lt"/>
              </a:rPr>
              <a:t>обильную мыслями, чувством и вдохновением для уч</a:t>
            </a:r>
            <a:r>
              <a:rPr lang="cs-CZ" sz="1600" dirty="0" smtClean="0">
                <a:latin typeface="Calibri"/>
              </a:rPr>
              <a:t>ë</a:t>
            </a:r>
            <a:r>
              <a:rPr lang="ru-RU" sz="1600" dirty="0" smtClean="0">
                <a:latin typeface="+mj-lt"/>
              </a:rPr>
              <a:t>ного, патриота</a:t>
            </a:r>
            <a:br>
              <a:rPr lang="ru-RU" sz="1600" dirty="0" smtClean="0">
                <a:latin typeface="+mj-lt"/>
              </a:rPr>
            </a:br>
            <a:r>
              <a:rPr lang="ru-RU" sz="1600" dirty="0" smtClean="0">
                <a:latin typeface="+mj-lt"/>
              </a:rPr>
              <a:t> и поэта! Как у океана, у не</a:t>
            </a:r>
            <a:r>
              <a:rPr lang="cs-CZ" sz="1600" dirty="0" smtClean="0">
                <a:latin typeface="+mj-lt"/>
              </a:rPr>
              <a:t>ë</a:t>
            </a:r>
            <a:r>
              <a:rPr lang="ru-RU" sz="1600" dirty="0" smtClean="0">
                <a:latin typeface="+mj-lt"/>
              </a:rPr>
              <a:t> есть свой язык, язык сильный, звучный!</a:t>
            </a:r>
            <a:endParaRPr lang="cs-CZ" sz="16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52" y="3338988"/>
            <a:ext cx="23948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1600" dirty="0" smtClean="0"/>
              <a:t>(По М. Ю. Лермонтову)</a:t>
            </a:r>
            <a:endParaRPr lang="cs-CZ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 bwMode="auto">
          <a:xfrm>
            <a:off x="971520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57200" indent="-457200" algn="ctr">
              <a:buNone/>
            </a:pP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Красной</a:t>
            </a:r>
            <a:r>
              <a:rPr kumimoji="0" lang="ru-RU" sz="20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 площади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Дворцовой площади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50180" name="Picture 4" descr="http://www.spojeacesty.cz/images/chram_Vasila_Blazeneho-Moskv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65196" y="0"/>
            <a:ext cx="6778806" cy="4509144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572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spojeacesty.cz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/</a:t>
            </a:r>
            <a:r>
              <a:rPr lang="cs-CZ" sz="800" dirty="0" err="1" smtClean="0"/>
              <a:t>chram</a:t>
            </a:r>
            <a:r>
              <a:rPr lang="cs-CZ" sz="800" dirty="0" smtClean="0"/>
              <a:t>_</a:t>
            </a:r>
            <a:r>
              <a:rPr lang="cs-CZ" sz="800" dirty="0" err="1" smtClean="0"/>
              <a:t>Vasila</a:t>
            </a:r>
            <a:r>
              <a:rPr lang="cs-CZ" sz="800" dirty="0" smtClean="0"/>
              <a:t>_</a:t>
            </a:r>
            <a:r>
              <a:rPr lang="cs-CZ" sz="800" dirty="0" err="1" smtClean="0"/>
              <a:t>Blazeneho</a:t>
            </a:r>
            <a:r>
              <a:rPr lang="cs-CZ" sz="800" dirty="0" smtClean="0"/>
              <a:t>-</a:t>
            </a:r>
            <a:r>
              <a:rPr lang="cs-CZ" sz="800" dirty="0" err="1" smtClean="0"/>
              <a:t>Moskva.JPG</a:t>
            </a:r>
            <a:endParaRPr lang="cs-CZ" sz="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48616"/>
            <a:ext cx="4031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Храм Василия</a:t>
            </a:r>
            <a:r>
              <a:rPr lang="cs-CZ" sz="2000" b="1" dirty="0" smtClean="0"/>
              <a:t> </a:t>
            </a:r>
            <a:r>
              <a:rPr lang="ru-RU" sz="2000" b="1" dirty="0" smtClean="0"/>
              <a:t>Блаженного – исторический памятник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ru-RU" sz="2000" b="1" dirty="0" smtClean="0"/>
              <a:t>16 века</a:t>
            </a:r>
            <a:r>
              <a:rPr lang="cs-CZ" sz="2000" b="1" dirty="0" smtClean="0"/>
              <a:t> </a:t>
            </a:r>
            <a:r>
              <a:rPr lang="ru-RU" sz="2000" b="1" dirty="0" smtClean="0"/>
              <a:t>находится на .............................</a:t>
            </a:r>
            <a:r>
              <a:rPr lang="cs-CZ" sz="2000" b="1" dirty="0" smtClean="0"/>
              <a:t>.</a:t>
            </a:r>
            <a:r>
              <a:rPr lang="ru-RU" sz="2000" b="1" dirty="0" smtClean="0"/>
              <a:t> </a:t>
            </a:r>
            <a:r>
              <a:rPr lang="cs-CZ" sz="2000" b="1" dirty="0" smtClean="0"/>
              <a:t>.…………….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971520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Кремль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Смольный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46082" name="Picture 2" descr="http://dic.academic.ru/pictures/wiki/files/77/Moscow_Kremlin_from_Kamenny_bridg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132208" cy="459915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http://dic.academic.ru/pictures/wiki/files/77/Moscow_Kremlin_from_Kamenny_bridge.jpg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56471" y="0"/>
            <a:ext cx="408752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Древний памятник русской</a:t>
            </a:r>
            <a:br>
              <a:rPr lang="ru-RU" sz="2000" b="1" dirty="0" smtClean="0"/>
            </a:br>
            <a:r>
              <a:rPr lang="ru-RU" sz="2000" b="1" dirty="0" smtClean="0"/>
              <a:t> истории, бывшая резиденция</a:t>
            </a:r>
            <a:br>
              <a:rPr lang="ru-RU" sz="2000" b="1" dirty="0" smtClean="0"/>
            </a:br>
            <a:r>
              <a:rPr lang="ru-RU" sz="2000" b="1" dirty="0" smtClean="0"/>
              <a:t> русских царей, на территории</a:t>
            </a:r>
            <a:br>
              <a:rPr lang="ru-RU" sz="2000" b="1" dirty="0" smtClean="0"/>
            </a:br>
            <a:r>
              <a:rPr lang="ru-RU" sz="2000" b="1" dirty="0" smtClean="0"/>
              <a:t>которого находится много</a:t>
            </a:r>
            <a:br>
              <a:rPr lang="ru-RU" sz="2000" b="1" dirty="0" smtClean="0"/>
            </a:br>
            <a:r>
              <a:rPr lang="ru-RU" sz="2000" b="1" dirty="0" smtClean="0"/>
              <a:t>дворцов, церквей и соборов</a:t>
            </a:r>
            <a:br>
              <a:rPr lang="ru-RU" sz="2000" b="1" dirty="0" smtClean="0"/>
            </a:br>
            <a:r>
              <a:rPr lang="ru-RU" sz="2000" b="1" dirty="0" smtClean="0"/>
              <a:t>это ......................</a:t>
            </a:r>
            <a:r>
              <a:rPr lang="cs-CZ" sz="2000" b="1" dirty="0" smtClean="0"/>
              <a:t>.....................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 bwMode="auto">
          <a:xfrm>
            <a:off x="971520" y="4869192"/>
            <a:ext cx="2880000" cy="1440192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kumimoji="0" lang="ru-RU" sz="20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Петру 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I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Юрию Долгорукому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43010" name="Picture 2" descr="http://upload.wikimedia.org/wikipedia/ru/thumb/1/11/MemorialToJuriDolgoruky.jpeg/978px-MemorialToJuriDolgoruky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" y="0"/>
            <a:ext cx="4392553" cy="459915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6642556"/>
            <a:ext cx="628222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http://upload.wikimedia.org/wikipedia/ru/thumb/1/11/MemorialToJuriDolgoruky.jpeg/978px-MemorialToJuriDolgoruky.jpeg</a:t>
            </a:r>
            <a:endParaRPr lang="cs-CZ" sz="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14418" y="638628"/>
            <a:ext cx="51001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Памятник .............................................</a:t>
            </a:r>
            <a:br>
              <a:rPr lang="ru-RU" sz="2000" b="1" dirty="0" smtClean="0"/>
            </a:br>
            <a:r>
              <a:rPr lang="ru-RU" sz="2000" b="1" dirty="0" smtClean="0"/>
              <a:t>- основателю Москвы в 11</a:t>
            </a:r>
            <a:r>
              <a:rPr lang="cs-CZ" sz="2000" b="1" dirty="0" smtClean="0"/>
              <a:t>5</a:t>
            </a:r>
            <a:r>
              <a:rPr lang="ru-RU" sz="2000" b="1" dirty="0" smtClean="0"/>
              <a:t>4 –</a:t>
            </a:r>
            <a:r>
              <a:rPr lang="cs-CZ" sz="2000" b="1" dirty="0" smtClean="0"/>
              <a:t> </a:t>
            </a:r>
            <a:r>
              <a:rPr lang="ru-RU" sz="2000" b="1" dirty="0" smtClean="0"/>
              <a:t>ом году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424" y="818652"/>
            <a:ext cx="864115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ru-RU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Тверская улица</a:t>
            </a:r>
            <a:endParaRPr lang="cs-CZ" sz="2000" dirty="0" smtClean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 bwMode="auto">
          <a:xfrm>
            <a:off x="971520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39937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5892176" cy="4419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freetowns.ru</a:t>
            </a:r>
            <a:r>
              <a:rPr lang="cs-CZ" sz="800" dirty="0" smtClean="0"/>
              <a:t>/</a:t>
            </a:r>
            <a:r>
              <a:rPr lang="cs-CZ" sz="800" dirty="0" err="1" smtClean="0"/>
              <a:t>ru</a:t>
            </a:r>
            <a:r>
              <a:rPr lang="cs-CZ" sz="800" dirty="0" smtClean="0"/>
              <a:t>/</a:t>
            </a:r>
            <a:r>
              <a:rPr lang="cs-CZ" sz="800" dirty="0" err="1" smtClean="0"/>
              <a:t>news</a:t>
            </a:r>
            <a:r>
              <a:rPr lang="cs-CZ" sz="800" dirty="0" smtClean="0"/>
              <a:t>/no_</a:t>
            </a:r>
            <a:r>
              <a:rPr lang="cs-CZ" sz="800" dirty="0" err="1" smtClean="0"/>
              <a:t>comments</a:t>
            </a:r>
            <a:r>
              <a:rPr lang="cs-CZ" sz="800" dirty="0" smtClean="0"/>
              <a:t>/-/</a:t>
            </a:r>
            <a:r>
              <a:rPr lang="cs-CZ" sz="800" dirty="0" err="1" smtClean="0"/>
              <a:t>parad</a:t>
            </a:r>
            <a:r>
              <a:rPr lang="cs-CZ" sz="800" dirty="0" smtClean="0"/>
              <a:t>_</a:t>
            </a:r>
            <a:r>
              <a:rPr lang="cs-CZ" sz="800" dirty="0" err="1" smtClean="0"/>
              <a:t>pobeda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92216" y="458604"/>
            <a:ext cx="27903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.................................. </a:t>
            </a:r>
            <a:br>
              <a:rPr lang="ru-RU" sz="2000" b="1" dirty="0" smtClean="0"/>
            </a:br>
            <a:r>
              <a:rPr lang="ru-RU" sz="2000" b="1" dirty="0" smtClean="0"/>
              <a:t>- главная улица</a:t>
            </a:r>
            <a:r>
              <a:rPr lang="cs-CZ" sz="2000" b="1" dirty="0" smtClean="0"/>
              <a:t> </a:t>
            </a:r>
            <a:r>
              <a:rPr lang="ru-RU" sz="2000" b="1" dirty="0" smtClean="0"/>
              <a:t>столицы.</a:t>
            </a:r>
            <a:br>
              <a:rPr lang="ru-RU" sz="2000" b="1" dirty="0" smtClean="0"/>
            </a:br>
            <a:r>
              <a:rPr lang="ru-RU" sz="2000" b="1" dirty="0" smtClean="0"/>
              <a:t>На ней много магазинов, музеев,несколько</a:t>
            </a:r>
            <a:r>
              <a:rPr lang="cs-CZ" sz="2000" b="1" dirty="0" smtClean="0"/>
              <a:t> </a:t>
            </a:r>
            <a:r>
              <a:rPr lang="ru-RU" sz="2000" b="1" dirty="0" smtClean="0"/>
              <a:t>театров, гостиниц </a:t>
            </a:r>
            <a:br>
              <a:rPr lang="ru-RU" sz="2000" b="1" dirty="0" smtClean="0"/>
            </a:br>
            <a:r>
              <a:rPr lang="ru-RU" sz="2000" b="1" dirty="0" smtClean="0"/>
              <a:t>и ресторанов.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1241556" y="5319252"/>
            <a:ext cx="231024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Невский проспект</a:t>
            </a:r>
            <a:endParaRPr lang="cs-CZ" sz="2000" dirty="0" smtClean="0">
              <a:solidFill>
                <a:schemeClr val="bg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17</a:t>
            </a:fld>
            <a:endParaRPr lang="cs-CZ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971520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endParaRPr lang="cs-CZ" sz="2000" dirty="0" smtClean="0">
              <a:solidFill>
                <a:schemeClr val="bg1"/>
              </a:solidFill>
              <a:latin typeface="Arial" charset="0"/>
            </a:endParaRPr>
          </a:p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Красная площадь</a:t>
            </a:r>
            <a:endParaRPr lang="cs-CZ" sz="2000" dirty="0" smtClean="0">
              <a:solidFill>
                <a:schemeClr val="bg1"/>
              </a:solidFill>
              <a:latin typeface="Arial" charset="0"/>
            </a:endParaRPr>
          </a:p>
          <a:p>
            <a:pPr marL="342900" indent="-342900" algn="ctr">
              <a:buNone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Московская площадь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</a:rPr>
              <a:t>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36866" name="Picture 2" descr="http://ok.zetmoney.ru/misteres/files/2013/02/10306-original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7031" y="0"/>
            <a:ext cx="6226969" cy="405908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572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http://ok.</a:t>
            </a:r>
            <a:r>
              <a:rPr lang="cs-CZ" sz="800" dirty="0" err="1" smtClean="0"/>
              <a:t>zetmoney.ru</a:t>
            </a:r>
            <a:r>
              <a:rPr lang="cs-CZ" sz="800" dirty="0" smtClean="0"/>
              <a:t>/</a:t>
            </a:r>
            <a:r>
              <a:rPr lang="cs-CZ" sz="800" dirty="0" err="1" smtClean="0"/>
              <a:t>misteres</a:t>
            </a:r>
            <a:r>
              <a:rPr lang="cs-CZ" sz="800" dirty="0" smtClean="0"/>
              <a:t>/</a:t>
            </a:r>
            <a:r>
              <a:rPr lang="cs-CZ" sz="800" dirty="0" err="1" smtClean="0"/>
              <a:t>files</a:t>
            </a:r>
            <a:r>
              <a:rPr lang="cs-CZ" sz="800" dirty="0" smtClean="0"/>
              <a:t>/2013/02/10306-</a:t>
            </a:r>
            <a:r>
              <a:rPr lang="cs-CZ" sz="800" dirty="0" err="1" smtClean="0"/>
              <a:t>original.jpeg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48616"/>
            <a:ext cx="301518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........................................</a:t>
            </a:r>
            <a:br>
              <a:rPr lang="ru-RU" sz="2000" b="1" dirty="0" smtClean="0"/>
            </a:br>
            <a:r>
              <a:rPr lang="ru-RU" sz="2000" b="1" dirty="0" smtClean="0"/>
              <a:t>- главная площадь столицы.</a:t>
            </a:r>
            <a:br>
              <a:rPr lang="ru-RU" sz="2000" b="1" dirty="0" smtClean="0"/>
            </a:br>
            <a:r>
              <a:rPr lang="ru-RU" sz="2000" b="1" dirty="0" smtClean="0"/>
              <a:t>Современное название получила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ru-RU" sz="2000" b="1" dirty="0" smtClean="0"/>
              <a:t> в 17 веке. 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971520" y="4869192"/>
            <a:ext cx="2880384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Алексей Максимов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Андрей Рубл</a:t>
            </a:r>
            <a:r>
              <a:rPr lang="cs-CZ" sz="2000" dirty="0" smtClean="0">
                <a:solidFill>
                  <a:schemeClr val="bg1"/>
                </a:solidFill>
                <a:latin typeface="Calibri"/>
              </a:rPr>
              <a:t>ë</a:t>
            </a:r>
            <a:r>
              <a:rPr lang="ru-RU" sz="2000" dirty="0" smtClean="0">
                <a:solidFill>
                  <a:schemeClr val="bg1"/>
                </a:solidFill>
                <a:latin typeface="Calibri"/>
              </a:rPr>
              <a:t>в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33794" name="Picture 2" descr="http://www.bibliotekar.ru/rusRublev/5.files/image0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3799452" cy="468916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bibliotekar.ru</a:t>
            </a:r>
            <a:r>
              <a:rPr lang="cs-CZ" sz="800" dirty="0" smtClean="0"/>
              <a:t>/</a:t>
            </a:r>
            <a:r>
              <a:rPr lang="cs-CZ" sz="800" dirty="0" err="1" smtClean="0"/>
              <a:t>rusRublev</a:t>
            </a:r>
            <a:r>
              <a:rPr lang="cs-CZ" sz="800" dirty="0" smtClean="0"/>
              <a:t>/5.files/image001.jpg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8579" y="728640"/>
            <a:ext cx="52854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 « Троица» - икона 15-го века. </a:t>
            </a:r>
            <a:br>
              <a:rPr lang="ru-RU" sz="2000" b="1" dirty="0" smtClean="0"/>
            </a:br>
            <a:r>
              <a:rPr lang="ru-RU" sz="2000" b="1" dirty="0" smtClean="0"/>
              <a:t>Е</a:t>
            </a:r>
            <a:r>
              <a:rPr lang="cs-CZ" sz="2000" b="1" dirty="0" smtClean="0">
                <a:latin typeface="Calibri"/>
              </a:rPr>
              <a:t>ë</a:t>
            </a:r>
            <a:r>
              <a:rPr lang="ru-RU" sz="2000" b="1" dirty="0" smtClean="0">
                <a:latin typeface="Calibri"/>
              </a:rPr>
              <a:t> написал известный русский иконописец</a:t>
            </a:r>
            <a:br>
              <a:rPr lang="ru-RU" sz="2000" b="1" dirty="0" smtClean="0">
                <a:latin typeface="Calibri"/>
              </a:rPr>
            </a:br>
            <a:r>
              <a:rPr lang="ru-RU" sz="2000" b="1" dirty="0" smtClean="0">
                <a:latin typeface="Calibri"/>
              </a:rPr>
              <a:t>..........................................................................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971520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Эрмитаже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Третьяковской галерее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30722" name="Picture 2" descr="http://dlm4.meta.ua/pic/0/9/139/oWnUUpqvrU.jpg?srd=dlm3.meta.ua&amp;?srd=dlm1.meta.u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" y="0"/>
            <a:ext cx="6870821" cy="459915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572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http://dlm4.meta.ua/pic/0/9/139/</a:t>
            </a:r>
            <a:r>
              <a:rPr lang="cs-CZ" sz="800" dirty="0" err="1" smtClean="0"/>
              <a:t>oWnUUpqvrU.jpg</a:t>
            </a:r>
            <a:r>
              <a:rPr lang="cs-CZ" sz="800" dirty="0" smtClean="0"/>
              <a:t>?</a:t>
            </a:r>
            <a:r>
              <a:rPr lang="cs-CZ" sz="800" dirty="0" err="1" smtClean="0"/>
              <a:t>srd</a:t>
            </a:r>
            <a:r>
              <a:rPr lang="cs-CZ" sz="800" dirty="0" smtClean="0"/>
              <a:t>=dlm3.meta.ua&amp;?</a:t>
            </a:r>
            <a:r>
              <a:rPr lang="cs-CZ" sz="800" dirty="0" err="1" smtClean="0"/>
              <a:t>srd</a:t>
            </a:r>
            <a:r>
              <a:rPr lang="cs-CZ" sz="800" dirty="0" smtClean="0"/>
              <a:t>=dlm1.meta.ua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2229" y="0"/>
            <a:ext cx="28617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В .....................</a:t>
            </a:r>
            <a:br>
              <a:rPr lang="ru-RU" sz="2000" b="1" dirty="0" smtClean="0"/>
            </a:br>
            <a:r>
              <a:rPr lang="ru-RU" sz="2000" b="1" dirty="0" smtClean="0"/>
              <a:t>хранятся богатые </a:t>
            </a:r>
            <a:endParaRPr lang="cs-CZ" sz="2000" b="1" dirty="0" smtClean="0"/>
          </a:p>
          <a:p>
            <a:pPr>
              <a:buNone/>
            </a:pPr>
            <a:r>
              <a:rPr lang="ru-RU" sz="2000" b="1" dirty="0" smtClean="0"/>
              <a:t>коллекции</a:t>
            </a:r>
            <a:br>
              <a:rPr lang="ru-RU" sz="2000" b="1" dirty="0" smtClean="0"/>
            </a:br>
            <a:r>
              <a:rPr lang="ru-RU" sz="2000" b="1" dirty="0" smtClean="0"/>
              <a:t>русской живописи.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771760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26</a:t>
            </a:fld>
            <a:endParaRPr lang="cs-CZ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971520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Университет им. Ломоносова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Университет</a:t>
            </a:r>
            <a:br>
              <a:rPr lang="ru-RU" sz="2000" dirty="0" smtClean="0">
                <a:solidFill>
                  <a:schemeClr val="bg1"/>
                </a:solidFill>
                <a:latin typeface="Arial" charset="0"/>
              </a:rPr>
            </a:b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 им. Пушкина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27650" name="Picture 2" descr="http://foto.spbland.ru/data/media/3/lrg_87583_14.04.20060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6102204" cy="4576653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http://foto.</a:t>
            </a:r>
            <a:r>
              <a:rPr lang="cs-CZ" sz="800" dirty="0" err="1" smtClean="0"/>
              <a:t>spbland.ru</a:t>
            </a:r>
            <a:r>
              <a:rPr lang="cs-CZ" sz="800" dirty="0" smtClean="0"/>
              <a:t>/data/media/3/</a:t>
            </a:r>
            <a:r>
              <a:rPr lang="cs-CZ" sz="800" dirty="0" err="1" smtClean="0"/>
              <a:t>lrg</a:t>
            </a:r>
            <a:r>
              <a:rPr lang="cs-CZ" sz="800" dirty="0" smtClean="0"/>
              <a:t>_87583_14.04.2006008.jpg</a:t>
            </a:r>
            <a:endParaRPr lang="cs-CZ" sz="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281" y="188568"/>
            <a:ext cx="374871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В каждой стране есть </a:t>
            </a:r>
            <a:br>
              <a:rPr lang="ru-RU" sz="2000" b="1" dirty="0" smtClean="0"/>
            </a:br>
            <a:r>
              <a:rPr lang="ru-RU" sz="2000" b="1" dirty="0" smtClean="0"/>
              <a:t>унивеверситет, который</a:t>
            </a:r>
            <a:br>
              <a:rPr lang="ru-RU" sz="2000" b="1" dirty="0" smtClean="0"/>
            </a:br>
            <a:r>
              <a:rPr lang="ru-RU" sz="2000" b="1" dirty="0" smtClean="0"/>
              <a:t>считается лидером в сфере</a:t>
            </a:r>
            <a:br>
              <a:rPr lang="ru-RU" sz="2000" b="1" dirty="0" smtClean="0"/>
            </a:br>
            <a:r>
              <a:rPr lang="ru-RU" sz="2000" b="1" dirty="0" smtClean="0"/>
              <a:t>образования. В Москве это</a:t>
            </a:r>
            <a:br>
              <a:rPr lang="ru-RU" sz="2000" b="1" dirty="0" smtClean="0"/>
            </a:br>
            <a:r>
              <a:rPr lang="ru-RU" sz="2000" b="1" dirty="0" smtClean="0"/>
              <a:t>..............................................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27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28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29</a:t>
            </a:fld>
            <a:endParaRPr lang="cs-CZ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971520" y="4869192"/>
            <a:ext cx="2880000" cy="1440192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Останкинская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Большая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24578" name="Picture 2" descr="http://dic.academic.ru/pictures/wiki/files/84/TVtower_in_Ostankin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3401844" cy="45357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http://dic.academic.ru/pictures/wiki/files/84/TVtower_in_Ostankino.jpg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11832" y="278580"/>
            <a:ext cx="59416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........................ телебашня – один из символов</a:t>
            </a:r>
            <a:br>
              <a:rPr lang="ru-RU" sz="2000" b="1" dirty="0" smtClean="0"/>
            </a:br>
            <a:r>
              <a:rPr lang="ru-RU" sz="2000" b="1" dirty="0" smtClean="0"/>
              <a:t>современной Москвы.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30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09879C-2335-48E7-9A0C-3FE93D909231}" type="slidenum">
              <a:rPr lang="cs-CZ" smtClean="0"/>
              <a:pPr>
                <a:defRPr/>
              </a:pPr>
              <a:t>32</a:t>
            </a:fld>
            <a:endParaRPr lang="cs-CZ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 bwMode="auto">
          <a:xfrm>
            <a:off x="5292096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Кукольном театре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 bwMode="auto">
          <a:xfrm>
            <a:off x="971520" y="4869192"/>
            <a:ext cx="2880000" cy="1440000"/>
          </a:xfrm>
          <a:prstGeom prst="roundRect">
            <a:avLst/>
          </a:prstGeom>
          <a:solidFill>
            <a:srgbClr val="00206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342900" indent="-342900" algn="ctr">
              <a:buNone/>
            </a:pPr>
            <a:r>
              <a:rPr lang="ru-RU" sz="2000" dirty="0" smtClean="0">
                <a:solidFill>
                  <a:schemeClr val="bg1"/>
                </a:solidFill>
                <a:latin typeface="Arial" charset="0"/>
              </a:rPr>
              <a:t>Большом театре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</a:endParaRPr>
          </a:p>
        </p:txBody>
      </p:sp>
      <p:pic>
        <p:nvPicPr>
          <p:cNvPr id="21506" name="Picture 2" descr="http://www.stranatur.ru/cms_files/Image/Bolshoi_Theat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10481" y="0"/>
            <a:ext cx="7033520" cy="441913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stranatur.ru</a:t>
            </a:r>
            <a:r>
              <a:rPr lang="cs-CZ" sz="800" dirty="0" smtClean="0"/>
              <a:t>/</a:t>
            </a:r>
            <a:r>
              <a:rPr lang="cs-CZ" sz="800" dirty="0" err="1" smtClean="0"/>
              <a:t>cms</a:t>
            </a:r>
            <a:r>
              <a:rPr lang="cs-CZ" sz="800" dirty="0" smtClean="0"/>
              <a:t>_</a:t>
            </a:r>
            <a:r>
              <a:rPr lang="cs-CZ" sz="800" dirty="0" err="1" smtClean="0"/>
              <a:t>files</a:t>
            </a:r>
            <a:r>
              <a:rPr lang="cs-CZ" sz="800" dirty="0" smtClean="0"/>
              <a:t>/Image/</a:t>
            </a:r>
            <a:r>
              <a:rPr lang="cs-CZ" sz="800" dirty="0" err="1" smtClean="0"/>
              <a:t>Bolshoi</a:t>
            </a:r>
            <a:r>
              <a:rPr lang="cs-CZ" sz="800" dirty="0" smtClean="0"/>
              <a:t>_</a:t>
            </a:r>
            <a:r>
              <a:rPr lang="cs-CZ" sz="800" dirty="0" err="1" smtClean="0"/>
              <a:t>Theatre.JPG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728640"/>
            <a:ext cx="232169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ru-RU" sz="2000" b="1" dirty="0" smtClean="0"/>
              <a:t>В ...................... </a:t>
            </a:r>
            <a:br>
              <a:rPr lang="ru-RU" sz="2000" b="1" dirty="0" smtClean="0"/>
            </a:br>
            <a:r>
              <a:rPr lang="ru-RU" sz="2000" b="1" dirty="0" smtClean="0"/>
              <a:t>исполняют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ru-RU" sz="2000" b="1" dirty="0" smtClean="0"/>
              <a:t>произведения </a:t>
            </a:r>
            <a:br>
              <a:rPr lang="ru-RU" sz="2000" b="1" dirty="0" smtClean="0"/>
            </a:br>
            <a:r>
              <a:rPr lang="ru-RU" sz="2000" b="1" dirty="0" smtClean="0"/>
              <a:t>известных композиторов.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33</a:t>
            </a:fld>
            <a:endParaRPr lang="cs-CZ"/>
          </a:p>
        </p:txBody>
      </p:sp>
      <p:grpSp>
        <p:nvGrpSpPr>
          <p:cNvPr id="3" name="Skupina 5"/>
          <p:cNvGrpSpPr/>
          <p:nvPr/>
        </p:nvGrpSpPr>
        <p:grpSpPr>
          <a:xfrm>
            <a:off x="2771760" y="0"/>
            <a:ext cx="3690492" cy="6477199"/>
            <a:chOff x="2951784" y="278580"/>
            <a:chExt cx="2340312" cy="4239165"/>
          </a:xfrm>
        </p:grpSpPr>
        <p:pic>
          <p:nvPicPr>
            <p:cNvPr id="4" name="Obrázek 3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34803" t="28379" r="50800" b="41859"/>
            <a:stretch>
              <a:fillRect/>
            </a:stretch>
          </p:blipFill>
          <p:spPr>
            <a:xfrm>
              <a:off x="2951784" y="278580"/>
              <a:ext cx="2340312" cy="38705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" name="TextovéPole 4"/>
            <p:cNvSpPr txBox="1"/>
            <p:nvPr/>
          </p:nvSpPr>
          <p:spPr>
            <a:xfrm>
              <a:off x="3408430" y="4054451"/>
              <a:ext cx="1508250" cy="4632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/>
                <a:t>s</a:t>
              </a:r>
              <a:r>
                <a:rPr lang="cs-CZ" sz="4000" b="1" dirty="0" smtClean="0"/>
                <a:t>právně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0" y="6457890"/>
            <a:ext cx="40030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000" dirty="0"/>
              <a:t>p</a:t>
            </a:r>
            <a:r>
              <a:rPr lang="cs-CZ" sz="2000" dirty="0" smtClean="0"/>
              <a:t>ro pokračování klikni na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04D8AB-F358-40C5-97C5-630D02A03FD1}" type="slidenum">
              <a:rPr lang="cs-CZ" smtClean="0"/>
              <a:pPr>
                <a:defRPr/>
              </a:pPr>
              <a:t>34</a:t>
            </a:fld>
            <a:endParaRPr lang="cs-CZ"/>
          </a:p>
        </p:txBody>
      </p:sp>
      <p:grpSp>
        <p:nvGrpSpPr>
          <p:cNvPr id="4" name="Skupina 6"/>
          <p:cNvGrpSpPr/>
          <p:nvPr/>
        </p:nvGrpSpPr>
        <p:grpSpPr>
          <a:xfrm>
            <a:off x="2681748" y="0"/>
            <a:ext cx="3780504" cy="6387186"/>
            <a:chOff x="3311832" y="188568"/>
            <a:chExt cx="2397097" cy="4012589"/>
          </a:xfrm>
        </p:grpSpPr>
        <p:pic>
          <p:nvPicPr>
            <p:cNvPr id="3" name="Obrázek 2" descr="xD_by_jhdictjrk.jpg">
              <a:hlinkClick r:id="rId2" action="ppaction://hlinksldjump"/>
            </p:cNvPr>
            <p:cNvPicPr>
              <a:picLocks noChangeAspect="1"/>
            </p:cNvPicPr>
            <p:nvPr/>
          </p:nvPicPr>
          <p:blipFill>
            <a:blip r:embed="rId3" cstate="print"/>
            <a:srcRect l="50000" t="30188" r="35300" b="42250"/>
            <a:stretch>
              <a:fillRect/>
            </a:stretch>
          </p:blipFill>
          <p:spPr>
            <a:xfrm>
              <a:off x="3311832" y="188568"/>
              <a:ext cx="2389632" cy="3584383"/>
            </a:xfrm>
            <a:prstGeom prst="rect">
              <a:avLst/>
            </a:prstGeom>
          </p:spPr>
        </p:pic>
        <p:pic>
          <p:nvPicPr>
            <p:cNvPr id="5" name="Obrázek 4" descr="xD_by_jhdictjrk.jpg"/>
            <p:cNvPicPr>
              <a:picLocks noChangeAspect="1"/>
            </p:cNvPicPr>
            <p:nvPr/>
          </p:nvPicPr>
          <p:blipFill>
            <a:blip r:embed="rId3" cstate="print"/>
            <a:srcRect r="96200" b="74938"/>
            <a:stretch>
              <a:fillRect/>
            </a:stretch>
          </p:blipFill>
          <p:spPr>
            <a:xfrm>
              <a:off x="5436000" y="188568"/>
              <a:ext cx="272929" cy="1440192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3939643" y="3756445"/>
              <a:ext cx="1270955" cy="4447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None/>
              </a:pPr>
              <a:r>
                <a:rPr lang="cs-CZ" sz="4000" b="1" dirty="0" smtClean="0"/>
                <a:t>špatně</a:t>
              </a:r>
              <a:endParaRPr lang="cs-CZ" sz="40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0" y="6396335"/>
            <a:ext cx="48420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pro pokračování klikni na obrázek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3200114-9EAE-4D60-A817-3A986C36C9A4}" type="slidenum">
              <a:rPr lang="cs-CZ" smtClean="0">
                <a:latin typeface="Arial" pitchFamily="34" charset="0"/>
              </a:rPr>
              <a:pPr/>
              <a:t>35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998676"/>
            <a:ext cx="6913563" cy="3870516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endParaRPr lang="cs-CZ" sz="16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16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Použité zdroje</a:t>
            </a:r>
            <a:endParaRPr lang="cs-CZ" sz="1600" b="1" dirty="0" smtClean="0"/>
          </a:p>
          <a:p>
            <a:pPr eaLnBrk="1" hangingPunct="1"/>
            <a:r>
              <a:rPr lang="ru-RU" sz="1600" b="1" dirty="0" smtClean="0">
                <a:solidFill>
                  <a:srgbClr val="002060"/>
                </a:solidFill>
              </a:rPr>
              <a:t>Радуга по новому</a:t>
            </a:r>
            <a:r>
              <a:rPr lang="cs-CZ" sz="1600" b="1" dirty="0" smtClean="0">
                <a:solidFill>
                  <a:srgbClr val="002060"/>
                </a:solidFill>
              </a:rPr>
              <a:t> 2, kol. autorů, </a:t>
            </a:r>
            <a:r>
              <a:rPr lang="cs-CZ" sz="1600" b="1" dirty="0" err="1" smtClean="0">
                <a:solidFill>
                  <a:srgbClr val="002060"/>
                </a:solidFill>
              </a:rPr>
              <a:t>Fraus</a:t>
            </a:r>
            <a:r>
              <a:rPr lang="cs-CZ" sz="1600" b="1" dirty="0" smtClean="0">
                <a:solidFill>
                  <a:srgbClr val="002060"/>
                </a:solidFill>
              </a:rPr>
              <a:t>, Plzeň 2008</a:t>
            </a: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prezentace jsou  dostupné na adrese: </a:t>
            </a:r>
            <a:r>
              <a:rPr lang="cs-CZ" sz="1600" dirty="0" smtClean="0">
                <a:hlinkClick r:id="rId3"/>
              </a:rPr>
              <a:t>http://graphixspark.blogspot.cz/2011/07/cute-and-beautiful-emoticon-icon-pack.html</a:t>
            </a:r>
            <a:endParaRPr lang="cs-CZ" sz="1600" dirty="0" smtClean="0"/>
          </a:p>
          <a:p>
            <a:pPr eaLnBrk="1" hangingPunct="1"/>
            <a:endParaRPr lang="cs-CZ" sz="1600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Vlastní tvorba autora</a:t>
            </a:r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>
                <a:latin typeface="Arial" pitchFamily="34" charset="0"/>
              </a:rPr>
              <a:t>CZ.1.07/1.5.00/34.0448</a:t>
            </a:r>
          </a:p>
        </p:txBody>
      </p:sp>
      <p:sp>
        <p:nvSpPr>
          <p:cNvPr id="409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3200114-9EAE-4D60-A817-3A986C36C9A4}" type="slidenum">
              <a:rPr lang="cs-CZ" smtClean="0">
                <a:latin typeface="Arial" pitchFamily="34" charset="0"/>
              </a:rPr>
              <a:pPr/>
              <a:t>36</a:t>
            </a:fld>
            <a:endParaRPr lang="cs-CZ" smtClean="0">
              <a:latin typeface="Arial" pitchFamily="34" charset="0"/>
            </a:endParaRP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410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20" y="998676"/>
            <a:ext cx="6913563" cy="3870516"/>
          </a:xfrm>
        </p:spPr>
        <p:txBody>
          <a:bodyPr/>
          <a:lstStyle/>
          <a:p>
            <a:pPr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použité k vytvoření prezentace jsou  dostupné na adrese:</a:t>
            </a:r>
            <a:endParaRPr lang="cs-CZ" sz="1600" b="1" dirty="0" smtClean="0"/>
          </a:p>
          <a:p>
            <a:pPr eaLnBrk="1" hangingPunct="1"/>
            <a:r>
              <a:rPr lang="cs-CZ" sz="1200" dirty="0" smtClean="0"/>
              <a:t>http://www.</a:t>
            </a:r>
            <a:r>
              <a:rPr lang="cs-CZ" sz="1200" dirty="0" err="1" smtClean="0"/>
              <a:t>spojeacesty.cz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chram</a:t>
            </a:r>
            <a:r>
              <a:rPr lang="cs-CZ" sz="1200" dirty="0" smtClean="0"/>
              <a:t>_</a:t>
            </a:r>
            <a:r>
              <a:rPr lang="cs-CZ" sz="1200" dirty="0" err="1" smtClean="0"/>
              <a:t>Vasila</a:t>
            </a:r>
            <a:r>
              <a:rPr lang="cs-CZ" sz="1200" dirty="0" smtClean="0"/>
              <a:t>_</a:t>
            </a:r>
            <a:r>
              <a:rPr lang="cs-CZ" sz="1200" dirty="0" err="1" smtClean="0"/>
              <a:t>Blazeneho</a:t>
            </a:r>
            <a:r>
              <a:rPr lang="cs-CZ" sz="1200" dirty="0" smtClean="0"/>
              <a:t>-</a:t>
            </a:r>
            <a:r>
              <a:rPr lang="cs-CZ" sz="1200" dirty="0" err="1" smtClean="0"/>
              <a:t>Moskva.JPG</a:t>
            </a:r>
            <a:endParaRPr lang="cs-CZ" sz="1200" dirty="0" smtClean="0"/>
          </a:p>
          <a:p>
            <a:pPr eaLnBrk="1" hangingPunct="1"/>
            <a:r>
              <a:rPr lang="cs-CZ" sz="1200" dirty="0" smtClean="0"/>
              <a:t>http://dic.academic.ru/pictures/wiki/files/77/Moscow_Kremlin_from_Kamenny_bridge.jpg</a:t>
            </a:r>
          </a:p>
          <a:p>
            <a:pPr eaLnBrk="1" hangingPunct="1"/>
            <a:r>
              <a:rPr lang="cs-CZ" sz="1200" dirty="0" smtClean="0"/>
              <a:t>http://upload.wikimedia.org/wikipedia/ru/thumb/1/11/MemorialToJuriDolgoruky.jpeg/978px-MemorialToJuriDolgoruky.jpeg</a:t>
            </a:r>
          </a:p>
          <a:p>
            <a:pPr eaLnBrk="1" hangingPunct="1"/>
            <a:r>
              <a:rPr lang="cs-CZ" sz="1200" dirty="0" smtClean="0"/>
              <a:t>http://www.</a:t>
            </a:r>
            <a:r>
              <a:rPr lang="cs-CZ" sz="1200" dirty="0" err="1" smtClean="0"/>
              <a:t>freetowns.ru</a:t>
            </a:r>
            <a:r>
              <a:rPr lang="cs-CZ" sz="1200" dirty="0" smtClean="0"/>
              <a:t>/</a:t>
            </a:r>
            <a:r>
              <a:rPr lang="cs-CZ" sz="1200" dirty="0" err="1" smtClean="0"/>
              <a:t>ru</a:t>
            </a:r>
            <a:r>
              <a:rPr lang="cs-CZ" sz="1200" dirty="0" smtClean="0"/>
              <a:t>/</a:t>
            </a:r>
            <a:r>
              <a:rPr lang="cs-CZ" sz="1200" dirty="0" err="1" smtClean="0"/>
              <a:t>news</a:t>
            </a:r>
            <a:r>
              <a:rPr lang="cs-CZ" sz="1200" dirty="0" smtClean="0"/>
              <a:t>/no_</a:t>
            </a:r>
            <a:r>
              <a:rPr lang="cs-CZ" sz="1200" dirty="0" err="1" smtClean="0"/>
              <a:t>comments</a:t>
            </a:r>
            <a:r>
              <a:rPr lang="cs-CZ" sz="1200" dirty="0" smtClean="0"/>
              <a:t>/-/</a:t>
            </a:r>
            <a:r>
              <a:rPr lang="cs-CZ" sz="1200" dirty="0" err="1" smtClean="0"/>
              <a:t>parad</a:t>
            </a:r>
            <a:r>
              <a:rPr lang="cs-CZ" sz="1200" dirty="0" smtClean="0"/>
              <a:t>_</a:t>
            </a:r>
            <a:r>
              <a:rPr lang="cs-CZ" sz="1200" dirty="0" err="1" smtClean="0"/>
              <a:t>pobeda</a:t>
            </a:r>
            <a:endParaRPr lang="cs-CZ" sz="1200" dirty="0" smtClean="0"/>
          </a:p>
          <a:p>
            <a:pPr eaLnBrk="1" hangingPunct="1"/>
            <a:r>
              <a:rPr lang="cs-CZ" sz="1200" dirty="0" smtClean="0"/>
              <a:t>http://ok.</a:t>
            </a:r>
            <a:r>
              <a:rPr lang="cs-CZ" sz="1200" dirty="0" err="1" smtClean="0"/>
              <a:t>zetmoney.ru</a:t>
            </a:r>
            <a:r>
              <a:rPr lang="cs-CZ" sz="1200" dirty="0" smtClean="0"/>
              <a:t>/</a:t>
            </a:r>
            <a:r>
              <a:rPr lang="cs-CZ" sz="1200" dirty="0" err="1" smtClean="0"/>
              <a:t>misteres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/2013/02/10306-</a:t>
            </a:r>
            <a:r>
              <a:rPr lang="cs-CZ" sz="1200" dirty="0" err="1" smtClean="0"/>
              <a:t>original.jpeg</a:t>
            </a:r>
            <a:endParaRPr lang="cs-CZ" sz="1200" dirty="0" smtClean="0"/>
          </a:p>
          <a:p>
            <a:pPr eaLnBrk="1" hangingPunct="1"/>
            <a:r>
              <a:rPr lang="cs-CZ" sz="1200" dirty="0" smtClean="0"/>
              <a:t>http://www.</a:t>
            </a:r>
            <a:r>
              <a:rPr lang="cs-CZ" sz="1200" dirty="0" err="1" smtClean="0"/>
              <a:t>bibliotekar.ru</a:t>
            </a:r>
            <a:r>
              <a:rPr lang="cs-CZ" sz="1200" dirty="0" smtClean="0"/>
              <a:t>/</a:t>
            </a:r>
            <a:r>
              <a:rPr lang="cs-CZ" sz="1200" dirty="0" err="1" smtClean="0"/>
              <a:t>rusRublev</a:t>
            </a:r>
            <a:r>
              <a:rPr lang="cs-CZ" sz="1200" dirty="0" smtClean="0"/>
              <a:t>/5.files/image001.jpg</a:t>
            </a:r>
          </a:p>
          <a:p>
            <a:pPr eaLnBrk="1" hangingPunct="1"/>
            <a:r>
              <a:rPr lang="cs-CZ" sz="1200" dirty="0" smtClean="0"/>
              <a:t>http://dlm4.meta.ua/pic/0/9/139/</a:t>
            </a:r>
            <a:r>
              <a:rPr lang="cs-CZ" sz="1200" dirty="0" err="1" smtClean="0"/>
              <a:t>oWnUUpqvrU.jpg</a:t>
            </a:r>
            <a:r>
              <a:rPr lang="cs-CZ" sz="1200" dirty="0" smtClean="0"/>
              <a:t>?</a:t>
            </a:r>
            <a:r>
              <a:rPr lang="cs-CZ" sz="1200" dirty="0" err="1" smtClean="0"/>
              <a:t>srd</a:t>
            </a:r>
            <a:r>
              <a:rPr lang="cs-CZ" sz="1200" dirty="0" smtClean="0"/>
              <a:t>=dlm3.meta.ua&amp;?</a:t>
            </a:r>
            <a:r>
              <a:rPr lang="cs-CZ" sz="1200" dirty="0" err="1" smtClean="0"/>
              <a:t>srd</a:t>
            </a:r>
            <a:r>
              <a:rPr lang="cs-CZ" sz="1200" dirty="0" smtClean="0"/>
              <a:t>=dlm1.meta.ua</a:t>
            </a:r>
          </a:p>
          <a:p>
            <a:pPr eaLnBrk="1" hangingPunct="1"/>
            <a:r>
              <a:rPr lang="cs-CZ" sz="1200" dirty="0" smtClean="0"/>
              <a:t>http://foto.</a:t>
            </a:r>
            <a:r>
              <a:rPr lang="cs-CZ" sz="1200" dirty="0" err="1" smtClean="0"/>
              <a:t>spbland.ru</a:t>
            </a:r>
            <a:r>
              <a:rPr lang="cs-CZ" sz="1200" dirty="0" smtClean="0"/>
              <a:t>/data/media/3/</a:t>
            </a:r>
            <a:r>
              <a:rPr lang="cs-CZ" sz="1200" dirty="0" err="1" smtClean="0"/>
              <a:t>lrg</a:t>
            </a:r>
            <a:r>
              <a:rPr lang="cs-CZ" sz="1200" dirty="0" smtClean="0"/>
              <a:t>_87583_14.04.2006008.jpg</a:t>
            </a:r>
          </a:p>
          <a:p>
            <a:pPr eaLnBrk="1" hangingPunct="1"/>
            <a:r>
              <a:rPr lang="cs-CZ" sz="1200" dirty="0" smtClean="0"/>
              <a:t>http://dic.academic.ru/pictures/wiki/files/84/TVtower_in_Ostankino.jpg</a:t>
            </a:r>
          </a:p>
          <a:p>
            <a:pPr eaLnBrk="1" hangingPunct="1"/>
            <a:r>
              <a:rPr lang="cs-CZ" sz="1200" dirty="0" smtClean="0"/>
              <a:t>http://www.</a:t>
            </a:r>
            <a:r>
              <a:rPr lang="cs-CZ" sz="1200" dirty="0" err="1" smtClean="0"/>
              <a:t>stranatur.ru</a:t>
            </a:r>
            <a:r>
              <a:rPr lang="cs-CZ" sz="1200" dirty="0" smtClean="0"/>
              <a:t>/</a:t>
            </a:r>
            <a:r>
              <a:rPr lang="cs-CZ" sz="1200" dirty="0" err="1" smtClean="0"/>
              <a:t>cms</a:t>
            </a:r>
            <a:r>
              <a:rPr lang="cs-CZ" sz="1200" dirty="0" smtClean="0"/>
              <a:t>_</a:t>
            </a:r>
            <a:r>
              <a:rPr lang="cs-CZ" sz="1200" dirty="0" err="1" smtClean="0"/>
              <a:t>files</a:t>
            </a:r>
            <a:r>
              <a:rPr lang="cs-CZ" sz="1200" dirty="0" smtClean="0"/>
              <a:t>/Image/</a:t>
            </a:r>
            <a:r>
              <a:rPr lang="cs-CZ" sz="1200" dirty="0" err="1" smtClean="0"/>
              <a:t>Bolshoi</a:t>
            </a:r>
            <a:r>
              <a:rPr lang="cs-CZ" sz="1200" dirty="0" smtClean="0"/>
              <a:t>_</a:t>
            </a:r>
            <a:r>
              <a:rPr lang="cs-CZ" sz="1200" dirty="0" err="1" smtClean="0"/>
              <a:t>Theatre.JPG</a:t>
            </a:r>
            <a:endParaRPr lang="cs-CZ" sz="1200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410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1536</TotalTime>
  <Words>579</Words>
  <Application>Microsoft Office PowerPoint</Application>
  <PresentationFormat>Předvádění na obrazovce (4:3)</PresentationFormat>
  <Paragraphs>180</Paragraphs>
  <Slides>36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Výchozí návrh</vt:lpstr>
      <vt:lpstr>Využití ICT pro rozvoj klíčových kompetencí  CZ.1.07/1.5.00/34.0448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Znáte tyto ekonomické pojmy? (kvíz 2)</dc:title>
  <dc:creator>SOŠE Hluboká nad Vltavou</dc:creator>
  <cp:lastModifiedBy>FSC</cp:lastModifiedBy>
  <cp:revision>124</cp:revision>
  <dcterms:created xsi:type="dcterms:W3CDTF">2012-07-02T13:04:44Z</dcterms:created>
  <dcterms:modified xsi:type="dcterms:W3CDTF">2013-03-25T17:38:53Z</dcterms:modified>
</cp:coreProperties>
</file>