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78" r:id="rId3"/>
    <p:sldId id="282" r:id="rId4"/>
    <p:sldId id="283" r:id="rId5"/>
    <p:sldId id="281" r:id="rId6"/>
    <p:sldId id="284" r:id="rId7"/>
    <p:sldId id="279" r:id="rId8"/>
    <p:sldId id="258" r:id="rId9"/>
    <p:sldId id="264" r:id="rId10"/>
    <p:sldId id="259" r:id="rId11"/>
    <p:sldId id="261" r:id="rId12"/>
    <p:sldId id="286" r:id="rId13"/>
    <p:sldId id="287" r:id="rId14"/>
    <p:sldId id="302" r:id="rId15"/>
    <p:sldId id="288" r:id="rId16"/>
    <p:sldId id="303" r:id="rId17"/>
    <p:sldId id="289" r:id="rId18"/>
    <p:sldId id="301" r:id="rId19"/>
    <p:sldId id="290" r:id="rId20"/>
    <p:sldId id="300" r:id="rId21"/>
    <p:sldId id="291" r:id="rId22"/>
    <p:sldId id="299" r:id="rId23"/>
    <p:sldId id="292" r:id="rId24"/>
    <p:sldId id="298" r:id="rId25"/>
    <p:sldId id="293" r:id="rId26"/>
    <p:sldId id="296" r:id="rId27"/>
    <p:sldId id="294" r:id="rId28"/>
    <p:sldId id="270" r:id="rId29"/>
    <p:sldId id="285" r:id="rId30"/>
    <p:sldId id="297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624ED-FF4D-4329-9A6F-75640262DD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C91A7-6EFF-494D-8E8A-6F0C63D1B5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868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624ED-FF4D-4329-9A6F-75640262DD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C91A7-6EFF-494D-8E8A-6F0C63D1B5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8683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624ED-FF4D-4329-9A6F-75640262DD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C91A7-6EFF-494D-8E8A-6F0C63D1B5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076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624ED-FF4D-4329-9A6F-75640262DD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C91A7-6EFF-494D-8E8A-6F0C63D1B5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093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624ED-FF4D-4329-9A6F-75640262DD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C91A7-6EFF-494D-8E8A-6F0C63D1B5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079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624ED-FF4D-4329-9A6F-75640262DD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C91A7-6EFF-494D-8E8A-6F0C63D1B5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598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624ED-FF4D-4329-9A6F-75640262DD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C91A7-6EFF-494D-8E8A-6F0C63D1B5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642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624ED-FF4D-4329-9A6F-75640262DD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C91A7-6EFF-494D-8E8A-6F0C63D1B5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622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624ED-FF4D-4329-9A6F-75640262DD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C91A7-6EFF-494D-8E8A-6F0C63D1B5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15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624ED-FF4D-4329-9A6F-75640262DD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C91A7-6EFF-494D-8E8A-6F0C63D1B5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360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624ED-FF4D-4329-9A6F-75640262DD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C91A7-6EFF-494D-8E8A-6F0C63D1B5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680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2">
              <a:lumMod val="50000"/>
            </a:schemeClr>
          </a:fgClr>
          <a:bgClr>
            <a:schemeClr val="accent2">
              <a:lumMod val="40000"/>
              <a:lumOff val="6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A624ED-FF4D-4329-9A6F-75640262DD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7C91A7-6EFF-494D-8E8A-6F0C63D1B5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381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f/fd/Illu08_thyroid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3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30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30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3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30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12.wmf"/><Relationship Id="rId4" Type="http://schemas.openxmlformats.org/officeDocument/2006/relationships/image" Target="../media/image11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1613" y="4941168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3578234"/>
              </p:ext>
            </p:extLst>
          </p:nvPr>
        </p:nvGraphicFramePr>
        <p:xfrm>
          <a:off x="1524000" y="1397000"/>
          <a:ext cx="6096000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PaedDr. Hana Hrubcová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</a:t>
                      </a:r>
                      <a:r>
                        <a:rPr lang="cs-CZ" sz="2400" smtClean="0"/>
                        <a:t>: VY_32_INOVACE_3B_02_Žlázy </a:t>
                      </a:r>
                      <a:r>
                        <a:rPr lang="cs-CZ" sz="2400" dirty="0" smtClean="0"/>
                        <a:t>s vnitřní </a:t>
                      </a:r>
                    </a:p>
                    <a:p>
                      <a:r>
                        <a:rPr lang="cs-CZ" sz="2400" dirty="0" smtClean="0"/>
                        <a:t>             sekrecí 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Žlázy s vnitřní sekrecí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březen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Číslo projektu: OP VK 1.4 70839921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0681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4488863"/>
              </p:ext>
            </p:extLst>
          </p:nvPr>
        </p:nvGraphicFramePr>
        <p:xfrm>
          <a:off x="755576" y="1052736"/>
          <a:ext cx="7560840" cy="445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příroda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 3 – 11 obsahují výklad učiva.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mohou při výkladu aplikovat poznatky,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které získali od vrstevníků, v rodině, ve škole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nebo při preventivních prohlídkách u dětského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lékaře.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Snímky </a:t>
                      </a:r>
                      <a:r>
                        <a:rPr lang="cs-CZ" dirty="0" smtClean="0"/>
                        <a:t>12 </a:t>
                      </a:r>
                      <a:r>
                        <a:rPr lang="cs-CZ" smtClean="0"/>
                        <a:t>– 27 </a:t>
                      </a:r>
                      <a:r>
                        <a:rPr lang="cs-CZ" dirty="0" smtClean="0"/>
                        <a:t>obsahují testové opakování.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Odpovědi jsou ihned zhodnoceny. Pokud žák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odpoví správně, postupuje k další otázce.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a opakování prostřednictvím PL.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LMP, II. 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15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9935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Zdravý člověk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12775"/>
          </a:xfrm>
        </p:spPr>
        <p:txBody>
          <a:bodyPr/>
          <a:lstStyle/>
          <a:p>
            <a:r>
              <a:rPr lang="cs-CZ" dirty="0" smtClean="0"/>
              <a:t>Musí mít sladěny všechny životní pochody a harmonicky řízenou činnost jednotlivých orgánů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509059"/>
            <a:ext cx="7632848" cy="169277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ŘÍZENÍ</a:t>
            </a:r>
          </a:p>
          <a:p>
            <a:pPr algn="ctr"/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- je zajištěno prostřednictvím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HORMONŮ</a:t>
            </a:r>
          </a:p>
          <a:p>
            <a:pPr algn="ctr"/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A NERVOVÉ SOUSTAVY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3580567" y="3140968"/>
            <a:ext cx="1800200" cy="1080120"/>
          </a:xfrm>
          <a:prstGeom prst="downArrow">
            <a:avLst/>
          </a:prstGeom>
          <a:solidFill>
            <a:schemeClr val="accent2">
              <a:lumMod val="5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551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HORMONY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chemické látky</a:t>
            </a:r>
          </a:p>
          <a:p>
            <a:r>
              <a:rPr lang="cs-CZ" dirty="0" smtClean="0"/>
              <a:t>Jsou vylučovány žlázami s vnitřním vyměšováním /sekrecí/</a:t>
            </a:r>
          </a:p>
          <a:p>
            <a:r>
              <a:rPr lang="cs-CZ" dirty="0" smtClean="0"/>
              <a:t>Jsou odváděny přímo do krve</a:t>
            </a:r>
            <a:endParaRPr lang="cs-CZ" dirty="0"/>
          </a:p>
        </p:txBody>
      </p:sp>
      <p:pic>
        <p:nvPicPr>
          <p:cNvPr id="1027" name="Picture 3" descr="C:\Users\Speciální školy\AppData\Local\Microsoft\Windows\Temporary Internet Files\Content.IE5\8ZNIJ0AX\MC9004387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73016"/>
            <a:ext cx="4200128" cy="315009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332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2967335"/>
            <a:ext cx="7528112" cy="1754326"/>
          </a:xfrm>
          <a:prstGeom prst="rect">
            <a:avLst/>
          </a:prstGeom>
          <a:ln>
            <a:solidFill>
              <a:schemeClr val="accent2">
                <a:lumMod val="50000"/>
              </a:schemeClr>
            </a:solidFill>
          </a:ln>
          <a:scene3d>
            <a:camera prst="perspectiveContrastingRightFacing"/>
            <a:lightRig rig="threePt" dir="t"/>
          </a:scene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ŽLÁZY S VNITŘNÍ SEKRECÍ I.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72377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Patří mezi ně hlavně tyto žlázy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Podvěsek mozkový (hypofýza)</a:t>
            </a:r>
          </a:p>
          <a:p>
            <a:r>
              <a:rPr lang="cs-CZ" sz="3200" dirty="0" smtClean="0"/>
              <a:t>Šišinka</a:t>
            </a:r>
          </a:p>
          <a:p>
            <a:endParaRPr lang="cs-CZ" sz="3200" dirty="0" smtClean="0"/>
          </a:p>
          <a:p>
            <a:r>
              <a:rPr lang="cs-CZ" sz="3200" b="1" dirty="0" smtClean="0"/>
              <a:t>Štítná žláza</a:t>
            </a:r>
          </a:p>
          <a:p>
            <a:endParaRPr lang="cs-CZ" sz="3200" b="1" dirty="0" smtClean="0"/>
          </a:p>
          <a:p>
            <a:r>
              <a:rPr lang="cs-CZ" sz="3200" dirty="0" smtClean="0"/>
              <a:t>Příštítná tělíska</a:t>
            </a:r>
          </a:p>
          <a:p>
            <a:endParaRPr lang="cs-CZ" sz="3200" dirty="0" smtClean="0"/>
          </a:p>
          <a:p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3200" dirty="0" smtClean="0"/>
              <a:t>Brzlík</a:t>
            </a:r>
          </a:p>
          <a:p>
            <a:endParaRPr lang="cs-CZ" sz="3200" dirty="0"/>
          </a:p>
          <a:p>
            <a:r>
              <a:rPr lang="cs-CZ" sz="3200" b="1" dirty="0" smtClean="0"/>
              <a:t>Nadledvinky</a:t>
            </a:r>
          </a:p>
          <a:p>
            <a:endParaRPr lang="cs-CZ" sz="3200" b="1" dirty="0"/>
          </a:p>
          <a:p>
            <a:r>
              <a:rPr lang="cs-CZ" sz="3200" b="1" dirty="0"/>
              <a:t>Slinivka </a:t>
            </a:r>
            <a:r>
              <a:rPr lang="cs-CZ" sz="3200" b="1" dirty="0" smtClean="0"/>
              <a:t>břišní</a:t>
            </a:r>
          </a:p>
          <a:p>
            <a:endParaRPr lang="cs-CZ" sz="3200" b="1" dirty="0"/>
          </a:p>
          <a:p>
            <a:r>
              <a:rPr lang="cs-CZ" sz="3200" b="1" dirty="0" smtClean="0"/>
              <a:t>Pohlavní </a:t>
            </a:r>
            <a:r>
              <a:rPr lang="cs-CZ" sz="3200" b="1" dirty="0"/>
              <a:t>žlázy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661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Uložení jednotlivých  žláz s vnitřní sekrecí</a:t>
            </a:r>
            <a:endParaRPr lang="cs-CZ" sz="3600" dirty="0"/>
          </a:p>
        </p:txBody>
      </p:sp>
      <p:pic>
        <p:nvPicPr>
          <p:cNvPr id="1026" name="Picture 2" descr="E:\žláz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26" y="1187765"/>
            <a:ext cx="8503446" cy="5670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5966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Podvěsek mozkový (hypofýza)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86000" y="282883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1700808"/>
            <a:ext cx="7776864" cy="324036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Je uložena pod mezimozkem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Její hormon řídí činnost jiných žláz s vnitřní sekrecí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Ovlivňuje růst člověka</a:t>
            </a:r>
          </a:p>
          <a:p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Speciální školy\AppData\Local\Microsoft\Windows\Temporary Internet Files\Content.IE5\LON8J4AI\MC9000787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89040"/>
            <a:ext cx="1403541" cy="2725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1845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Šišinka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http://upload.wikimedia.org/wikipedia/commons/6/6b/Illu_pituitary_pineal_gland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0048" y="2594892"/>
            <a:ext cx="6583951" cy="4263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7308304" y="2745795"/>
            <a:ext cx="1656184" cy="72008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šišinka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949174" y="4489671"/>
            <a:ext cx="1656184" cy="72008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šišinka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796" y="1471508"/>
            <a:ext cx="6066420" cy="18158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Je na zadní straně mezimozku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Její hormon ovlivňuje vývoj pohlavních žláz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M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á vliv na cyklus bdění a spánku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572000" y="4869160"/>
            <a:ext cx="576064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6084168" y="3195743"/>
            <a:ext cx="1224136" cy="121861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786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4391472" y="2286163"/>
            <a:ext cx="1980728" cy="45612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Štítná žláza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Soubor:Illu08 thyroi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472" y="2401534"/>
            <a:ext cx="4752528" cy="4445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Speciální školy\AppData\Local\Microsoft\Windows\Temporary Internet Files\Content.IE5\W04KA32E\MC9004042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39" y="332656"/>
            <a:ext cx="1814213" cy="1953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6372200" y="4941168"/>
            <a:ext cx="1656184" cy="10605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6372200" y="5060655"/>
            <a:ext cx="720080" cy="10606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395536" y="1600774"/>
            <a:ext cx="5688632" cy="295232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Nachází se na krku po stranách štítné chrupavky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Její hormon obsahuje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jód                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a ovlivňuje tělesný a duševní vývoj člověka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Ovlivňuje i přeměnu látek v těle</a:t>
            </a:r>
          </a:p>
          <a:p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788024" y="5113685"/>
            <a:ext cx="45719" cy="4571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337720" y="4624490"/>
            <a:ext cx="2088232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Štítná žláza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467544" y="4941168"/>
            <a:ext cx="2772308" cy="165618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Nedostatek hormonu  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= struma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8154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Příštítná tělíska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http://upload.wikimedia.org/wikipedia/commons/a/a3/Illu_thyroid_parathyroi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556792"/>
            <a:ext cx="4669704" cy="3942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876256" y="2269106"/>
            <a:ext cx="2088232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Štítná žláza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5004048" y="4797152"/>
            <a:ext cx="2088232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Příštítná tělíska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39952" y="1667695"/>
            <a:ext cx="4669704" cy="630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5536" y="2189916"/>
            <a:ext cx="3744416" cy="267633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Najdeme je na zadní straně štítné žlázy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Jejich hormon řídí hladinu vápníku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348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15616" y="620688"/>
            <a:ext cx="4184159" cy="132343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T E S T Í K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1027" name="Picture 3" descr="C:\Users\Speciální školy\AppData\Local\Microsoft\Windows\Temporary Internet Files\Content.IE5\JX8729SM\MP9001490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140968"/>
            <a:ext cx="5292588" cy="3528392"/>
          </a:xfrm>
          <a:prstGeom prst="sun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7766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38100">
            <a:solidFill>
              <a:schemeClr val="accent4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1. Jak se nazývá označená žláza s vnitřní sekrecí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187624" y="4653136"/>
            <a:ext cx="2448272" cy="1440160"/>
          </a:xfrm>
          <a:prstGeom prst="roundRect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Podvěsek pánevní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580112" y="4617431"/>
            <a:ext cx="2448272" cy="1440160"/>
          </a:xfrm>
          <a:prstGeom prst="roundRect">
            <a:avLst/>
          </a:prstGeom>
          <a:solidFill>
            <a:srgbClr val="FFFF00"/>
          </a:solidFill>
          <a:ln w="381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Podvěsek mozkový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5" name="Picture 2" descr="E:\žlázy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197" b="51666"/>
          <a:stretch/>
        </p:blipFill>
        <p:spPr bwMode="auto">
          <a:xfrm>
            <a:off x="2186306" y="1452208"/>
            <a:ext cx="3969869" cy="2989397"/>
          </a:xfrm>
          <a:prstGeom prst="callout3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olný tvar 2"/>
          <p:cNvSpPr/>
          <p:nvPr/>
        </p:nvSpPr>
        <p:spPr>
          <a:xfrm>
            <a:off x="4253345" y="2175165"/>
            <a:ext cx="387928" cy="360218"/>
          </a:xfrm>
          <a:custGeom>
            <a:avLst/>
            <a:gdLst>
              <a:gd name="connsiteX0" fmla="*/ 318655 w 387928"/>
              <a:gd name="connsiteY0" fmla="*/ 83127 h 360218"/>
              <a:gd name="connsiteX1" fmla="*/ 249382 w 387928"/>
              <a:gd name="connsiteY1" fmla="*/ 27709 h 360218"/>
              <a:gd name="connsiteX2" fmla="*/ 13855 w 387928"/>
              <a:gd name="connsiteY2" fmla="*/ 83127 h 360218"/>
              <a:gd name="connsiteX3" fmla="*/ 0 w 387928"/>
              <a:gd name="connsiteY3" fmla="*/ 124690 h 360218"/>
              <a:gd name="connsiteX4" fmla="*/ 55419 w 387928"/>
              <a:gd name="connsiteY4" fmla="*/ 235527 h 360218"/>
              <a:gd name="connsiteX5" fmla="*/ 69273 w 387928"/>
              <a:gd name="connsiteY5" fmla="*/ 277090 h 360218"/>
              <a:gd name="connsiteX6" fmla="*/ 180110 w 387928"/>
              <a:gd name="connsiteY6" fmla="*/ 360218 h 360218"/>
              <a:gd name="connsiteX7" fmla="*/ 263237 w 387928"/>
              <a:gd name="connsiteY7" fmla="*/ 332509 h 360218"/>
              <a:gd name="connsiteX8" fmla="*/ 304800 w 387928"/>
              <a:gd name="connsiteY8" fmla="*/ 318654 h 360218"/>
              <a:gd name="connsiteX9" fmla="*/ 332510 w 387928"/>
              <a:gd name="connsiteY9" fmla="*/ 290945 h 360218"/>
              <a:gd name="connsiteX10" fmla="*/ 374073 w 387928"/>
              <a:gd name="connsiteY10" fmla="*/ 263236 h 360218"/>
              <a:gd name="connsiteX11" fmla="*/ 387928 w 387928"/>
              <a:gd name="connsiteY11" fmla="*/ 221672 h 360218"/>
              <a:gd name="connsiteX12" fmla="*/ 374073 w 387928"/>
              <a:gd name="connsiteY12" fmla="*/ 83127 h 360218"/>
              <a:gd name="connsiteX13" fmla="*/ 332510 w 387928"/>
              <a:gd name="connsiteY13" fmla="*/ 69272 h 360218"/>
              <a:gd name="connsiteX14" fmla="*/ 304800 w 387928"/>
              <a:gd name="connsiteY14" fmla="*/ 13854 h 360218"/>
              <a:gd name="connsiteX15" fmla="*/ 290946 w 387928"/>
              <a:gd name="connsiteY15" fmla="*/ 0 h 3602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87928" h="360218">
                <a:moveTo>
                  <a:pt x="318655" y="83127"/>
                </a:moveTo>
                <a:cubicBezTo>
                  <a:pt x="295564" y="64654"/>
                  <a:pt x="278591" y="32321"/>
                  <a:pt x="249382" y="27709"/>
                </a:cubicBezTo>
                <a:cubicBezTo>
                  <a:pt x="78161" y="674"/>
                  <a:pt x="88471" y="8511"/>
                  <a:pt x="13855" y="83127"/>
                </a:cubicBezTo>
                <a:cubicBezTo>
                  <a:pt x="9237" y="96981"/>
                  <a:pt x="0" y="110086"/>
                  <a:pt x="0" y="124690"/>
                </a:cubicBezTo>
                <a:cubicBezTo>
                  <a:pt x="0" y="176570"/>
                  <a:pt x="26023" y="196333"/>
                  <a:pt x="55419" y="235527"/>
                </a:cubicBezTo>
                <a:cubicBezTo>
                  <a:pt x="60037" y="249381"/>
                  <a:pt x="60511" y="265407"/>
                  <a:pt x="69273" y="277090"/>
                </a:cubicBezTo>
                <a:cubicBezTo>
                  <a:pt x="122339" y="347845"/>
                  <a:pt x="119432" y="339992"/>
                  <a:pt x="180110" y="360218"/>
                </a:cubicBezTo>
                <a:lnTo>
                  <a:pt x="263237" y="332509"/>
                </a:lnTo>
                <a:lnTo>
                  <a:pt x="304800" y="318654"/>
                </a:lnTo>
                <a:cubicBezTo>
                  <a:pt x="314037" y="309418"/>
                  <a:pt x="322310" y="299105"/>
                  <a:pt x="332510" y="290945"/>
                </a:cubicBezTo>
                <a:cubicBezTo>
                  <a:pt x="345512" y="280543"/>
                  <a:pt x="363671" y="276238"/>
                  <a:pt x="374073" y="263236"/>
                </a:cubicBezTo>
                <a:cubicBezTo>
                  <a:pt x="383196" y="251832"/>
                  <a:pt x="383310" y="235527"/>
                  <a:pt x="387928" y="221672"/>
                </a:cubicBezTo>
                <a:cubicBezTo>
                  <a:pt x="383310" y="175490"/>
                  <a:pt x="389934" y="126745"/>
                  <a:pt x="374073" y="83127"/>
                </a:cubicBezTo>
                <a:cubicBezTo>
                  <a:pt x="369082" y="69402"/>
                  <a:pt x="342836" y="79598"/>
                  <a:pt x="332510" y="69272"/>
                </a:cubicBezTo>
                <a:cubicBezTo>
                  <a:pt x="317906" y="54668"/>
                  <a:pt x="315426" y="31564"/>
                  <a:pt x="304800" y="13854"/>
                </a:cubicBezTo>
                <a:cubicBezTo>
                  <a:pt x="301440" y="8254"/>
                  <a:pt x="295564" y="4618"/>
                  <a:pt x="290946" y="0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446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Správně</a:t>
            </a:r>
            <a:endParaRPr lang="cs-CZ" sz="6000" dirty="0"/>
          </a:p>
        </p:txBody>
      </p:sp>
      <p:pic>
        <p:nvPicPr>
          <p:cNvPr id="3" name="Picture 2" descr="C:\Users\Speciální školy\AppData\Local\Microsoft\Windows\Temporary Internet Files\Content.IE5\JX8729SM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6084168" y="4800600"/>
            <a:ext cx="2520280" cy="143671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37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187624" y="4653136"/>
            <a:ext cx="244827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půst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580112" y="4653345"/>
            <a:ext cx="244827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růst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14174" y="404664"/>
            <a:ext cx="8229600" cy="1143000"/>
          </a:xfrm>
          <a:prstGeom prst="rect">
            <a:avLst/>
          </a:prstGeom>
          <a:solidFill>
            <a:srgbClr val="92D050"/>
          </a:solidFill>
          <a:ln w="38100">
            <a:solidFill>
              <a:schemeClr val="accent4"/>
            </a:solidFill>
          </a:ln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/>
              <a:t>2. Podvěsek mozkový vylučuje hormon, který ovlivňuje</a:t>
            </a:r>
          </a:p>
        </p:txBody>
      </p:sp>
    </p:spTree>
    <p:extLst>
      <p:ext uri="{BB962C8B-B14F-4D97-AF65-F5344CB8AC3E}">
        <p14:creationId xmlns:p14="http://schemas.microsoft.com/office/powerpoint/2010/main" val="3508673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Správně</a:t>
            </a:r>
            <a:endParaRPr lang="cs-CZ" sz="6000" dirty="0"/>
          </a:p>
        </p:txBody>
      </p:sp>
      <p:pic>
        <p:nvPicPr>
          <p:cNvPr id="3" name="Picture 2" descr="C:\Users\Speciální školy\AppData\Local\Microsoft\Windows\Temporary Internet Files\Content.IE5\JX8729SM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6084168" y="4800600"/>
            <a:ext cx="2520280" cy="143671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08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38100">
            <a:solidFill>
              <a:schemeClr val="accent4"/>
            </a:solidFill>
          </a:ln>
        </p:spPr>
        <p:txBody>
          <a:bodyPr/>
          <a:lstStyle/>
          <a:p>
            <a:r>
              <a:rPr lang="cs-CZ" dirty="0" smtClean="0"/>
              <a:t>3. Uveď název označené žlázy 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187624" y="4653136"/>
            <a:ext cx="2448272" cy="1440160"/>
          </a:xfrm>
          <a:prstGeom prst="roundRect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Štítná žláza 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 příštítná tělíska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584157" y="4559788"/>
            <a:ext cx="2448272" cy="1440160"/>
          </a:xfrm>
          <a:prstGeom prst="roundRect">
            <a:avLst/>
          </a:prstGeom>
          <a:solidFill>
            <a:srgbClr val="FFFF00"/>
          </a:solidFill>
          <a:ln w="381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Š</a:t>
            </a:r>
            <a:r>
              <a:rPr lang="cs-CZ" sz="2800" dirty="0" smtClean="0">
                <a:solidFill>
                  <a:schemeClr val="tx1"/>
                </a:solidFill>
              </a:rPr>
              <a:t>išinka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5" name="Picture 2" descr="E:\žlázy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197" b="51666"/>
          <a:stretch/>
        </p:blipFill>
        <p:spPr bwMode="auto">
          <a:xfrm>
            <a:off x="2388987" y="1483753"/>
            <a:ext cx="3969869" cy="2989397"/>
          </a:xfrm>
          <a:prstGeom prst="callout3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olný tvar 5"/>
          <p:cNvSpPr/>
          <p:nvPr/>
        </p:nvSpPr>
        <p:spPr>
          <a:xfrm>
            <a:off x="4184073" y="2757055"/>
            <a:ext cx="581891" cy="484909"/>
          </a:xfrm>
          <a:custGeom>
            <a:avLst/>
            <a:gdLst>
              <a:gd name="connsiteX0" fmla="*/ 526472 w 581891"/>
              <a:gd name="connsiteY0" fmla="*/ 96981 h 484909"/>
              <a:gd name="connsiteX1" fmla="*/ 304800 w 581891"/>
              <a:gd name="connsiteY1" fmla="*/ 0 h 484909"/>
              <a:gd name="connsiteX2" fmla="*/ 124691 w 581891"/>
              <a:gd name="connsiteY2" fmla="*/ 13854 h 484909"/>
              <a:gd name="connsiteX3" fmla="*/ 83127 w 581891"/>
              <a:gd name="connsiteY3" fmla="*/ 27709 h 484909"/>
              <a:gd name="connsiteX4" fmla="*/ 0 w 581891"/>
              <a:gd name="connsiteY4" fmla="*/ 110836 h 484909"/>
              <a:gd name="connsiteX5" fmla="*/ 27709 w 581891"/>
              <a:gd name="connsiteY5" fmla="*/ 263236 h 484909"/>
              <a:gd name="connsiteX6" fmla="*/ 124691 w 581891"/>
              <a:gd name="connsiteY6" fmla="*/ 387927 h 484909"/>
              <a:gd name="connsiteX7" fmla="*/ 207818 w 581891"/>
              <a:gd name="connsiteY7" fmla="*/ 443345 h 484909"/>
              <a:gd name="connsiteX8" fmla="*/ 290945 w 581891"/>
              <a:gd name="connsiteY8" fmla="*/ 484909 h 484909"/>
              <a:gd name="connsiteX9" fmla="*/ 457200 w 581891"/>
              <a:gd name="connsiteY9" fmla="*/ 471054 h 484909"/>
              <a:gd name="connsiteX10" fmla="*/ 512618 w 581891"/>
              <a:gd name="connsiteY10" fmla="*/ 387927 h 484909"/>
              <a:gd name="connsiteX11" fmla="*/ 568036 w 581891"/>
              <a:gd name="connsiteY11" fmla="*/ 263236 h 484909"/>
              <a:gd name="connsiteX12" fmla="*/ 581891 w 581891"/>
              <a:gd name="connsiteY12" fmla="*/ 221672 h 484909"/>
              <a:gd name="connsiteX13" fmla="*/ 554182 w 581891"/>
              <a:gd name="connsiteY13" fmla="*/ 124690 h 484909"/>
              <a:gd name="connsiteX14" fmla="*/ 526472 w 581891"/>
              <a:gd name="connsiteY14" fmla="*/ 96981 h 484909"/>
              <a:gd name="connsiteX15" fmla="*/ 498763 w 581891"/>
              <a:gd name="connsiteY15" fmla="*/ 55418 h 484909"/>
              <a:gd name="connsiteX16" fmla="*/ 443345 w 581891"/>
              <a:gd name="connsiteY16" fmla="*/ 41563 h 484909"/>
              <a:gd name="connsiteX17" fmla="*/ 401782 w 581891"/>
              <a:gd name="connsiteY17" fmla="*/ 27709 h 484909"/>
              <a:gd name="connsiteX18" fmla="*/ 360218 w 581891"/>
              <a:gd name="connsiteY18" fmla="*/ 0 h 484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81891" h="484909">
                <a:moveTo>
                  <a:pt x="526472" y="96981"/>
                </a:moveTo>
                <a:cubicBezTo>
                  <a:pt x="374611" y="-4260"/>
                  <a:pt x="451233" y="20918"/>
                  <a:pt x="304800" y="0"/>
                </a:cubicBezTo>
                <a:cubicBezTo>
                  <a:pt x="244764" y="4618"/>
                  <a:pt x="184440" y="6385"/>
                  <a:pt x="124691" y="13854"/>
                </a:cubicBezTo>
                <a:cubicBezTo>
                  <a:pt x="110200" y="15665"/>
                  <a:pt x="94655" y="18743"/>
                  <a:pt x="83127" y="27709"/>
                </a:cubicBezTo>
                <a:cubicBezTo>
                  <a:pt x="52195" y="51767"/>
                  <a:pt x="0" y="110836"/>
                  <a:pt x="0" y="110836"/>
                </a:cubicBezTo>
                <a:cubicBezTo>
                  <a:pt x="3020" y="134997"/>
                  <a:pt x="7040" y="226031"/>
                  <a:pt x="27709" y="263236"/>
                </a:cubicBezTo>
                <a:cubicBezTo>
                  <a:pt x="50484" y="304230"/>
                  <a:pt x="85179" y="357196"/>
                  <a:pt x="124691" y="387927"/>
                </a:cubicBezTo>
                <a:cubicBezTo>
                  <a:pt x="150978" y="408373"/>
                  <a:pt x="180109" y="424872"/>
                  <a:pt x="207818" y="443345"/>
                </a:cubicBezTo>
                <a:cubicBezTo>
                  <a:pt x="261532" y="479154"/>
                  <a:pt x="233586" y="465788"/>
                  <a:pt x="290945" y="484909"/>
                </a:cubicBezTo>
                <a:cubicBezTo>
                  <a:pt x="346363" y="480291"/>
                  <a:pt x="406252" y="493344"/>
                  <a:pt x="457200" y="471054"/>
                </a:cubicBezTo>
                <a:cubicBezTo>
                  <a:pt x="487710" y="457706"/>
                  <a:pt x="494145" y="415636"/>
                  <a:pt x="512618" y="387927"/>
                </a:cubicBezTo>
                <a:cubicBezTo>
                  <a:pt x="556528" y="322061"/>
                  <a:pt x="535062" y="362159"/>
                  <a:pt x="568036" y="263236"/>
                </a:cubicBezTo>
                <a:lnTo>
                  <a:pt x="581891" y="221672"/>
                </a:lnTo>
                <a:cubicBezTo>
                  <a:pt x="579304" y="211326"/>
                  <a:pt x="562698" y="138883"/>
                  <a:pt x="554182" y="124690"/>
                </a:cubicBezTo>
                <a:cubicBezTo>
                  <a:pt x="547461" y="113489"/>
                  <a:pt x="534632" y="107181"/>
                  <a:pt x="526472" y="96981"/>
                </a:cubicBezTo>
                <a:cubicBezTo>
                  <a:pt x="516070" y="83979"/>
                  <a:pt x="512617" y="64654"/>
                  <a:pt x="498763" y="55418"/>
                </a:cubicBezTo>
                <a:cubicBezTo>
                  <a:pt x="482920" y="44856"/>
                  <a:pt x="461654" y="46794"/>
                  <a:pt x="443345" y="41563"/>
                </a:cubicBezTo>
                <a:cubicBezTo>
                  <a:pt x="429303" y="37551"/>
                  <a:pt x="415636" y="32327"/>
                  <a:pt x="401782" y="27709"/>
                </a:cubicBezTo>
                <a:lnTo>
                  <a:pt x="360218" y="0"/>
                </a:ln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336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Správně</a:t>
            </a:r>
            <a:endParaRPr lang="cs-CZ" sz="6000" dirty="0"/>
          </a:p>
        </p:txBody>
      </p:sp>
      <p:pic>
        <p:nvPicPr>
          <p:cNvPr id="3" name="Picture 2" descr="C:\Users\Speciální školy\AppData\Local\Microsoft\Windows\Temporary Internet Files\Content.IE5\JX8729SM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6084168" y="4800600"/>
            <a:ext cx="2520280" cy="143671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37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187624" y="4653136"/>
            <a:ext cx="244827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dusík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580112" y="4653345"/>
            <a:ext cx="244827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jód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39552" y="332656"/>
            <a:ext cx="8229600" cy="1143000"/>
          </a:xfrm>
          <a:prstGeom prst="rect">
            <a:avLst/>
          </a:prstGeom>
          <a:solidFill>
            <a:srgbClr val="92D050"/>
          </a:solidFill>
          <a:ln w="38100">
            <a:solidFill>
              <a:schemeClr val="accent4"/>
            </a:solidFill>
          </a:ln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/>
              <a:t>4. Pro správnou činnost štítné žlázy je důležitý</a:t>
            </a:r>
          </a:p>
        </p:txBody>
      </p:sp>
    </p:spTree>
    <p:extLst>
      <p:ext uri="{BB962C8B-B14F-4D97-AF65-F5344CB8AC3E}">
        <p14:creationId xmlns:p14="http://schemas.microsoft.com/office/powerpoint/2010/main" val="386337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Správně</a:t>
            </a:r>
            <a:endParaRPr lang="cs-CZ" sz="6000" dirty="0"/>
          </a:p>
        </p:txBody>
      </p:sp>
      <p:pic>
        <p:nvPicPr>
          <p:cNvPr id="3" name="Picture 2" descr="C:\Users\Speciální školy\AppData\Local\Microsoft\Windows\Temporary Internet Files\Content.IE5\JX8729SM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6084168" y="4800600"/>
            <a:ext cx="2520280" cy="143671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37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38100">
            <a:solidFill>
              <a:schemeClr val="accent4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5. Je označená žláza podvěsek mozkový?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187624" y="4653136"/>
            <a:ext cx="2448272" cy="1440160"/>
          </a:xfrm>
          <a:prstGeom prst="roundRect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580112" y="4617431"/>
            <a:ext cx="2448272" cy="1440160"/>
          </a:xfrm>
          <a:prstGeom prst="roundRect">
            <a:avLst/>
          </a:prstGeom>
          <a:solidFill>
            <a:srgbClr val="FFFF00"/>
          </a:solidFill>
          <a:ln w="381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5" name="Picture 2" descr="E:\žlázy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197" b="51666"/>
          <a:stretch/>
        </p:blipFill>
        <p:spPr bwMode="auto">
          <a:xfrm>
            <a:off x="2186306" y="1452208"/>
            <a:ext cx="3969869" cy="2989397"/>
          </a:xfrm>
          <a:prstGeom prst="callout3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olný tvar 5"/>
          <p:cNvSpPr/>
          <p:nvPr/>
        </p:nvSpPr>
        <p:spPr>
          <a:xfrm>
            <a:off x="3920836" y="3255818"/>
            <a:ext cx="762003" cy="554182"/>
          </a:xfrm>
          <a:custGeom>
            <a:avLst/>
            <a:gdLst>
              <a:gd name="connsiteX0" fmla="*/ 678873 w 762003"/>
              <a:gd name="connsiteY0" fmla="*/ 401782 h 554182"/>
              <a:gd name="connsiteX1" fmla="*/ 748146 w 762003"/>
              <a:gd name="connsiteY1" fmla="*/ 374073 h 554182"/>
              <a:gd name="connsiteX2" fmla="*/ 748146 w 762003"/>
              <a:gd name="connsiteY2" fmla="*/ 263237 h 554182"/>
              <a:gd name="connsiteX3" fmla="*/ 720437 w 762003"/>
              <a:gd name="connsiteY3" fmla="*/ 221673 h 554182"/>
              <a:gd name="connsiteX4" fmla="*/ 637309 w 762003"/>
              <a:gd name="connsiteY4" fmla="*/ 138546 h 554182"/>
              <a:gd name="connsiteX5" fmla="*/ 554182 w 762003"/>
              <a:gd name="connsiteY5" fmla="*/ 55418 h 554182"/>
              <a:gd name="connsiteX6" fmla="*/ 471055 w 762003"/>
              <a:gd name="connsiteY6" fmla="*/ 27709 h 554182"/>
              <a:gd name="connsiteX7" fmla="*/ 415637 w 762003"/>
              <a:gd name="connsiteY7" fmla="*/ 0 h 554182"/>
              <a:gd name="connsiteX8" fmla="*/ 180109 w 762003"/>
              <a:gd name="connsiteY8" fmla="*/ 13855 h 554182"/>
              <a:gd name="connsiteX9" fmla="*/ 96982 w 762003"/>
              <a:gd name="connsiteY9" fmla="*/ 69273 h 554182"/>
              <a:gd name="connsiteX10" fmla="*/ 27709 w 762003"/>
              <a:gd name="connsiteY10" fmla="*/ 124691 h 554182"/>
              <a:gd name="connsiteX11" fmla="*/ 0 w 762003"/>
              <a:gd name="connsiteY11" fmla="*/ 166255 h 554182"/>
              <a:gd name="connsiteX12" fmla="*/ 27709 w 762003"/>
              <a:gd name="connsiteY12" fmla="*/ 318655 h 554182"/>
              <a:gd name="connsiteX13" fmla="*/ 96982 w 762003"/>
              <a:gd name="connsiteY13" fmla="*/ 387927 h 554182"/>
              <a:gd name="connsiteX14" fmla="*/ 180109 w 762003"/>
              <a:gd name="connsiteY14" fmla="*/ 457200 h 554182"/>
              <a:gd name="connsiteX15" fmla="*/ 221673 w 762003"/>
              <a:gd name="connsiteY15" fmla="*/ 471055 h 554182"/>
              <a:gd name="connsiteX16" fmla="*/ 263237 w 762003"/>
              <a:gd name="connsiteY16" fmla="*/ 498764 h 554182"/>
              <a:gd name="connsiteX17" fmla="*/ 360219 w 762003"/>
              <a:gd name="connsiteY17" fmla="*/ 526473 h 554182"/>
              <a:gd name="connsiteX18" fmla="*/ 471055 w 762003"/>
              <a:gd name="connsiteY18" fmla="*/ 554182 h 554182"/>
              <a:gd name="connsiteX19" fmla="*/ 651164 w 762003"/>
              <a:gd name="connsiteY19" fmla="*/ 512618 h 554182"/>
              <a:gd name="connsiteX20" fmla="*/ 678873 w 762003"/>
              <a:gd name="connsiteY20" fmla="*/ 429491 h 554182"/>
              <a:gd name="connsiteX21" fmla="*/ 706582 w 762003"/>
              <a:gd name="connsiteY21" fmla="*/ 290946 h 554182"/>
              <a:gd name="connsiteX22" fmla="*/ 734291 w 762003"/>
              <a:gd name="connsiteY22" fmla="*/ 249382 h 554182"/>
              <a:gd name="connsiteX23" fmla="*/ 734291 w 762003"/>
              <a:gd name="connsiteY23" fmla="*/ 360218 h 554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62003" h="554182">
                <a:moveTo>
                  <a:pt x="678873" y="401782"/>
                </a:moveTo>
                <a:cubicBezTo>
                  <a:pt x="701964" y="392546"/>
                  <a:pt x="729041" y="389994"/>
                  <a:pt x="748146" y="374073"/>
                </a:cubicBezTo>
                <a:cubicBezTo>
                  <a:pt x="775720" y="351094"/>
                  <a:pt x="754747" y="280841"/>
                  <a:pt x="748146" y="263237"/>
                </a:cubicBezTo>
                <a:cubicBezTo>
                  <a:pt x="742299" y="247646"/>
                  <a:pt x="731499" y="234118"/>
                  <a:pt x="720437" y="221673"/>
                </a:cubicBezTo>
                <a:cubicBezTo>
                  <a:pt x="694403" y="192385"/>
                  <a:pt x="659046" y="171151"/>
                  <a:pt x="637309" y="138546"/>
                </a:cubicBezTo>
                <a:cubicBezTo>
                  <a:pt x="609184" y="96358"/>
                  <a:pt x="605736" y="81195"/>
                  <a:pt x="554182" y="55418"/>
                </a:cubicBezTo>
                <a:cubicBezTo>
                  <a:pt x="528058" y="42356"/>
                  <a:pt x="497179" y="40771"/>
                  <a:pt x="471055" y="27709"/>
                </a:cubicBezTo>
                <a:lnTo>
                  <a:pt x="415637" y="0"/>
                </a:lnTo>
                <a:cubicBezTo>
                  <a:pt x="337128" y="4618"/>
                  <a:pt x="256959" y="-2852"/>
                  <a:pt x="180109" y="13855"/>
                </a:cubicBezTo>
                <a:cubicBezTo>
                  <a:pt x="147567" y="20929"/>
                  <a:pt x="124691" y="50800"/>
                  <a:pt x="96982" y="69273"/>
                </a:cubicBezTo>
                <a:cubicBezTo>
                  <a:pt x="66124" y="89845"/>
                  <a:pt x="50269" y="96491"/>
                  <a:pt x="27709" y="124691"/>
                </a:cubicBezTo>
                <a:cubicBezTo>
                  <a:pt x="17307" y="137693"/>
                  <a:pt x="9236" y="152400"/>
                  <a:pt x="0" y="166255"/>
                </a:cubicBezTo>
                <a:cubicBezTo>
                  <a:pt x="4775" y="204451"/>
                  <a:pt x="6354" y="275945"/>
                  <a:pt x="27709" y="318655"/>
                </a:cubicBezTo>
                <a:cubicBezTo>
                  <a:pt x="56736" y="376709"/>
                  <a:pt x="49484" y="348345"/>
                  <a:pt x="96982" y="387927"/>
                </a:cubicBezTo>
                <a:cubicBezTo>
                  <a:pt x="142942" y="426227"/>
                  <a:pt x="128514" y="431402"/>
                  <a:pt x="180109" y="457200"/>
                </a:cubicBezTo>
                <a:cubicBezTo>
                  <a:pt x="193171" y="463731"/>
                  <a:pt x="208611" y="464524"/>
                  <a:pt x="221673" y="471055"/>
                </a:cubicBezTo>
                <a:cubicBezTo>
                  <a:pt x="236566" y="478502"/>
                  <a:pt x="248344" y="491317"/>
                  <a:pt x="263237" y="498764"/>
                </a:cubicBezTo>
                <a:cubicBezTo>
                  <a:pt x="285379" y="509835"/>
                  <a:pt x="339508" y="520556"/>
                  <a:pt x="360219" y="526473"/>
                </a:cubicBezTo>
                <a:cubicBezTo>
                  <a:pt x="459622" y="554874"/>
                  <a:pt x="330219" y="526014"/>
                  <a:pt x="471055" y="554182"/>
                </a:cubicBezTo>
                <a:cubicBezTo>
                  <a:pt x="487107" y="552577"/>
                  <a:pt x="620874" y="561082"/>
                  <a:pt x="651164" y="512618"/>
                </a:cubicBezTo>
                <a:cubicBezTo>
                  <a:pt x="666644" y="487850"/>
                  <a:pt x="678873" y="429491"/>
                  <a:pt x="678873" y="429491"/>
                </a:cubicBezTo>
                <a:cubicBezTo>
                  <a:pt x="683978" y="393755"/>
                  <a:pt x="687238" y="329634"/>
                  <a:pt x="706582" y="290946"/>
                </a:cubicBezTo>
                <a:cubicBezTo>
                  <a:pt x="714029" y="276053"/>
                  <a:pt x="728107" y="233922"/>
                  <a:pt x="734291" y="249382"/>
                </a:cubicBezTo>
                <a:cubicBezTo>
                  <a:pt x="748012" y="283685"/>
                  <a:pt x="734291" y="323273"/>
                  <a:pt x="734291" y="360218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020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Správně</a:t>
            </a:r>
            <a:endParaRPr lang="cs-CZ" sz="6000" dirty="0"/>
          </a:p>
        </p:txBody>
      </p:sp>
      <p:pic>
        <p:nvPicPr>
          <p:cNvPr id="3" name="Picture 2" descr="C:\Users\Speciální školy\AppData\Local\Microsoft\Windows\Temporary Internet Files\Content.IE5\JX8729SM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6084168" y="4800600"/>
            <a:ext cx="2520280" cy="143671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37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187624" y="4653136"/>
            <a:ext cx="244827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struna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580112" y="4653345"/>
            <a:ext cx="2448272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struma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332656"/>
            <a:ext cx="8229600" cy="1143000"/>
          </a:xfrm>
          <a:prstGeom prst="rect">
            <a:avLst/>
          </a:prstGeom>
          <a:solidFill>
            <a:srgbClr val="92D050"/>
          </a:solidFill>
          <a:ln w="38100">
            <a:solidFill>
              <a:schemeClr val="accent4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/>
              <a:t>6. Při nedostatku jódu se vytváří</a:t>
            </a:r>
          </a:p>
        </p:txBody>
      </p:sp>
    </p:spTree>
    <p:extLst>
      <p:ext uri="{BB962C8B-B14F-4D97-AF65-F5344CB8AC3E}">
        <p14:creationId xmlns:p14="http://schemas.microsoft.com/office/powerpoint/2010/main" val="1660288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Správně</a:t>
            </a:r>
            <a:endParaRPr lang="cs-CZ" sz="6000" dirty="0"/>
          </a:p>
        </p:txBody>
      </p:sp>
      <p:pic>
        <p:nvPicPr>
          <p:cNvPr id="3" name="Picture 2" descr="C:\Users\Speciální školy\AppData\Local\Microsoft\Windows\Temporary Internet Files\Content.IE5\JX8729SM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6084168" y="4800600"/>
            <a:ext cx="2520280" cy="143671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37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38100">
            <a:solidFill>
              <a:schemeClr val="accent4"/>
            </a:solidFill>
          </a:ln>
        </p:spPr>
        <p:txBody>
          <a:bodyPr/>
          <a:lstStyle/>
          <a:p>
            <a:r>
              <a:rPr lang="cs-CZ" dirty="0" smtClean="0"/>
              <a:t>7. Jak se jmenují zobrazené žlázy?</a:t>
            </a: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187624" y="4653136"/>
            <a:ext cx="2448272" cy="1872208"/>
          </a:xfrm>
          <a:prstGeom prst="roundRect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Podvěsek mozkový,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šišinka, štítná žláza a příštítná tělíska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5580112" y="4617430"/>
            <a:ext cx="2448272" cy="1907913"/>
          </a:xfrm>
          <a:prstGeom prst="roundRect">
            <a:avLst/>
          </a:prstGeom>
          <a:solidFill>
            <a:srgbClr val="FFFF00"/>
          </a:solidFill>
          <a:ln w="381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Podvěsek morkový, </a:t>
            </a:r>
            <a:r>
              <a:rPr lang="cs-CZ" sz="2400" dirty="0" err="1" smtClean="0">
                <a:solidFill>
                  <a:schemeClr val="tx1"/>
                </a:solidFill>
              </a:rPr>
              <a:t>šíša</a:t>
            </a:r>
            <a:r>
              <a:rPr lang="cs-CZ" sz="2400" dirty="0" smtClean="0">
                <a:solidFill>
                  <a:schemeClr val="tx1"/>
                </a:solidFill>
              </a:rPr>
              <a:t>, štítnice a příštítná tělíska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5" name="Picture 2" descr="E:\žlázy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197" b="51666"/>
          <a:stretch/>
        </p:blipFill>
        <p:spPr bwMode="auto">
          <a:xfrm>
            <a:off x="2186306" y="1452208"/>
            <a:ext cx="3969869" cy="2989397"/>
          </a:xfrm>
          <a:prstGeom prst="callout3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1326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Správně</a:t>
            </a:r>
            <a:endParaRPr lang="cs-CZ" sz="6000" dirty="0"/>
          </a:p>
        </p:txBody>
      </p:sp>
      <p:pic>
        <p:nvPicPr>
          <p:cNvPr id="3" name="Picture 2" descr="C:\Users\Speciální školy\AppData\Local\Microsoft\Windows\Temporary Internet Files\Content.IE5\JX8729SM\MC9004413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6084168" y="4800600"/>
            <a:ext cx="2520280" cy="143671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134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Pokud jste byli úspěšní</a:t>
            </a:r>
            <a:endParaRPr lang="cs-CZ" dirty="0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11960" y="3861048"/>
            <a:ext cx="609600" cy="609600"/>
          </a:xfrm>
          <a:prstGeom prst="rect">
            <a:avLst/>
          </a:prstGeom>
        </p:spPr>
      </p:pic>
      <p:pic>
        <p:nvPicPr>
          <p:cNvPr id="3074" name="Picture 2" descr="C:\Users\Speciální školy\AppData\Local\Microsoft\Windows\Temporary Internet Files\Content.IE5\8K4ZXQK6\MC9000569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0775" y="1652014"/>
            <a:ext cx="1591970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8231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Snímek 7, 13, 17, 21, 25</a:t>
            </a:r>
          </a:p>
          <a:p>
            <a:pPr marL="0" indent="0">
              <a:buNone/>
            </a:pPr>
            <a:r>
              <a:rPr lang="cs-CZ" dirty="0"/>
              <a:t>ČERNÍK, Vladimír, Vítězslav BIČÍK a Zdeněk MARTINEC. </a:t>
            </a:r>
            <a:r>
              <a:rPr lang="cs-CZ" i="1" dirty="0"/>
              <a:t>Přírodopis 3: Biologie člověka</a:t>
            </a:r>
            <a:r>
              <a:rPr lang="cs-CZ" dirty="0"/>
              <a:t>. Praha: SPN, 1998. </a:t>
            </a:r>
            <a:r>
              <a:rPr lang="cs-CZ" dirty="0" smtClean="0"/>
              <a:t>80 s. ISBN </a:t>
            </a:r>
            <a:r>
              <a:rPr lang="cs-CZ" dirty="0"/>
              <a:t>80-85937-97-2. </a:t>
            </a:r>
            <a:r>
              <a:rPr lang="cs-CZ" dirty="0" smtClean="0"/>
              <a:t>s. 60</a:t>
            </a:r>
            <a:endParaRPr lang="cs-CZ" dirty="0" smtClean="0"/>
          </a:p>
          <a:p>
            <a:r>
              <a:rPr lang="cs-CZ" dirty="0" smtClean="0"/>
              <a:t>Snímek 9 – šišinka</a:t>
            </a:r>
          </a:p>
          <a:p>
            <a:pPr marL="0" indent="0">
              <a:buNone/>
            </a:pPr>
            <a:r>
              <a:rPr lang="cs-CZ" dirty="0" smtClean="0"/>
              <a:t>AUTOR NEUVEDEN</a:t>
            </a:r>
            <a:r>
              <a:rPr lang="en-US" dirty="0" smtClean="0"/>
              <a:t>. </a:t>
            </a:r>
            <a:r>
              <a:rPr lang="en-US" i="1" dirty="0" err="1" smtClean="0"/>
              <a:t>Wikipedie</a:t>
            </a:r>
            <a:r>
              <a:rPr lang="en-US" dirty="0" smtClean="0"/>
              <a:t> [online]. [cit. 17.3.2013].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http://cs.wikipedia.org/wiki/Soubor:Illu_pituitary_pineal_glands.jpg </a:t>
            </a:r>
            <a:endParaRPr lang="cs-CZ" dirty="0" smtClean="0"/>
          </a:p>
          <a:p>
            <a:r>
              <a:rPr lang="cs-CZ" dirty="0" smtClean="0"/>
              <a:t>Snímek 10 – štítná žláza</a:t>
            </a:r>
          </a:p>
          <a:p>
            <a:pPr marL="0" indent="0">
              <a:buNone/>
            </a:pPr>
            <a:r>
              <a:rPr lang="cs-CZ" dirty="0" smtClean="0"/>
              <a:t>AUTOR NEUVEDEN</a:t>
            </a:r>
            <a:r>
              <a:rPr lang="en-US" dirty="0" smtClean="0"/>
              <a:t>. </a:t>
            </a:r>
            <a:r>
              <a:rPr lang="en-US" i="1" dirty="0" err="1"/>
              <a:t>Wikipedie</a:t>
            </a:r>
            <a:r>
              <a:rPr lang="en-US" dirty="0"/>
              <a:t> [online]. [cit. 17.3.2013].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http://cs.wikipedia.org/wiki/Soubor:Illu08_thyroid.jpg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3307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500" dirty="0" smtClean="0"/>
              <a:t>Galerie Microsoft Office Klipart</a:t>
            </a:r>
          </a:p>
          <a:p>
            <a:r>
              <a:rPr lang="cs-CZ" sz="2500" dirty="0" smtClean="0"/>
              <a:t>Snímek 11 – příštítná tělíska</a:t>
            </a:r>
          </a:p>
          <a:p>
            <a:pPr marL="0" indent="0">
              <a:buNone/>
            </a:pPr>
            <a:r>
              <a:rPr lang="cs-CZ" sz="2500" dirty="0" smtClean="0"/>
              <a:t>AUTOR NEUVEDEN. </a:t>
            </a:r>
            <a:r>
              <a:rPr lang="cs-CZ" sz="2500" i="1" dirty="0" err="1" smtClean="0"/>
              <a:t>WikiSkripta</a:t>
            </a:r>
            <a:r>
              <a:rPr lang="cs-CZ" sz="2500" dirty="0" smtClean="0"/>
              <a:t> [online]. [cit. 18.3.2013]. Dostupný na WWW: http://www.wikiskripta.eu/index.php/Soubor:Illu_thyroid_parathyroid.jpg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624588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Špatně</a:t>
            </a:r>
            <a:endParaRPr lang="cs-CZ" sz="6000" dirty="0"/>
          </a:p>
        </p:txBody>
      </p:sp>
      <p:pic>
        <p:nvPicPr>
          <p:cNvPr id="3" name="Picture 3" descr="C:\Users\Speciální školy\AppData\Local\Microsoft\Windows\Temporary Internet Files\Content.IE5\6L2WNSO8\MC90044132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6084168" y="4581128"/>
            <a:ext cx="2520280" cy="180020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381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581</TotalTime>
  <Words>539</Words>
  <Application>Microsoft Office PowerPoint</Application>
  <PresentationFormat>Předvádění na obrazovce (4:3)</PresentationFormat>
  <Paragraphs>114</Paragraphs>
  <Slides>30</Slides>
  <Notes>0</Notes>
  <HiddenSlides>1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systému Office</vt:lpstr>
      <vt:lpstr>Prezentace aplikace PowerPoint</vt:lpstr>
      <vt:lpstr>Prezentace aplikace PowerPoint</vt:lpstr>
      <vt:lpstr>Zdravý člověk</vt:lpstr>
      <vt:lpstr>HORMONY</vt:lpstr>
      <vt:lpstr>Prezentace aplikace PowerPoint</vt:lpstr>
      <vt:lpstr>Patří mezi ně hlavně tyto žlázy</vt:lpstr>
      <vt:lpstr>Uložení jednotlivých  žláz s vnitřní sekrecí</vt:lpstr>
      <vt:lpstr>Podvěsek mozkový (hypofýza) </vt:lpstr>
      <vt:lpstr>Šišinka</vt:lpstr>
      <vt:lpstr>Štítná žláza</vt:lpstr>
      <vt:lpstr>Příštítná tělíska</vt:lpstr>
      <vt:lpstr>Prezentace aplikace PowerPoint</vt:lpstr>
      <vt:lpstr>1. Jak se nazývá označená žláza s vnitřní sekrecí</vt:lpstr>
      <vt:lpstr>Správně</vt:lpstr>
      <vt:lpstr>Prezentace aplikace PowerPoint</vt:lpstr>
      <vt:lpstr>Správně</vt:lpstr>
      <vt:lpstr>3. Uveď název označené žlázy </vt:lpstr>
      <vt:lpstr>Správně</vt:lpstr>
      <vt:lpstr>Prezentace aplikace PowerPoint</vt:lpstr>
      <vt:lpstr>Správně</vt:lpstr>
      <vt:lpstr>5. Je označená žláza podvěsek mozkový?</vt:lpstr>
      <vt:lpstr>Správně</vt:lpstr>
      <vt:lpstr>Prezentace aplikace PowerPoint</vt:lpstr>
      <vt:lpstr>Správně</vt:lpstr>
      <vt:lpstr>7. Jak se jmenují zobrazené žlázy?</vt:lpstr>
      <vt:lpstr>Správně</vt:lpstr>
      <vt:lpstr>Pokud jste byli úspěšní</vt:lpstr>
      <vt:lpstr>Použité zdroje</vt:lpstr>
      <vt:lpstr>Prezentace aplikace PowerPoint</vt:lpstr>
      <vt:lpstr>Špatně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ŽLÁZY S VNITŘNÍ SEKRECÍ</dc:title>
  <dc:creator>Speciální školy</dc:creator>
  <cp:lastModifiedBy>Speciální školy</cp:lastModifiedBy>
  <cp:revision>78</cp:revision>
  <dcterms:created xsi:type="dcterms:W3CDTF">2013-02-24T13:07:10Z</dcterms:created>
  <dcterms:modified xsi:type="dcterms:W3CDTF">2013-03-24T21:05:34Z</dcterms:modified>
</cp:coreProperties>
</file>