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72" r:id="rId5"/>
    <p:sldId id="271" r:id="rId6"/>
    <p:sldId id="261" r:id="rId7"/>
    <p:sldId id="273" r:id="rId8"/>
    <p:sldId id="262" r:id="rId9"/>
    <p:sldId id="274" r:id="rId10"/>
    <p:sldId id="263" r:id="rId11"/>
    <p:sldId id="275" r:id="rId12"/>
    <p:sldId id="276" r:id="rId13"/>
    <p:sldId id="284" r:id="rId14"/>
    <p:sldId id="308" r:id="rId15"/>
    <p:sldId id="289" r:id="rId16"/>
    <p:sldId id="307" r:id="rId17"/>
    <p:sldId id="288" r:id="rId18"/>
    <p:sldId id="309" r:id="rId19"/>
    <p:sldId id="290" r:id="rId20"/>
    <p:sldId id="306" r:id="rId21"/>
    <p:sldId id="287" r:id="rId22"/>
    <p:sldId id="305" r:id="rId23"/>
    <p:sldId id="291" r:id="rId24"/>
    <p:sldId id="304" r:id="rId25"/>
    <p:sldId id="285" r:id="rId26"/>
    <p:sldId id="303" r:id="rId27"/>
    <p:sldId id="283" r:id="rId28"/>
    <p:sldId id="302" r:id="rId29"/>
    <p:sldId id="294" r:id="rId30"/>
    <p:sldId id="301" r:id="rId31"/>
    <p:sldId id="282" r:id="rId32"/>
    <p:sldId id="298" r:id="rId33"/>
    <p:sldId id="310" r:id="rId34"/>
    <p:sldId id="295" r:id="rId35"/>
    <p:sldId id="296" r:id="rId36"/>
    <p:sldId id="300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277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64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984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827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248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7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788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459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62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026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054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accent4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AD71B4-2DBA-436E-8882-E7D3E4BD824B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23CC0-DFEF-4882-BD38-98B4C6C4FB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502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e/e4/Scheme_female_reproductive_system-cs.sv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129027"/>
              </p:ext>
            </p:extLst>
          </p:nvPr>
        </p:nvGraphicFramePr>
        <p:xfrm>
          <a:off x="1524000" y="13970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VY_32_INOVACE_3B_03_Žlázy s vnitřní </a:t>
                      </a:r>
                    </a:p>
                    <a:p>
                      <a:r>
                        <a:rPr lang="cs-CZ" sz="2400" dirty="0" smtClean="0"/>
                        <a:t>             sekrecí II.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Žlázy s vnitřní sekrecí 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březen 2012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OP VK 1.4 70839921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473" y="4956193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85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3511463"/>
              </p:ext>
            </p:extLst>
          </p:nvPr>
        </p:nvGraphicFramePr>
        <p:xfrm>
          <a:off x="755576" y="1052736"/>
          <a:ext cx="7560840" cy="4820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 3 </a:t>
                      </a:r>
                      <a:r>
                        <a:rPr lang="cs-CZ" smtClean="0"/>
                        <a:t>– 11  </a:t>
                      </a:r>
                      <a:r>
                        <a:rPr lang="cs-CZ" dirty="0" smtClean="0"/>
                        <a:t>obsahují výklad učiva.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mohou při výkladu aplikovat  poznatky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které získali od vrstevníků, v rodině, ve škole  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nebo při preventivních prohlídkách u dětského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lékaře.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12 </a:t>
                      </a:r>
                      <a:r>
                        <a:rPr lang="cs-CZ" smtClean="0"/>
                        <a:t>– 32 </a:t>
                      </a:r>
                      <a:r>
                        <a:rPr lang="cs-CZ" dirty="0" smtClean="0"/>
                        <a:t>tvoří opakování. Žáci si pomocí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10 otázek zopakují probrané učivo. 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r>
                        <a:rPr lang="cs-CZ" baseline="0" dirty="0" smtClean="0"/>
                        <a:t>a s</a:t>
                      </a:r>
                      <a:r>
                        <a:rPr lang="cs-CZ" dirty="0" smtClean="0"/>
                        <a:t>nímku 33 žáci doplní perem na interaktivní 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tabuli názvy žláz s vnitřní sekrecí.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opakování prostřednictvím PL.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68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276872"/>
            <a:ext cx="7830149" cy="1754326"/>
          </a:xfrm>
          <a:prstGeom prst="rect">
            <a:avLst/>
          </a:prstGeom>
          <a:ln>
            <a:solidFill>
              <a:schemeClr val="accent4">
                <a:lumMod val="50000"/>
              </a:schemeClr>
            </a:solidFill>
          </a:ln>
          <a:scene3d>
            <a:camera prst="perspectiveContrastingRightFacing"/>
            <a:lightRig rig="threePt" dir="t"/>
          </a:scene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ŽLÁZY S VNITŘNÍ SEKRECÍ II.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783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Uložení jednotlivých  žláz s vnitřní sekrecí</a:t>
            </a:r>
            <a:endParaRPr lang="cs-CZ" sz="3600" dirty="0"/>
          </a:p>
        </p:txBody>
      </p:sp>
      <p:pic>
        <p:nvPicPr>
          <p:cNvPr id="1026" name="Picture 2" descr="E:\žláz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26" y="1187765"/>
            <a:ext cx="8503446" cy="567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4253237" y="3054624"/>
            <a:ext cx="651272" cy="519849"/>
          </a:xfrm>
          <a:custGeom>
            <a:avLst/>
            <a:gdLst>
              <a:gd name="connsiteX0" fmla="*/ 609708 w 651272"/>
              <a:gd name="connsiteY0" fmla="*/ 34940 h 519849"/>
              <a:gd name="connsiteX1" fmla="*/ 540436 w 651272"/>
              <a:gd name="connsiteY1" fmla="*/ 48794 h 519849"/>
              <a:gd name="connsiteX2" fmla="*/ 471163 w 651272"/>
              <a:gd name="connsiteY2" fmla="*/ 34940 h 519849"/>
              <a:gd name="connsiteX3" fmla="*/ 360327 w 651272"/>
              <a:gd name="connsiteY3" fmla="*/ 21085 h 519849"/>
              <a:gd name="connsiteX4" fmla="*/ 152508 w 651272"/>
              <a:gd name="connsiteY4" fmla="*/ 21085 h 519849"/>
              <a:gd name="connsiteX5" fmla="*/ 110945 w 651272"/>
              <a:gd name="connsiteY5" fmla="*/ 48794 h 519849"/>
              <a:gd name="connsiteX6" fmla="*/ 69381 w 651272"/>
              <a:gd name="connsiteY6" fmla="*/ 62649 h 519849"/>
              <a:gd name="connsiteX7" fmla="*/ 108 w 651272"/>
              <a:gd name="connsiteY7" fmla="*/ 131921 h 519849"/>
              <a:gd name="connsiteX8" fmla="*/ 27818 w 651272"/>
              <a:gd name="connsiteY8" fmla="*/ 339740 h 519849"/>
              <a:gd name="connsiteX9" fmla="*/ 41672 w 651272"/>
              <a:gd name="connsiteY9" fmla="*/ 395158 h 519849"/>
              <a:gd name="connsiteX10" fmla="*/ 110945 w 651272"/>
              <a:gd name="connsiteY10" fmla="*/ 464431 h 519849"/>
              <a:gd name="connsiteX11" fmla="*/ 194072 w 651272"/>
              <a:gd name="connsiteY11" fmla="*/ 492140 h 519849"/>
              <a:gd name="connsiteX12" fmla="*/ 318763 w 651272"/>
              <a:gd name="connsiteY12" fmla="*/ 519849 h 519849"/>
              <a:gd name="connsiteX13" fmla="*/ 554290 w 651272"/>
              <a:gd name="connsiteY13" fmla="*/ 505994 h 519849"/>
              <a:gd name="connsiteX14" fmla="*/ 568145 w 651272"/>
              <a:gd name="connsiteY14" fmla="*/ 464431 h 519849"/>
              <a:gd name="connsiteX15" fmla="*/ 595854 w 651272"/>
              <a:gd name="connsiteY15" fmla="*/ 436721 h 519849"/>
              <a:gd name="connsiteX16" fmla="*/ 637418 w 651272"/>
              <a:gd name="connsiteY16" fmla="*/ 367449 h 519849"/>
              <a:gd name="connsiteX17" fmla="*/ 651272 w 651272"/>
              <a:gd name="connsiteY17" fmla="*/ 325885 h 519849"/>
              <a:gd name="connsiteX18" fmla="*/ 637418 w 651272"/>
              <a:gd name="connsiteY18" fmla="*/ 145776 h 519849"/>
              <a:gd name="connsiteX19" fmla="*/ 609708 w 651272"/>
              <a:gd name="connsiteY19" fmla="*/ 118067 h 519849"/>
              <a:gd name="connsiteX20" fmla="*/ 581999 w 651272"/>
              <a:gd name="connsiteY20" fmla="*/ 76503 h 519849"/>
              <a:gd name="connsiteX21" fmla="*/ 540436 w 651272"/>
              <a:gd name="connsiteY21" fmla="*/ 48794 h 519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51272" h="519849">
                <a:moveTo>
                  <a:pt x="609708" y="34940"/>
                </a:moveTo>
                <a:cubicBezTo>
                  <a:pt x="586617" y="39558"/>
                  <a:pt x="563984" y="48794"/>
                  <a:pt x="540436" y="48794"/>
                </a:cubicBezTo>
                <a:cubicBezTo>
                  <a:pt x="516888" y="48794"/>
                  <a:pt x="494437" y="38521"/>
                  <a:pt x="471163" y="34940"/>
                </a:cubicBezTo>
                <a:cubicBezTo>
                  <a:pt x="434363" y="29278"/>
                  <a:pt x="397272" y="25703"/>
                  <a:pt x="360327" y="21085"/>
                </a:cubicBezTo>
                <a:cubicBezTo>
                  <a:pt x="276393" y="-6892"/>
                  <a:pt x="293763" y="-7166"/>
                  <a:pt x="152508" y="21085"/>
                </a:cubicBezTo>
                <a:cubicBezTo>
                  <a:pt x="136180" y="24350"/>
                  <a:pt x="125838" y="41347"/>
                  <a:pt x="110945" y="48794"/>
                </a:cubicBezTo>
                <a:cubicBezTo>
                  <a:pt x="97883" y="55325"/>
                  <a:pt x="83236" y="58031"/>
                  <a:pt x="69381" y="62649"/>
                </a:cubicBezTo>
                <a:cubicBezTo>
                  <a:pt x="46290" y="85740"/>
                  <a:pt x="-2604" y="99378"/>
                  <a:pt x="108" y="131921"/>
                </a:cubicBezTo>
                <a:cubicBezTo>
                  <a:pt x="22220" y="397256"/>
                  <a:pt x="-5473" y="223221"/>
                  <a:pt x="27818" y="339740"/>
                </a:cubicBezTo>
                <a:cubicBezTo>
                  <a:pt x="33049" y="358049"/>
                  <a:pt x="31110" y="379315"/>
                  <a:pt x="41672" y="395158"/>
                </a:cubicBezTo>
                <a:cubicBezTo>
                  <a:pt x="59786" y="422329"/>
                  <a:pt x="79965" y="454104"/>
                  <a:pt x="110945" y="464431"/>
                </a:cubicBezTo>
                <a:cubicBezTo>
                  <a:pt x="138654" y="473667"/>
                  <a:pt x="165431" y="486412"/>
                  <a:pt x="194072" y="492140"/>
                </a:cubicBezTo>
                <a:cubicBezTo>
                  <a:pt x="282016" y="509728"/>
                  <a:pt x="240500" y="500283"/>
                  <a:pt x="318763" y="519849"/>
                </a:cubicBezTo>
                <a:cubicBezTo>
                  <a:pt x="397272" y="515231"/>
                  <a:pt x="477518" y="523054"/>
                  <a:pt x="554290" y="505994"/>
                </a:cubicBezTo>
                <a:cubicBezTo>
                  <a:pt x="568546" y="502826"/>
                  <a:pt x="560631" y="476954"/>
                  <a:pt x="568145" y="464431"/>
                </a:cubicBezTo>
                <a:cubicBezTo>
                  <a:pt x="574866" y="453230"/>
                  <a:pt x="586618" y="445958"/>
                  <a:pt x="595854" y="436721"/>
                </a:cubicBezTo>
                <a:cubicBezTo>
                  <a:pt x="635101" y="318978"/>
                  <a:pt x="580363" y="462539"/>
                  <a:pt x="637418" y="367449"/>
                </a:cubicBezTo>
                <a:cubicBezTo>
                  <a:pt x="644932" y="354926"/>
                  <a:pt x="646654" y="339740"/>
                  <a:pt x="651272" y="325885"/>
                </a:cubicBezTo>
                <a:cubicBezTo>
                  <a:pt x="646654" y="265849"/>
                  <a:pt x="649227" y="204820"/>
                  <a:pt x="637418" y="145776"/>
                </a:cubicBezTo>
                <a:cubicBezTo>
                  <a:pt x="634856" y="132967"/>
                  <a:pt x="617868" y="128267"/>
                  <a:pt x="609708" y="118067"/>
                </a:cubicBezTo>
                <a:cubicBezTo>
                  <a:pt x="599306" y="105065"/>
                  <a:pt x="593773" y="88277"/>
                  <a:pt x="581999" y="76503"/>
                </a:cubicBezTo>
                <a:cubicBezTo>
                  <a:pt x="570225" y="64729"/>
                  <a:pt x="540436" y="48794"/>
                  <a:pt x="540436" y="48794"/>
                </a:cubicBezTo>
              </a:path>
            </a:pathLst>
          </a:cu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211520" y="3593806"/>
            <a:ext cx="831949" cy="507139"/>
          </a:xfrm>
          <a:custGeom>
            <a:avLst/>
            <a:gdLst>
              <a:gd name="connsiteX0" fmla="*/ 803825 w 831949"/>
              <a:gd name="connsiteY0" fmla="*/ 327030 h 507139"/>
              <a:gd name="connsiteX1" fmla="*/ 720698 w 831949"/>
              <a:gd name="connsiteY1" fmla="*/ 174630 h 507139"/>
              <a:gd name="connsiteX2" fmla="*/ 679135 w 831949"/>
              <a:gd name="connsiteY2" fmla="*/ 146921 h 507139"/>
              <a:gd name="connsiteX3" fmla="*/ 609862 w 831949"/>
              <a:gd name="connsiteY3" fmla="*/ 91503 h 507139"/>
              <a:gd name="connsiteX4" fmla="*/ 512880 w 831949"/>
              <a:gd name="connsiteY4" fmla="*/ 63794 h 507139"/>
              <a:gd name="connsiteX5" fmla="*/ 429753 w 831949"/>
              <a:gd name="connsiteY5" fmla="*/ 36085 h 507139"/>
              <a:gd name="connsiteX6" fmla="*/ 318916 w 831949"/>
              <a:gd name="connsiteY6" fmla="*/ 8376 h 507139"/>
              <a:gd name="connsiteX7" fmla="*/ 41825 w 831949"/>
              <a:gd name="connsiteY7" fmla="*/ 49939 h 507139"/>
              <a:gd name="connsiteX8" fmla="*/ 14116 w 831949"/>
              <a:gd name="connsiteY8" fmla="*/ 91503 h 507139"/>
              <a:gd name="connsiteX9" fmla="*/ 14116 w 831949"/>
              <a:gd name="connsiteY9" fmla="*/ 271612 h 507139"/>
              <a:gd name="connsiteX10" fmla="*/ 27971 w 831949"/>
              <a:gd name="connsiteY10" fmla="*/ 313176 h 507139"/>
              <a:gd name="connsiteX11" fmla="*/ 97244 w 831949"/>
              <a:gd name="connsiteY11" fmla="*/ 382449 h 507139"/>
              <a:gd name="connsiteX12" fmla="*/ 180371 w 831949"/>
              <a:gd name="connsiteY12" fmla="*/ 437867 h 507139"/>
              <a:gd name="connsiteX13" fmla="*/ 291207 w 831949"/>
              <a:gd name="connsiteY13" fmla="*/ 479430 h 507139"/>
              <a:gd name="connsiteX14" fmla="*/ 374335 w 831949"/>
              <a:gd name="connsiteY14" fmla="*/ 507139 h 507139"/>
              <a:gd name="connsiteX15" fmla="*/ 651425 w 831949"/>
              <a:gd name="connsiteY15" fmla="*/ 493285 h 507139"/>
              <a:gd name="connsiteX16" fmla="*/ 734553 w 831949"/>
              <a:gd name="connsiteY16" fmla="*/ 465576 h 507139"/>
              <a:gd name="connsiteX17" fmla="*/ 776116 w 831949"/>
              <a:gd name="connsiteY17" fmla="*/ 451721 h 507139"/>
              <a:gd name="connsiteX18" fmla="*/ 817680 w 831949"/>
              <a:gd name="connsiteY18" fmla="*/ 410158 h 507139"/>
              <a:gd name="connsiteX19" fmla="*/ 817680 w 831949"/>
              <a:gd name="connsiteY19" fmla="*/ 299321 h 507139"/>
              <a:gd name="connsiteX20" fmla="*/ 776116 w 831949"/>
              <a:gd name="connsiteY20" fmla="*/ 257758 h 507139"/>
              <a:gd name="connsiteX21" fmla="*/ 734553 w 831949"/>
              <a:gd name="connsiteY21" fmla="*/ 243903 h 507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31949" h="507139">
                <a:moveTo>
                  <a:pt x="803825" y="327030"/>
                </a:moveTo>
                <a:cubicBezTo>
                  <a:pt x="787242" y="285574"/>
                  <a:pt x="758450" y="199798"/>
                  <a:pt x="720698" y="174630"/>
                </a:cubicBezTo>
                <a:cubicBezTo>
                  <a:pt x="706844" y="165394"/>
                  <a:pt x="692137" y="157323"/>
                  <a:pt x="679135" y="146921"/>
                </a:cubicBezTo>
                <a:cubicBezTo>
                  <a:pt x="636185" y="112561"/>
                  <a:pt x="666712" y="119927"/>
                  <a:pt x="609862" y="91503"/>
                </a:cubicBezTo>
                <a:cubicBezTo>
                  <a:pt x="586588" y="79866"/>
                  <a:pt x="535067" y="70450"/>
                  <a:pt x="512880" y="63794"/>
                </a:cubicBezTo>
                <a:cubicBezTo>
                  <a:pt x="484904" y="55401"/>
                  <a:pt x="458394" y="41813"/>
                  <a:pt x="429753" y="36085"/>
                </a:cubicBezTo>
                <a:cubicBezTo>
                  <a:pt x="346160" y="19366"/>
                  <a:pt x="382820" y="29676"/>
                  <a:pt x="318916" y="8376"/>
                </a:cubicBezTo>
                <a:cubicBezTo>
                  <a:pt x="172006" y="16537"/>
                  <a:pt x="110283" y="-35632"/>
                  <a:pt x="41825" y="49939"/>
                </a:cubicBezTo>
                <a:cubicBezTo>
                  <a:pt x="31423" y="62941"/>
                  <a:pt x="23352" y="77648"/>
                  <a:pt x="14116" y="91503"/>
                </a:cubicBezTo>
                <a:cubicBezTo>
                  <a:pt x="-2318" y="190110"/>
                  <a:pt x="-6952" y="166271"/>
                  <a:pt x="14116" y="271612"/>
                </a:cubicBezTo>
                <a:cubicBezTo>
                  <a:pt x="16980" y="285933"/>
                  <a:pt x="19209" y="301493"/>
                  <a:pt x="27971" y="313176"/>
                </a:cubicBezTo>
                <a:cubicBezTo>
                  <a:pt x="47564" y="339300"/>
                  <a:pt x="79130" y="355278"/>
                  <a:pt x="97244" y="382449"/>
                </a:cubicBezTo>
                <a:cubicBezTo>
                  <a:pt x="135515" y="439855"/>
                  <a:pt x="108799" y="419973"/>
                  <a:pt x="180371" y="437867"/>
                </a:cubicBezTo>
                <a:cubicBezTo>
                  <a:pt x="252703" y="486088"/>
                  <a:pt x="189804" y="451775"/>
                  <a:pt x="291207" y="479430"/>
                </a:cubicBezTo>
                <a:cubicBezTo>
                  <a:pt x="319386" y="487115"/>
                  <a:pt x="374335" y="507139"/>
                  <a:pt x="374335" y="507139"/>
                </a:cubicBezTo>
                <a:cubicBezTo>
                  <a:pt x="466698" y="502521"/>
                  <a:pt x="559556" y="503885"/>
                  <a:pt x="651425" y="493285"/>
                </a:cubicBezTo>
                <a:cubicBezTo>
                  <a:pt x="680441" y="489937"/>
                  <a:pt x="706844" y="474813"/>
                  <a:pt x="734553" y="465576"/>
                </a:cubicBezTo>
                <a:lnTo>
                  <a:pt x="776116" y="451721"/>
                </a:lnTo>
                <a:cubicBezTo>
                  <a:pt x="789971" y="437867"/>
                  <a:pt x="806812" y="426460"/>
                  <a:pt x="817680" y="410158"/>
                </a:cubicBezTo>
                <a:cubicBezTo>
                  <a:pt x="839224" y="377843"/>
                  <a:pt x="834009" y="331979"/>
                  <a:pt x="817680" y="299321"/>
                </a:cubicBezTo>
                <a:cubicBezTo>
                  <a:pt x="808918" y="281796"/>
                  <a:pt x="792419" y="268626"/>
                  <a:pt x="776116" y="257758"/>
                </a:cubicBezTo>
                <a:cubicBezTo>
                  <a:pt x="763965" y="249657"/>
                  <a:pt x="734553" y="243903"/>
                  <a:pt x="734553" y="243903"/>
                </a:cubicBezTo>
              </a:path>
            </a:pathLst>
          </a:cu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067039" y="4119705"/>
            <a:ext cx="1003725" cy="369168"/>
          </a:xfrm>
          <a:custGeom>
            <a:avLst/>
            <a:gdLst>
              <a:gd name="connsiteX0" fmla="*/ 920597 w 1003725"/>
              <a:gd name="connsiteY0" fmla="*/ 341459 h 369168"/>
              <a:gd name="connsiteX1" fmla="*/ 989870 w 1003725"/>
              <a:gd name="connsiteY1" fmla="*/ 299895 h 369168"/>
              <a:gd name="connsiteX2" fmla="*/ 1003725 w 1003725"/>
              <a:gd name="connsiteY2" fmla="*/ 258331 h 369168"/>
              <a:gd name="connsiteX3" fmla="*/ 989870 w 1003725"/>
              <a:gd name="connsiteY3" fmla="*/ 92077 h 369168"/>
              <a:gd name="connsiteX4" fmla="*/ 962161 w 1003725"/>
              <a:gd name="connsiteY4" fmla="*/ 50513 h 369168"/>
              <a:gd name="connsiteX5" fmla="*/ 588088 w 1003725"/>
              <a:gd name="connsiteY5" fmla="*/ 22804 h 369168"/>
              <a:gd name="connsiteX6" fmla="*/ 518816 w 1003725"/>
              <a:gd name="connsiteY6" fmla="*/ 8950 h 369168"/>
              <a:gd name="connsiteX7" fmla="*/ 20052 w 1003725"/>
              <a:gd name="connsiteY7" fmla="*/ 36659 h 369168"/>
              <a:gd name="connsiteX8" fmla="*/ 33906 w 1003725"/>
              <a:gd name="connsiteY8" fmla="*/ 189059 h 369168"/>
              <a:gd name="connsiteX9" fmla="*/ 61616 w 1003725"/>
              <a:gd name="connsiteY9" fmla="*/ 216768 h 369168"/>
              <a:gd name="connsiteX10" fmla="*/ 89325 w 1003725"/>
              <a:gd name="connsiteY10" fmla="*/ 258331 h 369168"/>
              <a:gd name="connsiteX11" fmla="*/ 172452 w 1003725"/>
              <a:gd name="connsiteY11" fmla="*/ 313750 h 369168"/>
              <a:gd name="connsiteX12" fmla="*/ 532670 w 1003725"/>
              <a:gd name="connsiteY12" fmla="*/ 341459 h 369168"/>
              <a:gd name="connsiteX13" fmla="*/ 823616 w 1003725"/>
              <a:gd name="connsiteY13" fmla="*/ 369168 h 369168"/>
              <a:gd name="connsiteX14" fmla="*/ 920597 w 1003725"/>
              <a:gd name="connsiteY14" fmla="*/ 355313 h 369168"/>
              <a:gd name="connsiteX15" fmla="*/ 989870 w 1003725"/>
              <a:gd name="connsiteY15" fmla="*/ 327604 h 369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03725" h="369168">
                <a:moveTo>
                  <a:pt x="920597" y="341459"/>
                </a:moveTo>
                <a:cubicBezTo>
                  <a:pt x="943688" y="327604"/>
                  <a:pt x="970829" y="318936"/>
                  <a:pt x="989870" y="299895"/>
                </a:cubicBezTo>
                <a:cubicBezTo>
                  <a:pt x="1000197" y="289568"/>
                  <a:pt x="1003725" y="272935"/>
                  <a:pt x="1003725" y="258331"/>
                </a:cubicBezTo>
                <a:cubicBezTo>
                  <a:pt x="1003725" y="202721"/>
                  <a:pt x="1000776" y="146607"/>
                  <a:pt x="989870" y="92077"/>
                </a:cubicBezTo>
                <a:cubicBezTo>
                  <a:pt x="986604" y="75749"/>
                  <a:pt x="978570" y="53342"/>
                  <a:pt x="962161" y="50513"/>
                </a:cubicBezTo>
                <a:cubicBezTo>
                  <a:pt x="838946" y="29269"/>
                  <a:pt x="588088" y="22804"/>
                  <a:pt x="588088" y="22804"/>
                </a:cubicBezTo>
                <a:cubicBezTo>
                  <a:pt x="564997" y="18186"/>
                  <a:pt x="542364" y="8950"/>
                  <a:pt x="518816" y="8950"/>
                </a:cubicBezTo>
                <a:cubicBezTo>
                  <a:pt x="89907" y="8950"/>
                  <a:pt x="202153" y="-24043"/>
                  <a:pt x="20052" y="36659"/>
                </a:cubicBezTo>
                <a:cubicBezTo>
                  <a:pt x="3142" y="87386"/>
                  <a:pt x="-20785" y="134370"/>
                  <a:pt x="33906" y="189059"/>
                </a:cubicBezTo>
                <a:cubicBezTo>
                  <a:pt x="43143" y="198295"/>
                  <a:pt x="53456" y="206568"/>
                  <a:pt x="61616" y="216768"/>
                </a:cubicBezTo>
                <a:cubicBezTo>
                  <a:pt x="72018" y="229770"/>
                  <a:pt x="76794" y="247366"/>
                  <a:pt x="89325" y="258331"/>
                </a:cubicBezTo>
                <a:cubicBezTo>
                  <a:pt x="114387" y="280261"/>
                  <a:pt x="140144" y="305673"/>
                  <a:pt x="172452" y="313750"/>
                </a:cubicBezTo>
                <a:cubicBezTo>
                  <a:pt x="326538" y="352270"/>
                  <a:pt x="208848" y="326739"/>
                  <a:pt x="532670" y="341459"/>
                </a:cubicBezTo>
                <a:cubicBezTo>
                  <a:pt x="620589" y="352448"/>
                  <a:pt x="740073" y="369168"/>
                  <a:pt x="823616" y="369168"/>
                </a:cubicBezTo>
                <a:cubicBezTo>
                  <a:pt x="856271" y="369168"/>
                  <a:pt x="888270" y="359931"/>
                  <a:pt x="920597" y="355313"/>
                </a:cubicBezTo>
                <a:cubicBezTo>
                  <a:pt x="971958" y="338194"/>
                  <a:pt x="949099" y="347990"/>
                  <a:pt x="989870" y="327604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4184073" y="4627418"/>
            <a:ext cx="748724" cy="374073"/>
          </a:xfrm>
          <a:custGeom>
            <a:avLst/>
            <a:gdLst>
              <a:gd name="connsiteX0" fmla="*/ 692727 w 748724"/>
              <a:gd name="connsiteY0" fmla="*/ 249382 h 374073"/>
              <a:gd name="connsiteX1" fmla="*/ 734291 w 748724"/>
              <a:gd name="connsiteY1" fmla="*/ 180109 h 374073"/>
              <a:gd name="connsiteX2" fmla="*/ 678872 w 748724"/>
              <a:gd name="connsiteY2" fmla="*/ 83127 h 374073"/>
              <a:gd name="connsiteX3" fmla="*/ 595745 w 748724"/>
              <a:gd name="connsiteY3" fmla="*/ 55418 h 374073"/>
              <a:gd name="connsiteX4" fmla="*/ 540327 w 748724"/>
              <a:gd name="connsiteY4" fmla="*/ 27709 h 374073"/>
              <a:gd name="connsiteX5" fmla="*/ 429491 w 748724"/>
              <a:gd name="connsiteY5" fmla="*/ 0 h 374073"/>
              <a:gd name="connsiteX6" fmla="*/ 55418 w 748724"/>
              <a:gd name="connsiteY6" fmla="*/ 13855 h 374073"/>
              <a:gd name="connsiteX7" fmla="*/ 13854 w 748724"/>
              <a:gd name="connsiteY7" fmla="*/ 27709 h 374073"/>
              <a:gd name="connsiteX8" fmla="*/ 0 w 748724"/>
              <a:gd name="connsiteY8" fmla="*/ 69273 h 374073"/>
              <a:gd name="connsiteX9" fmla="*/ 13854 w 748724"/>
              <a:gd name="connsiteY9" fmla="*/ 152400 h 374073"/>
              <a:gd name="connsiteX10" fmla="*/ 41563 w 748724"/>
              <a:gd name="connsiteY10" fmla="*/ 193964 h 374073"/>
              <a:gd name="connsiteX11" fmla="*/ 180109 w 748724"/>
              <a:gd name="connsiteY11" fmla="*/ 277091 h 374073"/>
              <a:gd name="connsiteX12" fmla="*/ 221672 w 748724"/>
              <a:gd name="connsiteY12" fmla="*/ 304800 h 374073"/>
              <a:gd name="connsiteX13" fmla="*/ 263236 w 748724"/>
              <a:gd name="connsiteY13" fmla="*/ 318655 h 374073"/>
              <a:gd name="connsiteX14" fmla="*/ 304800 w 748724"/>
              <a:gd name="connsiteY14" fmla="*/ 346364 h 374073"/>
              <a:gd name="connsiteX15" fmla="*/ 387927 w 748724"/>
              <a:gd name="connsiteY15" fmla="*/ 374073 h 374073"/>
              <a:gd name="connsiteX16" fmla="*/ 540327 w 748724"/>
              <a:gd name="connsiteY16" fmla="*/ 346364 h 374073"/>
              <a:gd name="connsiteX17" fmla="*/ 609600 w 748724"/>
              <a:gd name="connsiteY17" fmla="*/ 332509 h 374073"/>
              <a:gd name="connsiteX18" fmla="*/ 692727 w 748724"/>
              <a:gd name="connsiteY18" fmla="*/ 304800 h 374073"/>
              <a:gd name="connsiteX19" fmla="*/ 748145 w 748724"/>
              <a:gd name="connsiteY19" fmla="*/ 166255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8724" h="374073">
                <a:moveTo>
                  <a:pt x="692727" y="249382"/>
                </a:moveTo>
                <a:cubicBezTo>
                  <a:pt x="706582" y="226291"/>
                  <a:pt x="729010" y="206515"/>
                  <a:pt x="734291" y="180109"/>
                </a:cubicBezTo>
                <a:cubicBezTo>
                  <a:pt x="745086" y="126136"/>
                  <a:pt x="720289" y="101535"/>
                  <a:pt x="678872" y="83127"/>
                </a:cubicBezTo>
                <a:cubicBezTo>
                  <a:pt x="652182" y="71264"/>
                  <a:pt x="621869" y="68480"/>
                  <a:pt x="595745" y="55418"/>
                </a:cubicBezTo>
                <a:cubicBezTo>
                  <a:pt x="577272" y="46182"/>
                  <a:pt x="559310" y="35845"/>
                  <a:pt x="540327" y="27709"/>
                </a:cubicBezTo>
                <a:cubicBezTo>
                  <a:pt x="503054" y="11735"/>
                  <a:pt x="470143" y="8131"/>
                  <a:pt x="429491" y="0"/>
                </a:cubicBezTo>
                <a:cubicBezTo>
                  <a:pt x="304800" y="4618"/>
                  <a:pt x="179918" y="5555"/>
                  <a:pt x="55418" y="13855"/>
                </a:cubicBezTo>
                <a:cubicBezTo>
                  <a:pt x="40846" y="14826"/>
                  <a:pt x="24181" y="17382"/>
                  <a:pt x="13854" y="27709"/>
                </a:cubicBezTo>
                <a:cubicBezTo>
                  <a:pt x="3527" y="38036"/>
                  <a:pt x="4618" y="55418"/>
                  <a:pt x="0" y="69273"/>
                </a:cubicBezTo>
                <a:cubicBezTo>
                  <a:pt x="4618" y="96982"/>
                  <a:pt x="4971" y="125750"/>
                  <a:pt x="13854" y="152400"/>
                </a:cubicBezTo>
                <a:cubicBezTo>
                  <a:pt x="19119" y="168197"/>
                  <a:pt x="29032" y="182999"/>
                  <a:pt x="41563" y="193964"/>
                </a:cubicBezTo>
                <a:cubicBezTo>
                  <a:pt x="105360" y="249786"/>
                  <a:pt x="117551" y="241343"/>
                  <a:pt x="180109" y="277091"/>
                </a:cubicBezTo>
                <a:cubicBezTo>
                  <a:pt x="194566" y="285352"/>
                  <a:pt x="206779" y="297353"/>
                  <a:pt x="221672" y="304800"/>
                </a:cubicBezTo>
                <a:cubicBezTo>
                  <a:pt x="234734" y="311331"/>
                  <a:pt x="250174" y="312124"/>
                  <a:pt x="263236" y="318655"/>
                </a:cubicBezTo>
                <a:cubicBezTo>
                  <a:pt x="278129" y="326102"/>
                  <a:pt x="289584" y="339601"/>
                  <a:pt x="304800" y="346364"/>
                </a:cubicBezTo>
                <a:cubicBezTo>
                  <a:pt x="331490" y="358226"/>
                  <a:pt x="387927" y="374073"/>
                  <a:pt x="387927" y="374073"/>
                </a:cubicBezTo>
                <a:cubicBezTo>
                  <a:pt x="643921" y="342073"/>
                  <a:pt x="412189" y="378398"/>
                  <a:pt x="540327" y="346364"/>
                </a:cubicBezTo>
                <a:cubicBezTo>
                  <a:pt x="563172" y="340653"/>
                  <a:pt x="586881" y="338705"/>
                  <a:pt x="609600" y="332509"/>
                </a:cubicBezTo>
                <a:cubicBezTo>
                  <a:pt x="637779" y="324824"/>
                  <a:pt x="692727" y="304800"/>
                  <a:pt x="692727" y="304800"/>
                </a:cubicBezTo>
                <a:cubicBezTo>
                  <a:pt x="758392" y="206303"/>
                  <a:pt x="748145" y="254975"/>
                  <a:pt x="748145" y="16625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4184073" y="5029200"/>
            <a:ext cx="692727" cy="443345"/>
          </a:xfrm>
          <a:custGeom>
            <a:avLst/>
            <a:gdLst>
              <a:gd name="connsiteX0" fmla="*/ 692727 w 692727"/>
              <a:gd name="connsiteY0" fmla="*/ 332509 h 443345"/>
              <a:gd name="connsiteX1" fmla="*/ 678872 w 692727"/>
              <a:gd name="connsiteY1" fmla="*/ 221673 h 443345"/>
              <a:gd name="connsiteX2" fmla="*/ 568036 w 692727"/>
              <a:gd name="connsiteY2" fmla="*/ 124691 h 443345"/>
              <a:gd name="connsiteX3" fmla="*/ 526472 w 692727"/>
              <a:gd name="connsiteY3" fmla="*/ 96982 h 443345"/>
              <a:gd name="connsiteX4" fmla="*/ 415636 w 692727"/>
              <a:gd name="connsiteY4" fmla="*/ 69273 h 443345"/>
              <a:gd name="connsiteX5" fmla="*/ 374072 w 692727"/>
              <a:gd name="connsiteY5" fmla="*/ 41564 h 443345"/>
              <a:gd name="connsiteX6" fmla="*/ 318654 w 692727"/>
              <a:gd name="connsiteY6" fmla="*/ 27709 h 443345"/>
              <a:gd name="connsiteX7" fmla="*/ 221672 w 692727"/>
              <a:gd name="connsiteY7" fmla="*/ 0 h 443345"/>
              <a:gd name="connsiteX8" fmla="*/ 69272 w 692727"/>
              <a:gd name="connsiteY8" fmla="*/ 13855 h 443345"/>
              <a:gd name="connsiteX9" fmla="*/ 27709 w 692727"/>
              <a:gd name="connsiteY9" fmla="*/ 27709 h 443345"/>
              <a:gd name="connsiteX10" fmla="*/ 0 w 692727"/>
              <a:gd name="connsiteY10" fmla="*/ 69273 h 443345"/>
              <a:gd name="connsiteX11" fmla="*/ 13854 w 692727"/>
              <a:gd name="connsiteY11" fmla="*/ 152400 h 443345"/>
              <a:gd name="connsiteX12" fmla="*/ 96982 w 692727"/>
              <a:gd name="connsiteY12" fmla="*/ 221673 h 443345"/>
              <a:gd name="connsiteX13" fmla="*/ 180109 w 692727"/>
              <a:gd name="connsiteY13" fmla="*/ 304800 h 443345"/>
              <a:gd name="connsiteX14" fmla="*/ 221672 w 692727"/>
              <a:gd name="connsiteY14" fmla="*/ 332509 h 443345"/>
              <a:gd name="connsiteX15" fmla="*/ 249382 w 692727"/>
              <a:gd name="connsiteY15" fmla="*/ 360218 h 443345"/>
              <a:gd name="connsiteX16" fmla="*/ 346363 w 692727"/>
              <a:gd name="connsiteY16" fmla="*/ 429491 h 443345"/>
              <a:gd name="connsiteX17" fmla="*/ 387927 w 692727"/>
              <a:gd name="connsiteY17" fmla="*/ 443345 h 443345"/>
              <a:gd name="connsiteX18" fmla="*/ 595745 w 692727"/>
              <a:gd name="connsiteY18" fmla="*/ 415636 h 443345"/>
              <a:gd name="connsiteX19" fmla="*/ 637309 w 692727"/>
              <a:gd name="connsiteY19" fmla="*/ 387927 h 443345"/>
              <a:gd name="connsiteX20" fmla="*/ 678872 w 692727"/>
              <a:gd name="connsiteY20" fmla="*/ 304800 h 443345"/>
              <a:gd name="connsiteX21" fmla="*/ 678872 w 692727"/>
              <a:gd name="connsiteY21" fmla="*/ 263236 h 44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92727" h="443345">
                <a:moveTo>
                  <a:pt x="692727" y="332509"/>
                </a:moveTo>
                <a:cubicBezTo>
                  <a:pt x="688109" y="295564"/>
                  <a:pt x="688669" y="257594"/>
                  <a:pt x="678872" y="221673"/>
                </a:cubicBezTo>
                <a:cubicBezTo>
                  <a:pt x="666043" y="174635"/>
                  <a:pt x="598312" y="144875"/>
                  <a:pt x="568036" y="124691"/>
                </a:cubicBezTo>
                <a:cubicBezTo>
                  <a:pt x="554181" y="115455"/>
                  <a:pt x="542800" y="100248"/>
                  <a:pt x="526472" y="96982"/>
                </a:cubicBezTo>
                <a:cubicBezTo>
                  <a:pt x="442880" y="80263"/>
                  <a:pt x="479540" y="90573"/>
                  <a:pt x="415636" y="69273"/>
                </a:cubicBezTo>
                <a:cubicBezTo>
                  <a:pt x="401781" y="60037"/>
                  <a:pt x="389377" y="48123"/>
                  <a:pt x="374072" y="41564"/>
                </a:cubicBezTo>
                <a:cubicBezTo>
                  <a:pt x="356570" y="34063"/>
                  <a:pt x="336963" y="32940"/>
                  <a:pt x="318654" y="27709"/>
                </a:cubicBezTo>
                <a:cubicBezTo>
                  <a:pt x="179532" y="-12040"/>
                  <a:pt x="394910" y="43310"/>
                  <a:pt x="221672" y="0"/>
                </a:cubicBezTo>
                <a:cubicBezTo>
                  <a:pt x="170872" y="4618"/>
                  <a:pt x="119769" y="6641"/>
                  <a:pt x="69272" y="13855"/>
                </a:cubicBezTo>
                <a:cubicBezTo>
                  <a:pt x="54815" y="15920"/>
                  <a:pt x="39113" y="18586"/>
                  <a:pt x="27709" y="27709"/>
                </a:cubicBezTo>
                <a:cubicBezTo>
                  <a:pt x="14707" y="38111"/>
                  <a:pt x="9236" y="55418"/>
                  <a:pt x="0" y="69273"/>
                </a:cubicBezTo>
                <a:cubicBezTo>
                  <a:pt x="4618" y="96982"/>
                  <a:pt x="2445" y="126730"/>
                  <a:pt x="13854" y="152400"/>
                </a:cubicBezTo>
                <a:cubicBezTo>
                  <a:pt x="29325" y="187211"/>
                  <a:pt x="71296" y="198841"/>
                  <a:pt x="96982" y="221673"/>
                </a:cubicBezTo>
                <a:cubicBezTo>
                  <a:pt x="126270" y="247707"/>
                  <a:pt x="147504" y="283063"/>
                  <a:pt x="180109" y="304800"/>
                </a:cubicBezTo>
                <a:cubicBezTo>
                  <a:pt x="193963" y="314036"/>
                  <a:pt x="208670" y="322107"/>
                  <a:pt x="221672" y="332509"/>
                </a:cubicBezTo>
                <a:cubicBezTo>
                  <a:pt x="231872" y="340669"/>
                  <a:pt x="239347" y="351856"/>
                  <a:pt x="249382" y="360218"/>
                </a:cubicBezTo>
                <a:cubicBezTo>
                  <a:pt x="258795" y="368062"/>
                  <a:pt x="328367" y="420493"/>
                  <a:pt x="346363" y="429491"/>
                </a:cubicBezTo>
                <a:cubicBezTo>
                  <a:pt x="359425" y="436022"/>
                  <a:pt x="374072" y="438727"/>
                  <a:pt x="387927" y="443345"/>
                </a:cubicBezTo>
                <a:cubicBezTo>
                  <a:pt x="425082" y="440249"/>
                  <a:pt x="539150" y="443934"/>
                  <a:pt x="595745" y="415636"/>
                </a:cubicBezTo>
                <a:cubicBezTo>
                  <a:pt x="610638" y="408189"/>
                  <a:pt x="623454" y="397163"/>
                  <a:pt x="637309" y="387927"/>
                </a:cubicBezTo>
                <a:cubicBezTo>
                  <a:pt x="658587" y="356011"/>
                  <a:pt x="672499" y="343042"/>
                  <a:pt x="678872" y="304800"/>
                </a:cubicBezTo>
                <a:cubicBezTo>
                  <a:pt x="681150" y="291134"/>
                  <a:pt x="678872" y="277091"/>
                  <a:pt x="678872" y="263236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45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Brzlík</a:t>
            </a:r>
            <a:endParaRPr lang="cs-CZ" dirty="0"/>
          </a:p>
        </p:txBody>
      </p:sp>
      <p:pic>
        <p:nvPicPr>
          <p:cNvPr id="1026" name="Picture 2" descr="E:\žláz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39557"/>
            <a:ext cx="7344816" cy="489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lný tvar 1"/>
          <p:cNvSpPr/>
          <p:nvPr/>
        </p:nvSpPr>
        <p:spPr>
          <a:xfrm>
            <a:off x="4211960" y="3212976"/>
            <a:ext cx="581891" cy="376345"/>
          </a:xfrm>
          <a:custGeom>
            <a:avLst/>
            <a:gdLst>
              <a:gd name="connsiteX0" fmla="*/ 581891 w 581891"/>
              <a:gd name="connsiteY0" fmla="*/ 223945 h 376345"/>
              <a:gd name="connsiteX1" fmla="*/ 554182 w 581891"/>
              <a:gd name="connsiteY1" fmla="*/ 154672 h 376345"/>
              <a:gd name="connsiteX2" fmla="*/ 512618 w 581891"/>
              <a:gd name="connsiteY2" fmla="*/ 113108 h 376345"/>
              <a:gd name="connsiteX3" fmla="*/ 484909 w 581891"/>
              <a:gd name="connsiteY3" fmla="*/ 71545 h 376345"/>
              <a:gd name="connsiteX4" fmla="*/ 360218 w 581891"/>
              <a:gd name="connsiteY4" fmla="*/ 2272 h 376345"/>
              <a:gd name="connsiteX5" fmla="*/ 27709 w 581891"/>
              <a:gd name="connsiteY5" fmla="*/ 16126 h 376345"/>
              <a:gd name="connsiteX6" fmla="*/ 0 w 581891"/>
              <a:gd name="connsiteY6" fmla="*/ 99254 h 376345"/>
              <a:gd name="connsiteX7" fmla="*/ 13855 w 581891"/>
              <a:gd name="connsiteY7" fmla="*/ 196236 h 376345"/>
              <a:gd name="connsiteX8" fmla="*/ 27709 w 581891"/>
              <a:gd name="connsiteY8" fmla="*/ 237799 h 376345"/>
              <a:gd name="connsiteX9" fmla="*/ 110836 w 581891"/>
              <a:gd name="connsiteY9" fmla="*/ 320926 h 376345"/>
              <a:gd name="connsiteX10" fmla="*/ 138546 w 581891"/>
              <a:gd name="connsiteY10" fmla="*/ 348636 h 376345"/>
              <a:gd name="connsiteX11" fmla="*/ 277091 w 581891"/>
              <a:gd name="connsiteY11" fmla="*/ 376345 h 376345"/>
              <a:gd name="connsiteX12" fmla="*/ 443346 w 581891"/>
              <a:gd name="connsiteY12" fmla="*/ 362490 h 376345"/>
              <a:gd name="connsiteX13" fmla="*/ 484909 w 581891"/>
              <a:gd name="connsiteY13" fmla="*/ 348636 h 376345"/>
              <a:gd name="connsiteX14" fmla="*/ 512618 w 581891"/>
              <a:gd name="connsiteY14" fmla="*/ 320926 h 376345"/>
              <a:gd name="connsiteX15" fmla="*/ 540327 w 581891"/>
              <a:gd name="connsiteY15" fmla="*/ 279363 h 376345"/>
              <a:gd name="connsiteX16" fmla="*/ 540327 w 581891"/>
              <a:gd name="connsiteY16" fmla="*/ 113108 h 376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1891" h="376345">
                <a:moveTo>
                  <a:pt x="581891" y="223945"/>
                </a:moveTo>
                <a:cubicBezTo>
                  <a:pt x="572655" y="200854"/>
                  <a:pt x="567363" y="175762"/>
                  <a:pt x="554182" y="154672"/>
                </a:cubicBezTo>
                <a:cubicBezTo>
                  <a:pt x="543798" y="138057"/>
                  <a:pt x="525161" y="128160"/>
                  <a:pt x="512618" y="113108"/>
                </a:cubicBezTo>
                <a:cubicBezTo>
                  <a:pt x="501958" y="100316"/>
                  <a:pt x="497440" y="82510"/>
                  <a:pt x="484909" y="71545"/>
                </a:cubicBezTo>
                <a:cubicBezTo>
                  <a:pt x="426274" y="20239"/>
                  <a:pt x="417307" y="21301"/>
                  <a:pt x="360218" y="2272"/>
                </a:cubicBezTo>
                <a:cubicBezTo>
                  <a:pt x="249382" y="6890"/>
                  <a:pt x="134827" y="-12714"/>
                  <a:pt x="27709" y="16126"/>
                </a:cubicBezTo>
                <a:cubicBezTo>
                  <a:pt x="-495" y="23719"/>
                  <a:pt x="0" y="99254"/>
                  <a:pt x="0" y="99254"/>
                </a:cubicBezTo>
                <a:cubicBezTo>
                  <a:pt x="4618" y="131581"/>
                  <a:pt x="7451" y="164215"/>
                  <a:pt x="13855" y="196236"/>
                </a:cubicBezTo>
                <a:cubicBezTo>
                  <a:pt x="16719" y="210556"/>
                  <a:pt x="18743" y="226272"/>
                  <a:pt x="27709" y="237799"/>
                </a:cubicBezTo>
                <a:cubicBezTo>
                  <a:pt x="51767" y="268731"/>
                  <a:pt x="83127" y="293217"/>
                  <a:pt x="110836" y="320926"/>
                </a:cubicBezTo>
                <a:cubicBezTo>
                  <a:pt x="120073" y="330163"/>
                  <a:pt x="125737" y="346074"/>
                  <a:pt x="138546" y="348636"/>
                </a:cubicBezTo>
                <a:lnTo>
                  <a:pt x="277091" y="376345"/>
                </a:lnTo>
                <a:cubicBezTo>
                  <a:pt x="332509" y="371727"/>
                  <a:pt x="388223" y="369840"/>
                  <a:pt x="443346" y="362490"/>
                </a:cubicBezTo>
                <a:cubicBezTo>
                  <a:pt x="457822" y="360560"/>
                  <a:pt x="472386" y="356150"/>
                  <a:pt x="484909" y="348636"/>
                </a:cubicBezTo>
                <a:cubicBezTo>
                  <a:pt x="496110" y="341915"/>
                  <a:pt x="504458" y="331126"/>
                  <a:pt x="512618" y="320926"/>
                </a:cubicBezTo>
                <a:cubicBezTo>
                  <a:pt x="523020" y="307924"/>
                  <a:pt x="538126" y="295868"/>
                  <a:pt x="540327" y="279363"/>
                </a:cubicBezTo>
                <a:cubicBezTo>
                  <a:pt x="547651" y="224431"/>
                  <a:pt x="540327" y="168526"/>
                  <a:pt x="540327" y="113108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55576" y="4437111"/>
            <a:ext cx="7344815" cy="20000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Nachází se před průdušnicí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Vyvinutý </a:t>
            </a:r>
            <a:r>
              <a:rPr lang="cs-CZ" sz="2800" dirty="0">
                <a:solidFill>
                  <a:schemeClr val="tx1"/>
                </a:solidFill>
              </a:rPr>
              <a:t>jen v dětství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Jeho hormon </a:t>
            </a:r>
            <a:r>
              <a:rPr lang="cs-CZ" sz="2800" dirty="0">
                <a:solidFill>
                  <a:schemeClr val="tx1"/>
                </a:solidFill>
              </a:rPr>
              <a:t>ovlivňuje obranné </a:t>
            </a:r>
            <a:r>
              <a:rPr lang="cs-CZ" sz="2800" dirty="0" smtClean="0">
                <a:solidFill>
                  <a:schemeClr val="tx1"/>
                </a:solidFill>
              </a:rPr>
              <a:t>schopnosti organismu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06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Nadledvinky</a:t>
            </a:r>
            <a:endParaRPr lang="cs-CZ" dirty="0"/>
          </a:p>
        </p:txBody>
      </p:sp>
      <p:pic>
        <p:nvPicPr>
          <p:cNvPr id="4" name="Picture 2" descr="E:\žláz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2865"/>
            <a:ext cx="7848872" cy="523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611" y="1559083"/>
            <a:ext cx="3114119" cy="5227538"/>
          </a:xfrm>
          <a:prstGeom prst="rect">
            <a:avLst/>
          </a:prstGeom>
          <a:noFill/>
          <a:ln w="57150">
            <a:solidFill>
              <a:schemeClr val="accent4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Volný tvar 4"/>
          <p:cNvSpPr/>
          <p:nvPr/>
        </p:nvSpPr>
        <p:spPr>
          <a:xfrm>
            <a:off x="4037972" y="3719085"/>
            <a:ext cx="708016" cy="450656"/>
          </a:xfrm>
          <a:custGeom>
            <a:avLst/>
            <a:gdLst>
              <a:gd name="connsiteX0" fmla="*/ 652163 w 708016"/>
              <a:gd name="connsiteY0" fmla="*/ 339820 h 450656"/>
              <a:gd name="connsiteX1" fmla="*/ 707581 w 708016"/>
              <a:gd name="connsiteY1" fmla="*/ 270547 h 450656"/>
              <a:gd name="connsiteX2" fmla="*/ 679872 w 708016"/>
              <a:gd name="connsiteY2" fmla="*/ 228984 h 450656"/>
              <a:gd name="connsiteX3" fmla="*/ 638308 w 708016"/>
              <a:gd name="connsiteY3" fmla="*/ 145856 h 450656"/>
              <a:gd name="connsiteX4" fmla="*/ 624453 w 708016"/>
              <a:gd name="connsiteY4" fmla="*/ 104293 h 450656"/>
              <a:gd name="connsiteX5" fmla="*/ 541326 w 708016"/>
              <a:gd name="connsiteY5" fmla="*/ 48875 h 450656"/>
              <a:gd name="connsiteX6" fmla="*/ 388926 w 708016"/>
              <a:gd name="connsiteY6" fmla="*/ 7311 h 450656"/>
              <a:gd name="connsiteX7" fmla="*/ 42563 w 708016"/>
              <a:gd name="connsiteY7" fmla="*/ 48875 h 450656"/>
              <a:gd name="connsiteX8" fmla="*/ 14853 w 708016"/>
              <a:gd name="connsiteY8" fmla="*/ 76584 h 450656"/>
              <a:gd name="connsiteX9" fmla="*/ 14853 w 708016"/>
              <a:gd name="connsiteY9" fmla="*/ 201275 h 450656"/>
              <a:gd name="connsiteX10" fmla="*/ 42563 w 708016"/>
              <a:gd name="connsiteY10" fmla="*/ 312111 h 450656"/>
              <a:gd name="connsiteX11" fmla="*/ 70272 w 708016"/>
              <a:gd name="connsiteY11" fmla="*/ 353675 h 450656"/>
              <a:gd name="connsiteX12" fmla="*/ 153399 w 708016"/>
              <a:gd name="connsiteY12" fmla="*/ 436802 h 450656"/>
              <a:gd name="connsiteX13" fmla="*/ 194963 w 708016"/>
              <a:gd name="connsiteY13" fmla="*/ 450656 h 450656"/>
              <a:gd name="connsiteX14" fmla="*/ 513617 w 708016"/>
              <a:gd name="connsiteY14" fmla="*/ 436802 h 450656"/>
              <a:gd name="connsiteX15" fmla="*/ 555181 w 708016"/>
              <a:gd name="connsiteY15" fmla="*/ 409093 h 450656"/>
              <a:gd name="connsiteX16" fmla="*/ 596744 w 708016"/>
              <a:gd name="connsiteY16" fmla="*/ 395238 h 450656"/>
              <a:gd name="connsiteX17" fmla="*/ 638308 w 708016"/>
              <a:gd name="connsiteY17" fmla="*/ 367529 h 450656"/>
              <a:gd name="connsiteX18" fmla="*/ 693726 w 708016"/>
              <a:gd name="connsiteY18" fmla="*/ 353675 h 450656"/>
              <a:gd name="connsiteX19" fmla="*/ 693726 w 708016"/>
              <a:gd name="connsiteY19" fmla="*/ 228984 h 45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08016" h="450656">
                <a:moveTo>
                  <a:pt x="652163" y="339820"/>
                </a:moveTo>
                <a:cubicBezTo>
                  <a:pt x="670636" y="316729"/>
                  <a:pt x="700409" y="299235"/>
                  <a:pt x="707581" y="270547"/>
                </a:cubicBezTo>
                <a:cubicBezTo>
                  <a:pt x="711619" y="254393"/>
                  <a:pt x="686431" y="244289"/>
                  <a:pt x="679872" y="228984"/>
                </a:cubicBezTo>
                <a:cubicBezTo>
                  <a:pt x="641570" y="139614"/>
                  <a:pt x="694078" y="201628"/>
                  <a:pt x="638308" y="145856"/>
                </a:cubicBezTo>
                <a:cubicBezTo>
                  <a:pt x="633690" y="132002"/>
                  <a:pt x="634780" y="114619"/>
                  <a:pt x="624453" y="104293"/>
                </a:cubicBezTo>
                <a:cubicBezTo>
                  <a:pt x="600905" y="80745"/>
                  <a:pt x="573634" y="56952"/>
                  <a:pt x="541326" y="48875"/>
                </a:cubicBezTo>
                <a:cubicBezTo>
                  <a:pt x="416322" y="17624"/>
                  <a:pt x="466618" y="33209"/>
                  <a:pt x="388926" y="7311"/>
                </a:cubicBezTo>
                <a:cubicBezTo>
                  <a:pt x="203677" y="15732"/>
                  <a:pt x="146453" y="-34237"/>
                  <a:pt x="42563" y="48875"/>
                </a:cubicBezTo>
                <a:cubicBezTo>
                  <a:pt x="32363" y="57035"/>
                  <a:pt x="24090" y="67348"/>
                  <a:pt x="14853" y="76584"/>
                </a:cubicBezTo>
                <a:cubicBezTo>
                  <a:pt x="-7387" y="143305"/>
                  <a:pt x="-2358" y="106612"/>
                  <a:pt x="14853" y="201275"/>
                </a:cubicBezTo>
                <a:cubicBezTo>
                  <a:pt x="19370" y="226118"/>
                  <a:pt x="28829" y="284643"/>
                  <a:pt x="42563" y="312111"/>
                </a:cubicBezTo>
                <a:cubicBezTo>
                  <a:pt x="50010" y="327004"/>
                  <a:pt x="59210" y="341230"/>
                  <a:pt x="70272" y="353675"/>
                </a:cubicBezTo>
                <a:cubicBezTo>
                  <a:pt x="96306" y="382963"/>
                  <a:pt x="116223" y="424411"/>
                  <a:pt x="153399" y="436802"/>
                </a:cubicBezTo>
                <a:lnTo>
                  <a:pt x="194963" y="450656"/>
                </a:lnTo>
                <a:cubicBezTo>
                  <a:pt x="301181" y="446038"/>
                  <a:pt x="407999" y="448988"/>
                  <a:pt x="513617" y="436802"/>
                </a:cubicBezTo>
                <a:cubicBezTo>
                  <a:pt x="530158" y="434893"/>
                  <a:pt x="540288" y="416540"/>
                  <a:pt x="555181" y="409093"/>
                </a:cubicBezTo>
                <a:cubicBezTo>
                  <a:pt x="568243" y="402562"/>
                  <a:pt x="583682" y="401769"/>
                  <a:pt x="596744" y="395238"/>
                </a:cubicBezTo>
                <a:cubicBezTo>
                  <a:pt x="611637" y="387791"/>
                  <a:pt x="623003" y="374088"/>
                  <a:pt x="638308" y="367529"/>
                </a:cubicBezTo>
                <a:cubicBezTo>
                  <a:pt x="655810" y="360028"/>
                  <a:pt x="686654" y="371354"/>
                  <a:pt x="693726" y="353675"/>
                </a:cubicBezTo>
                <a:cubicBezTo>
                  <a:pt x="709162" y="315084"/>
                  <a:pt x="693726" y="270548"/>
                  <a:pt x="693726" y="228984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228184" y="1772816"/>
            <a:ext cx="1884218" cy="1440873"/>
          </a:xfrm>
          <a:custGeom>
            <a:avLst/>
            <a:gdLst>
              <a:gd name="connsiteX0" fmla="*/ 1801091 w 1884218"/>
              <a:gd name="connsiteY0" fmla="*/ 1288473 h 1440873"/>
              <a:gd name="connsiteX1" fmla="*/ 1814945 w 1884218"/>
              <a:gd name="connsiteY1" fmla="*/ 1219200 h 1440873"/>
              <a:gd name="connsiteX2" fmla="*/ 1787236 w 1884218"/>
              <a:gd name="connsiteY2" fmla="*/ 1052946 h 1440873"/>
              <a:gd name="connsiteX3" fmla="*/ 1801091 w 1884218"/>
              <a:gd name="connsiteY3" fmla="*/ 720436 h 1440873"/>
              <a:gd name="connsiteX4" fmla="*/ 1814945 w 1884218"/>
              <a:gd name="connsiteY4" fmla="*/ 678873 h 1440873"/>
              <a:gd name="connsiteX5" fmla="*/ 1828800 w 1884218"/>
              <a:gd name="connsiteY5" fmla="*/ 623455 h 1440873"/>
              <a:gd name="connsiteX6" fmla="*/ 1814945 w 1884218"/>
              <a:gd name="connsiteY6" fmla="*/ 401782 h 1440873"/>
              <a:gd name="connsiteX7" fmla="*/ 1801091 w 1884218"/>
              <a:gd name="connsiteY7" fmla="*/ 346364 h 1440873"/>
              <a:gd name="connsiteX8" fmla="*/ 1759527 w 1884218"/>
              <a:gd name="connsiteY8" fmla="*/ 235527 h 1440873"/>
              <a:gd name="connsiteX9" fmla="*/ 1731818 w 1884218"/>
              <a:gd name="connsiteY9" fmla="*/ 138546 h 1440873"/>
              <a:gd name="connsiteX10" fmla="*/ 1690255 w 1884218"/>
              <a:gd name="connsiteY10" fmla="*/ 110836 h 1440873"/>
              <a:gd name="connsiteX11" fmla="*/ 1662545 w 1884218"/>
              <a:gd name="connsiteY11" fmla="*/ 69273 h 1440873"/>
              <a:gd name="connsiteX12" fmla="*/ 1620982 w 1884218"/>
              <a:gd name="connsiteY12" fmla="*/ 41564 h 1440873"/>
              <a:gd name="connsiteX13" fmla="*/ 1579418 w 1884218"/>
              <a:gd name="connsiteY13" fmla="*/ 0 h 1440873"/>
              <a:gd name="connsiteX14" fmla="*/ 678873 w 1884218"/>
              <a:gd name="connsiteY14" fmla="*/ 13855 h 1440873"/>
              <a:gd name="connsiteX15" fmla="*/ 581891 w 1884218"/>
              <a:gd name="connsiteY15" fmla="*/ 27709 h 1440873"/>
              <a:gd name="connsiteX16" fmla="*/ 443345 w 1884218"/>
              <a:gd name="connsiteY16" fmla="*/ 83127 h 1440873"/>
              <a:gd name="connsiteX17" fmla="*/ 401782 w 1884218"/>
              <a:gd name="connsiteY17" fmla="*/ 110836 h 1440873"/>
              <a:gd name="connsiteX18" fmla="*/ 304800 w 1884218"/>
              <a:gd name="connsiteY18" fmla="*/ 138546 h 1440873"/>
              <a:gd name="connsiteX19" fmla="*/ 221673 w 1884218"/>
              <a:gd name="connsiteY19" fmla="*/ 193964 h 1440873"/>
              <a:gd name="connsiteX20" fmla="*/ 138545 w 1884218"/>
              <a:gd name="connsiteY20" fmla="*/ 221673 h 1440873"/>
              <a:gd name="connsiteX21" fmla="*/ 55418 w 1884218"/>
              <a:gd name="connsiteY21" fmla="*/ 277091 h 1440873"/>
              <a:gd name="connsiteX22" fmla="*/ 27709 w 1884218"/>
              <a:gd name="connsiteY22" fmla="*/ 360218 h 1440873"/>
              <a:gd name="connsiteX23" fmla="*/ 0 w 1884218"/>
              <a:gd name="connsiteY23" fmla="*/ 637309 h 1440873"/>
              <a:gd name="connsiteX24" fmla="*/ 27709 w 1884218"/>
              <a:gd name="connsiteY24" fmla="*/ 872836 h 1440873"/>
              <a:gd name="connsiteX25" fmla="*/ 41564 w 1884218"/>
              <a:gd name="connsiteY25" fmla="*/ 928255 h 1440873"/>
              <a:gd name="connsiteX26" fmla="*/ 96982 w 1884218"/>
              <a:gd name="connsiteY26" fmla="*/ 1011382 h 1440873"/>
              <a:gd name="connsiteX27" fmla="*/ 180109 w 1884218"/>
              <a:gd name="connsiteY27" fmla="*/ 1039091 h 1440873"/>
              <a:gd name="connsiteX28" fmla="*/ 221673 w 1884218"/>
              <a:gd name="connsiteY28" fmla="*/ 1052946 h 1440873"/>
              <a:gd name="connsiteX29" fmla="*/ 304800 w 1884218"/>
              <a:gd name="connsiteY29" fmla="*/ 1066800 h 1440873"/>
              <a:gd name="connsiteX30" fmla="*/ 651164 w 1884218"/>
              <a:gd name="connsiteY30" fmla="*/ 1052946 h 1440873"/>
              <a:gd name="connsiteX31" fmla="*/ 748145 w 1884218"/>
              <a:gd name="connsiteY31" fmla="*/ 1025236 h 1440873"/>
              <a:gd name="connsiteX32" fmla="*/ 775855 w 1884218"/>
              <a:gd name="connsiteY32" fmla="*/ 997527 h 1440873"/>
              <a:gd name="connsiteX33" fmla="*/ 1052945 w 1884218"/>
              <a:gd name="connsiteY33" fmla="*/ 983673 h 1440873"/>
              <a:gd name="connsiteX34" fmla="*/ 1122218 w 1884218"/>
              <a:gd name="connsiteY34" fmla="*/ 997527 h 1440873"/>
              <a:gd name="connsiteX35" fmla="*/ 1233055 w 1884218"/>
              <a:gd name="connsiteY35" fmla="*/ 1080655 h 1440873"/>
              <a:gd name="connsiteX36" fmla="*/ 1260764 w 1884218"/>
              <a:gd name="connsiteY36" fmla="*/ 1122218 h 1440873"/>
              <a:gd name="connsiteX37" fmla="*/ 1343891 w 1884218"/>
              <a:gd name="connsiteY37" fmla="*/ 1205346 h 1440873"/>
              <a:gd name="connsiteX38" fmla="*/ 1385455 w 1884218"/>
              <a:gd name="connsiteY38" fmla="*/ 1246909 h 1440873"/>
              <a:gd name="connsiteX39" fmla="*/ 1454727 w 1884218"/>
              <a:gd name="connsiteY39" fmla="*/ 1316182 h 1440873"/>
              <a:gd name="connsiteX40" fmla="*/ 1524000 w 1884218"/>
              <a:gd name="connsiteY40" fmla="*/ 1371600 h 1440873"/>
              <a:gd name="connsiteX41" fmla="*/ 1676400 w 1884218"/>
              <a:gd name="connsiteY41" fmla="*/ 1440873 h 1440873"/>
              <a:gd name="connsiteX42" fmla="*/ 1828800 w 1884218"/>
              <a:gd name="connsiteY42" fmla="*/ 1427018 h 1440873"/>
              <a:gd name="connsiteX43" fmla="*/ 1856509 w 1884218"/>
              <a:gd name="connsiteY43" fmla="*/ 1385455 h 1440873"/>
              <a:gd name="connsiteX44" fmla="*/ 1884218 w 1884218"/>
              <a:gd name="connsiteY44" fmla="*/ 1302327 h 1440873"/>
              <a:gd name="connsiteX45" fmla="*/ 1814945 w 1884218"/>
              <a:gd name="connsiteY45" fmla="*/ 1177636 h 1440873"/>
              <a:gd name="connsiteX46" fmla="*/ 1814945 w 1884218"/>
              <a:gd name="connsiteY46" fmla="*/ 1122218 h 144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884218" h="1440873">
                <a:moveTo>
                  <a:pt x="1801091" y="1288473"/>
                </a:moveTo>
                <a:cubicBezTo>
                  <a:pt x="1805709" y="1265382"/>
                  <a:pt x="1814945" y="1242748"/>
                  <a:pt x="1814945" y="1219200"/>
                </a:cubicBezTo>
                <a:cubicBezTo>
                  <a:pt x="1814945" y="1126392"/>
                  <a:pt x="1808915" y="1117980"/>
                  <a:pt x="1787236" y="1052946"/>
                </a:cubicBezTo>
                <a:cubicBezTo>
                  <a:pt x="1791854" y="942109"/>
                  <a:pt x="1792896" y="831066"/>
                  <a:pt x="1801091" y="720436"/>
                </a:cubicBezTo>
                <a:cubicBezTo>
                  <a:pt x="1802170" y="705872"/>
                  <a:pt x="1810933" y="692915"/>
                  <a:pt x="1814945" y="678873"/>
                </a:cubicBezTo>
                <a:cubicBezTo>
                  <a:pt x="1820176" y="660564"/>
                  <a:pt x="1824182" y="641928"/>
                  <a:pt x="1828800" y="623455"/>
                </a:cubicBezTo>
                <a:cubicBezTo>
                  <a:pt x="1824182" y="549564"/>
                  <a:pt x="1822312" y="475450"/>
                  <a:pt x="1814945" y="401782"/>
                </a:cubicBezTo>
                <a:cubicBezTo>
                  <a:pt x="1813050" y="382835"/>
                  <a:pt x="1807112" y="364428"/>
                  <a:pt x="1801091" y="346364"/>
                </a:cubicBezTo>
                <a:cubicBezTo>
                  <a:pt x="1771817" y="258541"/>
                  <a:pt x="1778981" y="303615"/>
                  <a:pt x="1759527" y="235527"/>
                </a:cubicBezTo>
                <a:cubicBezTo>
                  <a:pt x="1758420" y="231651"/>
                  <a:pt x="1739202" y="147776"/>
                  <a:pt x="1731818" y="138546"/>
                </a:cubicBezTo>
                <a:cubicBezTo>
                  <a:pt x="1721416" y="125544"/>
                  <a:pt x="1704109" y="120073"/>
                  <a:pt x="1690255" y="110836"/>
                </a:cubicBezTo>
                <a:cubicBezTo>
                  <a:pt x="1681018" y="96982"/>
                  <a:pt x="1674319" y="81047"/>
                  <a:pt x="1662545" y="69273"/>
                </a:cubicBezTo>
                <a:cubicBezTo>
                  <a:pt x="1650771" y="57499"/>
                  <a:pt x="1633774" y="52224"/>
                  <a:pt x="1620982" y="41564"/>
                </a:cubicBezTo>
                <a:cubicBezTo>
                  <a:pt x="1605930" y="29021"/>
                  <a:pt x="1593273" y="13855"/>
                  <a:pt x="1579418" y="0"/>
                </a:cubicBezTo>
                <a:lnTo>
                  <a:pt x="678873" y="13855"/>
                </a:lnTo>
                <a:cubicBezTo>
                  <a:pt x="646230" y="14762"/>
                  <a:pt x="613710" y="20366"/>
                  <a:pt x="581891" y="27709"/>
                </a:cubicBezTo>
                <a:cubicBezTo>
                  <a:pt x="534280" y="38696"/>
                  <a:pt x="485920" y="58799"/>
                  <a:pt x="443345" y="83127"/>
                </a:cubicBezTo>
                <a:cubicBezTo>
                  <a:pt x="428888" y="91388"/>
                  <a:pt x="417087" y="104277"/>
                  <a:pt x="401782" y="110836"/>
                </a:cubicBezTo>
                <a:cubicBezTo>
                  <a:pt x="370392" y="124289"/>
                  <a:pt x="335132" y="121695"/>
                  <a:pt x="304800" y="138546"/>
                </a:cubicBezTo>
                <a:cubicBezTo>
                  <a:pt x="275689" y="154719"/>
                  <a:pt x="253266" y="183433"/>
                  <a:pt x="221673" y="193964"/>
                </a:cubicBezTo>
                <a:cubicBezTo>
                  <a:pt x="193964" y="203200"/>
                  <a:pt x="162848" y="205471"/>
                  <a:pt x="138545" y="221673"/>
                </a:cubicBezTo>
                <a:lnTo>
                  <a:pt x="55418" y="277091"/>
                </a:lnTo>
                <a:cubicBezTo>
                  <a:pt x="46182" y="304800"/>
                  <a:pt x="29424" y="331061"/>
                  <a:pt x="27709" y="360218"/>
                </a:cubicBezTo>
                <a:cubicBezTo>
                  <a:pt x="12997" y="610325"/>
                  <a:pt x="38726" y="521137"/>
                  <a:pt x="0" y="637309"/>
                </a:cubicBezTo>
                <a:cubicBezTo>
                  <a:pt x="9666" y="743632"/>
                  <a:pt x="9177" y="780175"/>
                  <a:pt x="27709" y="872836"/>
                </a:cubicBezTo>
                <a:cubicBezTo>
                  <a:pt x="31443" y="891508"/>
                  <a:pt x="33048" y="911224"/>
                  <a:pt x="41564" y="928255"/>
                </a:cubicBezTo>
                <a:cubicBezTo>
                  <a:pt x="56457" y="958041"/>
                  <a:pt x="65389" y="1000851"/>
                  <a:pt x="96982" y="1011382"/>
                </a:cubicBezTo>
                <a:lnTo>
                  <a:pt x="180109" y="1039091"/>
                </a:lnTo>
                <a:cubicBezTo>
                  <a:pt x="193964" y="1043709"/>
                  <a:pt x="207268" y="1050545"/>
                  <a:pt x="221673" y="1052946"/>
                </a:cubicBezTo>
                <a:lnTo>
                  <a:pt x="304800" y="1066800"/>
                </a:lnTo>
                <a:cubicBezTo>
                  <a:pt x="420255" y="1062182"/>
                  <a:pt x="535891" y="1060896"/>
                  <a:pt x="651164" y="1052946"/>
                </a:cubicBezTo>
                <a:cubicBezTo>
                  <a:pt x="673099" y="1051433"/>
                  <a:pt x="725064" y="1032930"/>
                  <a:pt x="748145" y="1025236"/>
                </a:cubicBezTo>
                <a:cubicBezTo>
                  <a:pt x="757382" y="1016000"/>
                  <a:pt x="765655" y="1005687"/>
                  <a:pt x="775855" y="997527"/>
                </a:cubicBezTo>
                <a:cubicBezTo>
                  <a:pt x="866244" y="925216"/>
                  <a:pt x="879248" y="973455"/>
                  <a:pt x="1052945" y="983673"/>
                </a:cubicBezTo>
                <a:cubicBezTo>
                  <a:pt x="1076036" y="988291"/>
                  <a:pt x="1100780" y="987783"/>
                  <a:pt x="1122218" y="997527"/>
                </a:cubicBezTo>
                <a:cubicBezTo>
                  <a:pt x="1150072" y="1010188"/>
                  <a:pt x="1207740" y="1049012"/>
                  <a:pt x="1233055" y="1080655"/>
                </a:cubicBezTo>
                <a:cubicBezTo>
                  <a:pt x="1243457" y="1093657"/>
                  <a:pt x="1249702" y="1109773"/>
                  <a:pt x="1260764" y="1122218"/>
                </a:cubicBezTo>
                <a:cubicBezTo>
                  <a:pt x="1286798" y="1151507"/>
                  <a:pt x="1316182" y="1177637"/>
                  <a:pt x="1343891" y="1205346"/>
                </a:cubicBezTo>
                <a:cubicBezTo>
                  <a:pt x="1357746" y="1219201"/>
                  <a:pt x="1374587" y="1230606"/>
                  <a:pt x="1385455" y="1246909"/>
                </a:cubicBezTo>
                <a:cubicBezTo>
                  <a:pt x="1422400" y="1302327"/>
                  <a:pt x="1399309" y="1279237"/>
                  <a:pt x="1454727" y="1316182"/>
                </a:cubicBezTo>
                <a:cubicBezTo>
                  <a:pt x="1505926" y="1392981"/>
                  <a:pt x="1453142" y="1332235"/>
                  <a:pt x="1524000" y="1371600"/>
                </a:cubicBezTo>
                <a:cubicBezTo>
                  <a:pt x="1658823" y="1446501"/>
                  <a:pt x="1551771" y="1415947"/>
                  <a:pt x="1676400" y="1440873"/>
                </a:cubicBezTo>
                <a:cubicBezTo>
                  <a:pt x="1727200" y="1436255"/>
                  <a:pt x="1780046" y="1442019"/>
                  <a:pt x="1828800" y="1427018"/>
                </a:cubicBezTo>
                <a:cubicBezTo>
                  <a:pt x="1844715" y="1422121"/>
                  <a:pt x="1849746" y="1400671"/>
                  <a:pt x="1856509" y="1385455"/>
                </a:cubicBezTo>
                <a:cubicBezTo>
                  <a:pt x="1868372" y="1358764"/>
                  <a:pt x="1884218" y="1302327"/>
                  <a:pt x="1884218" y="1302327"/>
                </a:cubicBezTo>
                <a:cubicBezTo>
                  <a:pt x="1861142" y="1267713"/>
                  <a:pt x="1821596" y="1224190"/>
                  <a:pt x="1814945" y="1177636"/>
                </a:cubicBezTo>
                <a:cubicBezTo>
                  <a:pt x="1812332" y="1159349"/>
                  <a:pt x="1814945" y="1140691"/>
                  <a:pt x="1814945" y="1122218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99592" y="4869160"/>
            <a:ext cx="2736304" cy="165618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7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260648"/>
            <a:ext cx="3744416" cy="1143000"/>
          </a:xfr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Nadledvinky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Jsou umístěny na horním okraji ledvin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B050"/>
                </a:solidFill>
              </a:rPr>
              <a:t>Kůra</a:t>
            </a:r>
            <a:r>
              <a:rPr lang="cs-CZ" dirty="0" smtClean="0"/>
              <a:t> produkuje hormony, které ovlivňují látkovou přeměnu, jsou důležité pro překonání zátěže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Dřeň</a:t>
            </a:r>
            <a:r>
              <a:rPr lang="cs-CZ" dirty="0" smtClean="0"/>
              <a:t> vylučuje hormon (adrenalin), který zvyšuje krevní tlak                                                  a povzbuzuje činnost srdce 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VKXS9ZDN\MP9004230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5104"/>
            <a:ext cx="2736304" cy="23339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63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Users\Speciální školy\AppData\Local\Microsoft\Windows\Temporary Internet Files\Content.IE5\9H36NWYL\MC90002812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93102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844824"/>
            <a:ext cx="3816424" cy="4536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Je umístěna pod žaludkem, na dvanáctníku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Její hormon inzulín  reguluje množství cukru v krvi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Nedostatečné vylučování hormonu způsobuje  cukrovku (diabetes)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563888" y="2780928"/>
            <a:ext cx="3189650" cy="151216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41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žláz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47" y="188640"/>
            <a:ext cx="8503446" cy="567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3247" y="5949280"/>
            <a:ext cx="8405217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Pohlavní žlázy</a:t>
            </a:r>
            <a:endParaRPr lang="cs-CZ" sz="3600" dirty="0"/>
          </a:p>
        </p:txBody>
      </p:sp>
      <p:sp>
        <p:nvSpPr>
          <p:cNvPr id="5" name="Volný tvar 4"/>
          <p:cNvSpPr/>
          <p:nvPr/>
        </p:nvSpPr>
        <p:spPr>
          <a:xfrm>
            <a:off x="1385366" y="3629891"/>
            <a:ext cx="1551798" cy="914400"/>
          </a:xfrm>
          <a:custGeom>
            <a:avLst/>
            <a:gdLst>
              <a:gd name="connsiteX0" fmla="*/ 1302416 w 1551798"/>
              <a:gd name="connsiteY0" fmla="*/ 914400 h 914400"/>
              <a:gd name="connsiteX1" fmla="*/ 1343979 w 1551798"/>
              <a:gd name="connsiteY1" fmla="*/ 845127 h 914400"/>
              <a:gd name="connsiteX2" fmla="*/ 1413252 w 1551798"/>
              <a:gd name="connsiteY2" fmla="*/ 789709 h 914400"/>
              <a:gd name="connsiteX3" fmla="*/ 1454816 w 1551798"/>
              <a:gd name="connsiteY3" fmla="*/ 775854 h 914400"/>
              <a:gd name="connsiteX4" fmla="*/ 1468670 w 1551798"/>
              <a:gd name="connsiteY4" fmla="*/ 734291 h 914400"/>
              <a:gd name="connsiteX5" fmla="*/ 1524089 w 1551798"/>
              <a:gd name="connsiteY5" fmla="*/ 665018 h 914400"/>
              <a:gd name="connsiteX6" fmla="*/ 1537943 w 1551798"/>
              <a:gd name="connsiteY6" fmla="*/ 581891 h 914400"/>
              <a:gd name="connsiteX7" fmla="*/ 1551798 w 1551798"/>
              <a:gd name="connsiteY7" fmla="*/ 540327 h 914400"/>
              <a:gd name="connsiteX8" fmla="*/ 1524089 w 1551798"/>
              <a:gd name="connsiteY8" fmla="*/ 290945 h 914400"/>
              <a:gd name="connsiteX9" fmla="*/ 1454816 w 1551798"/>
              <a:gd name="connsiteY9" fmla="*/ 207818 h 914400"/>
              <a:gd name="connsiteX10" fmla="*/ 1413252 w 1551798"/>
              <a:gd name="connsiteY10" fmla="*/ 193964 h 914400"/>
              <a:gd name="connsiteX11" fmla="*/ 1288561 w 1551798"/>
              <a:gd name="connsiteY11" fmla="*/ 138545 h 914400"/>
              <a:gd name="connsiteX12" fmla="*/ 1246998 w 1551798"/>
              <a:gd name="connsiteY12" fmla="*/ 124691 h 914400"/>
              <a:gd name="connsiteX13" fmla="*/ 1122307 w 1551798"/>
              <a:gd name="connsiteY13" fmla="*/ 83127 h 914400"/>
              <a:gd name="connsiteX14" fmla="*/ 1080743 w 1551798"/>
              <a:gd name="connsiteY14" fmla="*/ 69273 h 914400"/>
              <a:gd name="connsiteX15" fmla="*/ 678961 w 1551798"/>
              <a:gd name="connsiteY15" fmla="*/ 41564 h 914400"/>
              <a:gd name="connsiteX16" fmla="*/ 637398 w 1551798"/>
              <a:gd name="connsiteY16" fmla="*/ 27709 h 914400"/>
              <a:gd name="connsiteX17" fmla="*/ 498852 w 1551798"/>
              <a:gd name="connsiteY17" fmla="*/ 0 h 914400"/>
              <a:gd name="connsiteX18" fmla="*/ 194052 w 1551798"/>
              <a:gd name="connsiteY18" fmla="*/ 27709 h 914400"/>
              <a:gd name="connsiteX19" fmla="*/ 110925 w 1551798"/>
              <a:gd name="connsiteY19" fmla="*/ 69273 h 914400"/>
              <a:gd name="connsiteX20" fmla="*/ 41652 w 1551798"/>
              <a:gd name="connsiteY20" fmla="*/ 152400 h 914400"/>
              <a:gd name="connsiteX21" fmla="*/ 27798 w 1551798"/>
              <a:gd name="connsiteY21" fmla="*/ 193964 h 914400"/>
              <a:gd name="connsiteX22" fmla="*/ 89 w 1551798"/>
              <a:gd name="connsiteY22" fmla="*/ 235527 h 914400"/>
              <a:gd name="connsiteX23" fmla="*/ 27798 w 1551798"/>
              <a:gd name="connsiteY23" fmla="*/ 415636 h 914400"/>
              <a:gd name="connsiteX24" fmla="*/ 55507 w 1551798"/>
              <a:gd name="connsiteY24" fmla="*/ 457200 h 914400"/>
              <a:gd name="connsiteX25" fmla="*/ 180198 w 1551798"/>
              <a:gd name="connsiteY25" fmla="*/ 526473 h 914400"/>
              <a:gd name="connsiteX26" fmla="*/ 263325 w 1551798"/>
              <a:gd name="connsiteY26" fmla="*/ 581891 h 914400"/>
              <a:gd name="connsiteX27" fmla="*/ 304889 w 1551798"/>
              <a:gd name="connsiteY27" fmla="*/ 595745 h 914400"/>
              <a:gd name="connsiteX28" fmla="*/ 443434 w 1551798"/>
              <a:gd name="connsiteY28" fmla="*/ 637309 h 914400"/>
              <a:gd name="connsiteX29" fmla="*/ 498852 w 1551798"/>
              <a:gd name="connsiteY29" fmla="*/ 665018 h 914400"/>
              <a:gd name="connsiteX30" fmla="*/ 595834 w 1551798"/>
              <a:gd name="connsiteY30" fmla="*/ 692727 h 914400"/>
              <a:gd name="connsiteX31" fmla="*/ 637398 w 1551798"/>
              <a:gd name="connsiteY31" fmla="*/ 720436 h 914400"/>
              <a:gd name="connsiteX32" fmla="*/ 775943 w 1551798"/>
              <a:gd name="connsiteY32" fmla="*/ 762000 h 914400"/>
              <a:gd name="connsiteX33" fmla="*/ 817507 w 1551798"/>
              <a:gd name="connsiteY33" fmla="*/ 789709 h 914400"/>
              <a:gd name="connsiteX34" fmla="*/ 969907 w 1551798"/>
              <a:gd name="connsiteY34" fmla="*/ 817418 h 914400"/>
              <a:gd name="connsiteX35" fmla="*/ 1025325 w 1551798"/>
              <a:gd name="connsiteY35" fmla="*/ 831273 h 914400"/>
              <a:gd name="connsiteX36" fmla="*/ 1219289 w 1551798"/>
              <a:gd name="connsiteY36" fmla="*/ 858982 h 914400"/>
              <a:gd name="connsiteX37" fmla="*/ 1260852 w 1551798"/>
              <a:gd name="connsiteY37" fmla="*/ 872836 h 914400"/>
              <a:gd name="connsiteX38" fmla="*/ 1343979 w 1551798"/>
              <a:gd name="connsiteY38" fmla="*/ 914400 h 914400"/>
              <a:gd name="connsiteX39" fmla="*/ 1385543 w 1551798"/>
              <a:gd name="connsiteY39" fmla="*/ 900545 h 914400"/>
              <a:gd name="connsiteX40" fmla="*/ 1371689 w 1551798"/>
              <a:gd name="connsiteY40" fmla="*/ 858982 h 914400"/>
              <a:gd name="connsiteX41" fmla="*/ 1371689 w 1551798"/>
              <a:gd name="connsiteY41" fmla="*/ 831273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551798" h="914400">
                <a:moveTo>
                  <a:pt x="1302416" y="914400"/>
                </a:moveTo>
                <a:cubicBezTo>
                  <a:pt x="1316270" y="891309"/>
                  <a:pt x="1328327" y="867039"/>
                  <a:pt x="1343979" y="845127"/>
                </a:cubicBezTo>
                <a:cubicBezTo>
                  <a:pt x="1358296" y="825083"/>
                  <a:pt x="1392902" y="799884"/>
                  <a:pt x="1413252" y="789709"/>
                </a:cubicBezTo>
                <a:cubicBezTo>
                  <a:pt x="1426314" y="783178"/>
                  <a:pt x="1440961" y="780472"/>
                  <a:pt x="1454816" y="775854"/>
                </a:cubicBezTo>
                <a:cubicBezTo>
                  <a:pt x="1459434" y="762000"/>
                  <a:pt x="1462139" y="747353"/>
                  <a:pt x="1468670" y="734291"/>
                </a:cubicBezTo>
                <a:cubicBezTo>
                  <a:pt x="1486148" y="699334"/>
                  <a:pt x="1498314" y="690792"/>
                  <a:pt x="1524089" y="665018"/>
                </a:cubicBezTo>
                <a:cubicBezTo>
                  <a:pt x="1528707" y="637309"/>
                  <a:pt x="1531849" y="609313"/>
                  <a:pt x="1537943" y="581891"/>
                </a:cubicBezTo>
                <a:cubicBezTo>
                  <a:pt x="1541111" y="567635"/>
                  <a:pt x="1551798" y="554931"/>
                  <a:pt x="1551798" y="540327"/>
                </a:cubicBezTo>
                <a:cubicBezTo>
                  <a:pt x="1551798" y="530677"/>
                  <a:pt x="1549194" y="349524"/>
                  <a:pt x="1524089" y="290945"/>
                </a:cubicBezTo>
                <a:cubicBezTo>
                  <a:pt x="1513867" y="267095"/>
                  <a:pt x="1474785" y="221131"/>
                  <a:pt x="1454816" y="207818"/>
                </a:cubicBezTo>
                <a:cubicBezTo>
                  <a:pt x="1442665" y="199717"/>
                  <a:pt x="1427107" y="198582"/>
                  <a:pt x="1413252" y="193964"/>
                </a:cubicBezTo>
                <a:cubicBezTo>
                  <a:pt x="1347387" y="150052"/>
                  <a:pt x="1387485" y="171519"/>
                  <a:pt x="1288561" y="138545"/>
                </a:cubicBezTo>
                <a:lnTo>
                  <a:pt x="1246998" y="124691"/>
                </a:lnTo>
                <a:cubicBezTo>
                  <a:pt x="1174685" y="76483"/>
                  <a:pt x="1234301" y="108015"/>
                  <a:pt x="1122307" y="83127"/>
                </a:cubicBezTo>
                <a:cubicBezTo>
                  <a:pt x="1108051" y="79959"/>
                  <a:pt x="1095177" y="71494"/>
                  <a:pt x="1080743" y="69273"/>
                </a:cubicBezTo>
                <a:cubicBezTo>
                  <a:pt x="974975" y="53001"/>
                  <a:pt x="760968" y="45880"/>
                  <a:pt x="678961" y="41564"/>
                </a:cubicBezTo>
                <a:cubicBezTo>
                  <a:pt x="665107" y="36946"/>
                  <a:pt x="651718" y="30573"/>
                  <a:pt x="637398" y="27709"/>
                </a:cubicBezTo>
                <a:cubicBezTo>
                  <a:pt x="478188" y="-4134"/>
                  <a:pt x="592760" y="31301"/>
                  <a:pt x="498852" y="0"/>
                </a:cubicBezTo>
                <a:cubicBezTo>
                  <a:pt x="322859" y="9777"/>
                  <a:pt x="309107" y="-5165"/>
                  <a:pt x="194052" y="27709"/>
                </a:cubicBezTo>
                <a:cubicBezTo>
                  <a:pt x="156019" y="38576"/>
                  <a:pt x="142604" y="42874"/>
                  <a:pt x="110925" y="69273"/>
                </a:cubicBezTo>
                <a:cubicBezTo>
                  <a:pt x="70920" y="102610"/>
                  <a:pt x="68898" y="111530"/>
                  <a:pt x="41652" y="152400"/>
                </a:cubicBezTo>
                <a:cubicBezTo>
                  <a:pt x="37034" y="166255"/>
                  <a:pt x="34329" y="180902"/>
                  <a:pt x="27798" y="193964"/>
                </a:cubicBezTo>
                <a:cubicBezTo>
                  <a:pt x="20352" y="208857"/>
                  <a:pt x="1472" y="218934"/>
                  <a:pt x="89" y="235527"/>
                </a:cubicBezTo>
                <a:cubicBezTo>
                  <a:pt x="-1205" y="251055"/>
                  <a:pt x="11655" y="377968"/>
                  <a:pt x="27798" y="415636"/>
                </a:cubicBezTo>
                <a:cubicBezTo>
                  <a:pt x="34357" y="430941"/>
                  <a:pt x="42976" y="446235"/>
                  <a:pt x="55507" y="457200"/>
                </a:cubicBezTo>
                <a:cubicBezTo>
                  <a:pt x="204692" y="587737"/>
                  <a:pt x="83401" y="472697"/>
                  <a:pt x="180198" y="526473"/>
                </a:cubicBezTo>
                <a:cubicBezTo>
                  <a:pt x="209309" y="542646"/>
                  <a:pt x="231732" y="571360"/>
                  <a:pt x="263325" y="581891"/>
                </a:cubicBezTo>
                <a:cubicBezTo>
                  <a:pt x="277180" y="586509"/>
                  <a:pt x="290847" y="591733"/>
                  <a:pt x="304889" y="595745"/>
                </a:cubicBezTo>
                <a:cubicBezTo>
                  <a:pt x="351289" y="609002"/>
                  <a:pt x="399541" y="615362"/>
                  <a:pt x="443434" y="637309"/>
                </a:cubicBezTo>
                <a:cubicBezTo>
                  <a:pt x="461907" y="646545"/>
                  <a:pt x="479869" y="656882"/>
                  <a:pt x="498852" y="665018"/>
                </a:cubicBezTo>
                <a:cubicBezTo>
                  <a:pt x="526682" y="676945"/>
                  <a:pt x="567706" y="685695"/>
                  <a:pt x="595834" y="692727"/>
                </a:cubicBezTo>
                <a:cubicBezTo>
                  <a:pt x="609689" y="701963"/>
                  <a:pt x="622093" y="713877"/>
                  <a:pt x="637398" y="720436"/>
                </a:cubicBezTo>
                <a:cubicBezTo>
                  <a:pt x="691610" y="743670"/>
                  <a:pt x="720067" y="724750"/>
                  <a:pt x="775943" y="762000"/>
                </a:cubicBezTo>
                <a:cubicBezTo>
                  <a:pt x="789798" y="771236"/>
                  <a:pt x="802202" y="783150"/>
                  <a:pt x="817507" y="789709"/>
                </a:cubicBezTo>
                <a:cubicBezTo>
                  <a:pt x="852242" y="804596"/>
                  <a:pt x="943877" y="812685"/>
                  <a:pt x="969907" y="817418"/>
                </a:cubicBezTo>
                <a:cubicBezTo>
                  <a:pt x="988641" y="820824"/>
                  <a:pt x="1006543" y="828143"/>
                  <a:pt x="1025325" y="831273"/>
                </a:cubicBezTo>
                <a:cubicBezTo>
                  <a:pt x="1089747" y="842010"/>
                  <a:pt x="1219289" y="858982"/>
                  <a:pt x="1219289" y="858982"/>
                </a:cubicBezTo>
                <a:cubicBezTo>
                  <a:pt x="1233143" y="863600"/>
                  <a:pt x="1247790" y="866305"/>
                  <a:pt x="1260852" y="872836"/>
                </a:cubicBezTo>
                <a:cubicBezTo>
                  <a:pt x="1368289" y="926554"/>
                  <a:pt x="1239503" y="879573"/>
                  <a:pt x="1343979" y="914400"/>
                </a:cubicBezTo>
                <a:cubicBezTo>
                  <a:pt x="1357834" y="909782"/>
                  <a:pt x="1379012" y="913607"/>
                  <a:pt x="1385543" y="900545"/>
                </a:cubicBezTo>
                <a:cubicBezTo>
                  <a:pt x="1392074" y="887483"/>
                  <a:pt x="1374553" y="873302"/>
                  <a:pt x="1371689" y="858982"/>
                </a:cubicBezTo>
                <a:cubicBezTo>
                  <a:pt x="1369878" y="849925"/>
                  <a:pt x="1371689" y="840509"/>
                  <a:pt x="1371689" y="831273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691670" y="4502338"/>
            <a:ext cx="817891" cy="679262"/>
          </a:xfrm>
          <a:custGeom>
            <a:avLst/>
            <a:gdLst>
              <a:gd name="connsiteX0" fmla="*/ 595821 w 817891"/>
              <a:gd name="connsiteY0" fmla="*/ 125080 h 679262"/>
              <a:gd name="connsiteX1" fmla="*/ 609675 w 817891"/>
              <a:gd name="connsiteY1" fmla="*/ 55807 h 679262"/>
              <a:gd name="connsiteX2" fmla="*/ 554257 w 817891"/>
              <a:gd name="connsiteY2" fmla="*/ 14244 h 679262"/>
              <a:gd name="connsiteX3" fmla="*/ 152475 w 817891"/>
              <a:gd name="connsiteY3" fmla="*/ 28098 h 679262"/>
              <a:gd name="connsiteX4" fmla="*/ 110912 w 817891"/>
              <a:gd name="connsiteY4" fmla="*/ 41953 h 679262"/>
              <a:gd name="connsiteX5" fmla="*/ 13930 w 817891"/>
              <a:gd name="connsiteY5" fmla="*/ 125080 h 679262"/>
              <a:gd name="connsiteX6" fmla="*/ 75 w 817891"/>
              <a:gd name="connsiteY6" fmla="*/ 166644 h 679262"/>
              <a:gd name="connsiteX7" fmla="*/ 27785 w 817891"/>
              <a:gd name="connsiteY7" fmla="*/ 471444 h 679262"/>
              <a:gd name="connsiteX8" fmla="*/ 41639 w 817891"/>
              <a:gd name="connsiteY8" fmla="*/ 513007 h 679262"/>
              <a:gd name="connsiteX9" fmla="*/ 97057 w 817891"/>
              <a:gd name="connsiteY9" fmla="*/ 596135 h 679262"/>
              <a:gd name="connsiteX10" fmla="*/ 180185 w 817891"/>
              <a:gd name="connsiteY10" fmla="*/ 637698 h 679262"/>
              <a:gd name="connsiteX11" fmla="*/ 235603 w 817891"/>
              <a:gd name="connsiteY11" fmla="*/ 665407 h 679262"/>
              <a:gd name="connsiteX12" fmla="*/ 318730 w 817891"/>
              <a:gd name="connsiteY12" fmla="*/ 679262 h 679262"/>
              <a:gd name="connsiteX13" fmla="*/ 429566 w 817891"/>
              <a:gd name="connsiteY13" fmla="*/ 665407 h 679262"/>
              <a:gd name="connsiteX14" fmla="*/ 471130 w 817891"/>
              <a:gd name="connsiteY14" fmla="*/ 637698 h 679262"/>
              <a:gd name="connsiteX15" fmla="*/ 512694 w 817891"/>
              <a:gd name="connsiteY15" fmla="*/ 623844 h 679262"/>
              <a:gd name="connsiteX16" fmla="*/ 568112 w 817891"/>
              <a:gd name="connsiteY16" fmla="*/ 596135 h 679262"/>
              <a:gd name="connsiteX17" fmla="*/ 651239 w 817891"/>
              <a:gd name="connsiteY17" fmla="*/ 568426 h 679262"/>
              <a:gd name="connsiteX18" fmla="*/ 748221 w 817891"/>
              <a:gd name="connsiteY18" fmla="*/ 513007 h 679262"/>
              <a:gd name="connsiteX19" fmla="*/ 789785 w 817891"/>
              <a:gd name="connsiteY19" fmla="*/ 471444 h 679262"/>
              <a:gd name="connsiteX20" fmla="*/ 817494 w 817891"/>
              <a:gd name="connsiteY20" fmla="*/ 388317 h 679262"/>
              <a:gd name="connsiteX21" fmla="*/ 803639 w 817891"/>
              <a:gd name="connsiteY21" fmla="*/ 277480 h 679262"/>
              <a:gd name="connsiteX22" fmla="*/ 789785 w 817891"/>
              <a:gd name="connsiteY22" fmla="*/ 235917 h 679262"/>
              <a:gd name="connsiteX23" fmla="*/ 720512 w 817891"/>
              <a:gd name="connsiteY23" fmla="*/ 166644 h 679262"/>
              <a:gd name="connsiteX24" fmla="*/ 637385 w 817891"/>
              <a:gd name="connsiteY24" fmla="*/ 97371 h 679262"/>
              <a:gd name="connsiteX25" fmla="*/ 623530 w 817891"/>
              <a:gd name="connsiteY25" fmla="*/ 55807 h 679262"/>
              <a:gd name="connsiteX26" fmla="*/ 568112 w 817891"/>
              <a:gd name="connsiteY26" fmla="*/ 28098 h 679262"/>
              <a:gd name="connsiteX27" fmla="*/ 429566 w 817891"/>
              <a:gd name="connsiteY27" fmla="*/ 389 h 67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17891" h="679262">
                <a:moveTo>
                  <a:pt x="595821" y="125080"/>
                </a:moveTo>
                <a:cubicBezTo>
                  <a:pt x="600439" y="101989"/>
                  <a:pt x="617943" y="77856"/>
                  <a:pt x="609675" y="55807"/>
                </a:cubicBezTo>
                <a:cubicBezTo>
                  <a:pt x="601567" y="34187"/>
                  <a:pt x="577305" y="15641"/>
                  <a:pt x="554257" y="14244"/>
                </a:cubicBezTo>
                <a:cubicBezTo>
                  <a:pt x="420496" y="6137"/>
                  <a:pt x="286402" y="23480"/>
                  <a:pt x="152475" y="28098"/>
                </a:cubicBezTo>
                <a:cubicBezTo>
                  <a:pt x="138621" y="32716"/>
                  <a:pt x="123592" y="34707"/>
                  <a:pt x="110912" y="41953"/>
                </a:cubicBezTo>
                <a:cubicBezTo>
                  <a:pt x="69443" y="65650"/>
                  <a:pt x="46685" y="92325"/>
                  <a:pt x="13930" y="125080"/>
                </a:cubicBezTo>
                <a:cubicBezTo>
                  <a:pt x="9312" y="138935"/>
                  <a:pt x="75" y="152040"/>
                  <a:pt x="75" y="166644"/>
                </a:cubicBezTo>
                <a:cubicBezTo>
                  <a:pt x="75" y="308432"/>
                  <a:pt x="-2853" y="364212"/>
                  <a:pt x="27785" y="471444"/>
                </a:cubicBezTo>
                <a:cubicBezTo>
                  <a:pt x="31797" y="485486"/>
                  <a:pt x="34547" y="500241"/>
                  <a:pt x="41639" y="513007"/>
                </a:cubicBezTo>
                <a:cubicBezTo>
                  <a:pt x="57812" y="542119"/>
                  <a:pt x="69348" y="577662"/>
                  <a:pt x="97057" y="596135"/>
                </a:cubicBezTo>
                <a:cubicBezTo>
                  <a:pt x="176935" y="649387"/>
                  <a:pt x="99878" y="603281"/>
                  <a:pt x="180185" y="637698"/>
                </a:cubicBezTo>
                <a:cubicBezTo>
                  <a:pt x="199168" y="645834"/>
                  <a:pt x="215821" y="659472"/>
                  <a:pt x="235603" y="665407"/>
                </a:cubicBezTo>
                <a:cubicBezTo>
                  <a:pt x="262509" y="673479"/>
                  <a:pt x="291021" y="674644"/>
                  <a:pt x="318730" y="679262"/>
                </a:cubicBezTo>
                <a:cubicBezTo>
                  <a:pt x="355675" y="674644"/>
                  <a:pt x="393645" y="675204"/>
                  <a:pt x="429566" y="665407"/>
                </a:cubicBezTo>
                <a:cubicBezTo>
                  <a:pt x="445630" y="661026"/>
                  <a:pt x="456237" y="645144"/>
                  <a:pt x="471130" y="637698"/>
                </a:cubicBezTo>
                <a:cubicBezTo>
                  <a:pt x="484192" y="631167"/>
                  <a:pt x="499271" y="629597"/>
                  <a:pt x="512694" y="623844"/>
                </a:cubicBezTo>
                <a:cubicBezTo>
                  <a:pt x="531677" y="615708"/>
                  <a:pt x="548936" y="603805"/>
                  <a:pt x="568112" y="596135"/>
                </a:cubicBezTo>
                <a:cubicBezTo>
                  <a:pt x="595231" y="585287"/>
                  <a:pt x="625115" y="581488"/>
                  <a:pt x="651239" y="568426"/>
                </a:cubicBezTo>
                <a:cubicBezTo>
                  <a:pt x="685121" y="551485"/>
                  <a:pt x="718844" y="537488"/>
                  <a:pt x="748221" y="513007"/>
                </a:cubicBezTo>
                <a:cubicBezTo>
                  <a:pt x="763273" y="500464"/>
                  <a:pt x="775930" y="485298"/>
                  <a:pt x="789785" y="471444"/>
                </a:cubicBezTo>
                <a:cubicBezTo>
                  <a:pt x="799021" y="443735"/>
                  <a:pt x="821117" y="417299"/>
                  <a:pt x="817494" y="388317"/>
                </a:cubicBezTo>
                <a:cubicBezTo>
                  <a:pt x="812876" y="351371"/>
                  <a:pt x="810299" y="314113"/>
                  <a:pt x="803639" y="277480"/>
                </a:cubicBezTo>
                <a:cubicBezTo>
                  <a:pt x="801027" y="263112"/>
                  <a:pt x="798547" y="247600"/>
                  <a:pt x="789785" y="235917"/>
                </a:cubicBezTo>
                <a:cubicBezTo>
                  <a:pt x="770192" y="209793"/>
                  <a:pt x="743603" y="189735"/>
                  <a:pt x="720512" y="166644"/>
                </a:cubicBezTo>
                <a:cubicBezTo>
                  <a:pt x="667174" y="113306"/>
                  <a:pt x="695251" y="135949"/>
                  <a:pt x="637385" y="97371"/>
                </a:cubicBezTo>
                <a:cubicBezTo>
                  <a:pt x="632767" y="83516"/>
                  <a:pt x="633857" y="66134"/>
                  <a:pt x="623530" y="55807"/>
                </a:cubicBezTo>
                <a:cubicBezTo>
                  <a:pt x="608926" y="41203"/>
                  <a:pt x="587288" y="35768"/>
                  <a:pt x="568112" y="28098"/>
                </a:cubicBezTo>
                <a:cubicBezTo>
                  <a:pt x="484235" y="-5453"/>
                  <a:pt x="503583" y="389"/>
                  <a:pt x="429566" y="389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79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Pohlavní žlázy - vaječníky</a:t>
            </a:r>
            <a:endParaRPr lang="cs-CZ" dirty="0"/>
          </a:p>
        </p:txBody>
      </p:sp>
      <p:pic>
        <p:nvPicPr>
          <p:cNvPr id="2052" name="Picture 4" descr="Soubor:Scheme female reproductive system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492896"/>
            <a:ext cx="3254375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1916832"/>
            <a:ext cx="4320480" cy="417646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Jsou uloženy v dutině pánevní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Působí na vznik ženských  pohlavních znaků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Řídí tvorbu pohlavních buněk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Řídí menstruační cyklus  a průběh těhotenství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31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Pohlavní žlázy - varlata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857" y="2388728"/>
            <a:ext cx="3456384" cy="3302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3549" y="1974459"/>
            <a:ext cx="4464496" cy="37165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Jsou uložena v šourku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Hormon testosteron působí na rozvoj pohlavních orgánů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Působí na vznik mužských pohlavních znaků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283968" y="2835655"/>
            <a:ext cx="2232248" cy="24084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56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79920" y="2305615"/>
            <a:ext cx="4184159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T E S T Í K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757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1. Jak se nazývá označená žláza s vnitřní sekrecí?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rzlík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Podvěsek mozkový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5" t="23523" r="4016" b="24435"/>
          <a:stretch/>
        </p:blipFill>
        <p:spPr bwMode="auto">
          <a:xfrm>
            <a:off x="3203848" y="1556792"/>
            <a:ext cx="2881746" cy="295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4433452" y="1939636"/>
            <a:ext cx="554184" cy="484909"/>
          </a:xfrm>
          <a:custGeom>
            <a:avLst/>
            <a:gdLst>
              <a:gd name="connsiteX0" fmla="*/ 512621 w 554184"/>
              <a:gd name="connsiteY0" fmla="*/ 180109 h 484909"/>
              <a:gd name="connsiteX1" fmla="*/ 484912 w 554184"/>
              <a:gd name="connsiteY1" fmla="*/ 69273 h 484909"/>
              <a:gd name="connsiteX2" fmla="*/ 401784 w 554184"/>
              <a:gd name="connsiteY2" fmla="*/ 0 h 484909"/>
              <a:gd name="connsiteX3" fmla="*/ 13857 w 554184"/>
              <a:gd name="connsiteY3" fmla="*/ 13855 h 484909"/>
              <a:gd name="connsiteX4" fmla="*/ 3 w 554184"/>
              <a:gd name="connsiteY4" fmla="*/ 55419 h 484909"/>
              <a:gd name="connsiteX5" fmla="*/ 13857 w 554184"/>
              <a:gd name="connsiteY5" fmla="*/ 235528 h 484909"/>
              <a:gd name="connsiteX6" fmla="*/ 27712 w 554184"/>
              <a:gd name="connsiteY6" fmla="*/ 318655 h 484909"/>
              <a:gd name="connsiteX7" fmla="*/ 69275 w 554184"/>
              <a:gd name="connsiteY7" fmla="*/ 401782 h 484909"/>
              <a:gd name="connsiteX8" fmla="*/ 166257 w 554184"/>
              <a:gd name="connsiteY8" fmla="*/ 457200 h 484909"/>
              <a:gd name="connsiteX9" fmla="*/ 249384 w 554184"/>
              <a:gd name="connsiteY9" fmla="*/ 484909 h 484909"/>
              <a:gd name="connsiteX10" fmla="*/ 443348 w 554184"/>
              <a:gd name="connsiteY10" fmla="*/ 457200 h 484909"/>
              <a:gd name="connsiteX11" fmla="*/ 526475 w 554184"/>
              <a:gd name="connsiteY11" fmla="*/ 401782 h 484909"/>
              <a:gd name="connsiteX12" fmla="*/ 554184 w 554184"/>
              <a:gd name="connsiteY12" fmla="*/ 221673 h 484909"/>
              <a:gd name="connsiteX13" fmla="*/ 540330 w 554184"/>
              <a:gd name="connsiteY13" fmla="*/ 152400 h 484909"/>
              <a:gd name="connsiteX14" fmla="*/ 512621 w 554184"/>
              <a:gd name="connsiteY14" fmla="*/ 96982 h 484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184" h="484909">
                <a:moveTo>
                  <a:pt x="512621" y="180109"/>
                </a:moveTo>
                <a:cubicBezTo>
                  <a:pt x="510623" y="170121"/>
                  <a:pt x="497082" y="87528"/>
                  <a:pt x="484912" y="69273"/>
                </a:cubicBezTo>
                <a:cubicBezTo>
                  <a:pt x="463577" y="37270"/>
                  <a:pt x="432454" y="20446"/>
                  <a:pt x="401784" y="0"/>
                </a:cubicBezTo>
                <a:cubicBezTo>
                  <a:pt x="272475" y="4618"/>
                  <a:pt x="142035" y="-3825"/>
                  <a:pt x="13857" y="13855"/>
                </a:cubicBezTo>
                <a:cubicBezTo>
                  <a:pt x="-610" y="15850"/>
                  <a:pt x="3" y="40815"/>
                  <a:pt x="3" y="55419"/>
                </a:cubicBezTo>
                <a:cubicBezTo>
                  <a:pt x="3" y="115633"/>
                  <a:pt x="7554" y="175645"/>
                  <a:pt x="13857" y="235528"/>
                </a:cubicBezTo>
                <a:cubicBezTo>
                  <a:pt x="16798" y="263465"/>
                  <a:pt x="21618" y="291233"/>
                  <a:pt x="27712" y="318655"/>
                </a:cubicBezTo>
                <a:cubicBezTo>
                  <a:pt x="34151" y="347632"/>
                  <a:pt x="47922" y="380430"/>
                  <a:pt x="69275" y="401782"/>
                </a:cubicBezTo>
                <a:cubicBezTo>
                  <a:pt x="85937" y="418444"/>
                  <a:pt x="148147" y="449956"/>
                  <a:pt x="166257" y="457200"/>
                </a:cubicBezTo>
                <a:cubicBezTo>
                  <a:pt x="193376" y="468048"/>
                  <a:pt x="249384" y="484909"/>
                  <a:pt x="249384" y="484909"/>
                </a:cubicBezTo>
                <a:cubicBezTo>
                  <a:pt x="266065" y="483393"/>
                  <a:pt x="396413" y="483275"/>
                  <a:pt x="443348" y="457200"/>
                </a:cubicBezTo>
                <a:cubicBezTo>
                  <a:pt x="472459" y="441027"/>
                  <a:pt x="526475" y="401782"/>
                  <a:pt x="526475" y="401782"/>
                </a:cubicBezTo>
                <a:cubicBezTo>
                  <a:pt x="550191" y="330637"/>
                  <a:pt x="554184" y="328831"/>
                  <a:pt x="554184" y="221673"/>
                </a:cubicBezTo>
                <a:cubicBezTo>
                  <a:pt x="554184" y="198125"/>
                  <a:pt x="546041" y="175245"/>
                  <a:pt x="540330" y="152400"/>
                </a:cubicBezTo>
                <a:cubicBezTo>
                  <a:pt x="529717" y="109949"/>
                  <a:pt x="534427" y="118790"/>
                  <a:pt x="512621" y="96982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69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332656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2. Je slinivka břišní žláza s vnitřní sekrecí?</a:t>
            </a:r>
          </a:p>
        </p:txBody>
      </p:sp>
    </p:spTree>
    <p:extLst>
      <p:ext uri="{BB962C8B-B14F-4D97-AF65-F5344CB8AC3E}">
        <p14:creationId xmlns:p14="http://schemas.microsoft.com/office/powerpoint/2010/main" val="166520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3. Uveď název označené žlázy 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slinivka břišní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šišinka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4184073" y="2757055"/>
            <a:ext cx="581891" cy="484909"/>
          </a:xfrm>
          <a:custGeom>
            <a:avLst/>
            <a:gdLst>
              <a:gd name="connsiteX0" fmla="*/ 526472 w 581891"/>
              <a:gd name="connsiteY0" fmla="*/ 96981 h 484909"/>
              <a:gd name="connsiteX1" fmla="*/ 304800 w 581891"/>
              <a:gd name="connsiteY1" fmla="*/ 0 h 484909"/>
              <a:gd name="connsiteX2" fmla="*/ 124691 w 581891"/>
              <a:gd name="connsiteY2" fmla="*/ 13854 h 484909"/>
              <a:gd name="connsiteX3" fmla="*/ 83127 w 581891"/>
              <a:gd name="connsiteY3" fmla="*/ 27709 h 484909"/>
              <a:gd name="connsiteX4" fmla="*/ 0 w 581891"/>
              <a:gd name="connsiteY4" fmla="*/ 110836 h 484909"/>
              <a:gd name="connsiteX5" fmla="*/ 27709 w 581891"/>
              <a:gd name="connsiteY5" fmla="*/ 263236 h 484909"/>
              <a:gd name="connsiteX6" fmla="*/ 124691 w 581891"/>
              <a:gd name="connsiteY6" fmla="*/ 387927 h 484909"/>
              <a:gd name="connsiteX7" fmla="*/ 207818 w 581891"/>
              <a:gd name="connsiteY7" fmla="*/ 443345 h 484909"/>
              <a:gd name="connsiteX8" fmla="*/ 290945 w 581891"/>
              <a:gd name="connsiteY8" fmla="*/ 484909 h 484909"/>
              <a:gd name="connsiteX9" fmla="*/ 457200 w 581891"/>
              <a:gd name="connsiteY9" fmla="*/ 471054 h 484909"/>
              <a:gd name="connsiteX10" fmla="*/ 512618 w 581891"/>
              <a:gd name="connsiteY10" fmla="*/ 387927 h 484909"/>
              <a:gd name="connsiteX11" fmla="*/ 568036 w 581891"/>
              <a:gd name="connsiteY11" fmla="*/ 263236 h 484909"/>
              <a:gd name="connsiteX12" fmla="*/ 581891 w 581891"/>
              <a:gd name="connsiteY12" fmla="*/ 221672 h 484909"/>
              <a:gd name="connsiteX13" fmla="*/ 554182 w 581891"/>
              <a:gd name="connsiteY13" fmla="*/ 124690 h 484909"/>
              <a:gd name="connsiteX14" fmla="*/ 526472 w 581891"/>
              <a:gd name="connsiteY14" fmla="*/ 96981 h 484909"/>
              <a:gd name="connsiteX15" fmla="*/ 498763 w 581891"/>
              <a:gd name="connsiteY15" fmla="*/ 55418 h 484909"/>
              <a:gd name="connsiteX16" fmla="*/ 443345 w 581891"/>
              <a:gd name="connsiteY16" fmla="*/ 41563 h 484909"/>
              <a:gd name="connsiteX17" fmla="*/ 401782 w 581891"/>
              <a:gd name="connsiteY17" fmla="*/ 27709 h 484909"/>
              <a:gd name="connsiteX18" fmla="*/ 360218 w 581891"/>
              <a:gd name="connsiteY18" fmla="*/ 0 h 484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81891" h="484909">
                <a:moveTo>
                  <a:pt x="526472" y="96981"/>
                </a:moveTo>
                <a:cubicBezTo>
                  <a:pt x="374611" y="-4260"/>
                  <a:pt x="451233" y="20918"/>
                  <a:pt x="304800" y="0"/>
                </a:cubicBezTo>
                <a:cubicBezTo>
                  <a:pt x="244764" y="4618"/>
                  <a:pt x="184440" y="6385"/>
                  <a:pt x="124691" y="13854"/>
                </a:cubicBezTo>
                <a:cubicBezTo>
                  <a:pt x="110200" y="15665"/>
                  <a:pt x="94655" y="18743"/>
                  <a:pt x="83127" y="27709"/>
                </a:cubicBezTo>
                <a:cubicBezTo>
                  <a:pt x="52195" y="51767"/>
                  <a:pt x="0" y="110836"/>
                  <a:pt x="0" y="110836"/>
                </a:cubicBezTo>
                <a:cubicBezTo>
                  <a:pt x="3020" y="134997"/>
                  <a:pt x="7040" y="226031"/>
                  <a:pt x="27709" y="263236"/>
                </a:cubicBezTo>
                <a:cubicBezTo>
                  <a:pt x="50484" y="304230"/>
                  <a:pt x="85179" y="357196"/>
                  <a:pt x="124691" y="387927"/>
                </a:cubicBezTo>
                <a:cubicBezTo>
                  <a:pt x="150978" y="408373"/>
                  <a:pt x="180109" y="424872"/>
                  <a:pt x="207818" y="443345"/>
                </a:cubicBezTo>
                <a:cubicBezTo>
                  <a:pt x="261532" y="479154"/>
                  <a:pt x="233586" y="465788"/>
                  <a:pt x="290945" y="484909"/>
                </a:cubicBezTo>
                <a:cubicBezTo>
                  <a:pt x="346363" y="480291"/>
                  <a:pt x="406252" y="493344"/>
                  <a:pt x="457200" y="471054"/>
                </a:cubicBezTo>
                <a:cubicBezTo>
                  <a:pt x="487710" y="457706"/>
                  <a:pt x="494145" y="415636"/>
                  <a:pt x="512618" y="387927"/>
                </a:cubicBezTo>
                <a:cubicBezTo>
                  <a:pt x="556528" y="322061"/>
                  <a:pt x="535062" y="362159"/>
                  <a:pt x="568036" y="263236"/>
                </a:cubicBezTo>
                <a:lnTo>
                  <a:pt x="581891" y="221672"/>
                </a:lnTo>
                <a:cubicBezTo>
                  <a:pt x="579304" y="211326"/>
                  <a:pt x="562698" y="138883"/>
                  <a:pt x="554182" y="124690"/>
                </a:cubicBezTo>
                <a:cubicBezTo>
                  <a:pt x="547461" y="113489"/>
                  <a:pt x="534632" y="107181"/>
                  <a:pt x="526472" y="96981"/>
                </a:cubicBezTo>
                <a:cubicBezTo>
                  <a:pt x="516070" y="83979"/>
                  <a:pt x="512617" y="64654"/>
                  <a:pt x="498763" y="55418"/>
                </a:cubicBezTo>
                <a:cubicBezTo>
                  <a:pt x="482920" y="44856"/>
                  <a:pt x="461654" y="46794"/>
                  <a:pt x="443345" y="41563"/>
                </a:cubicBezTo>
                <a:cubicBezTo>
                  <a:pt x="429303" y="37551"/>
                  <a:pt x="415636" y="32327"/>
                  <a:pt x="401782" y="27709"/>
                </a:cubicBezTo>
                <a:lnTo>
                  <a:pt x="360218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5" t="23523" r="4016" b="24435"/>
          <a:stretch/>
        </p:blipFill>
        <p:spPr bwMode="auto">
          <a:xfrm>
            <a:off x="3203848" y="1556792"/>
            <a:ext cx="2881746" cy="295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olný tvar 8"/>
          <p:cNvSpPr/>
          <p:nvPr/>
        </p:nvSpPr>
        <p:spPr>
          <a:xfrm>
            <a:off x="4475018" y="3214255"/>
            <a:ext cx="775855" cy="512962"/>
          </a:xfrm>
          <a:custGeom>
            <a:avLst/>
            <a:gdLst>
              <a:gd name="connsiteX0" fmla="*/ 775855 w 775855"/>
              <a:gd name="connsiteY0" fmla="*/ 180109 h 512962"/>
              <a:gd name="connsiteX1" fmla="*/ 651164 w 775855"/>
              <a:gd name="connsiteY1" fmla="*/ 96981 h 512962"/>
              <a:gd name="connsiteX2" fmla="*/ 540327 w 775855"/>
              <a:gd name="connsiteY2" fmla="*/ 69272 h 512962"/>
              <a:gd name="connsiteX3" fmla="*/ 484909 w 775855"/>
              <a:gd name="connsiteY3" fmla="*/ 55418 h 512962"/>
              <a:gd name="connsiteX4" fmla="*/ 443346 w 775855"/>
              <a:gd name="connsiteY4" fmla="*/ 27709 h 512962"/>
              <a:gd name="connsiteX5" fmla="*/ 360218 w 775855"/>
              <a:gd name="connsiteY5" fmla="*/ 0 h 512962"/>
              <a:gd name="connsiteX6" fmla="*/ 207818 w 775855"/>
              <a:gd name="connsiteY6" fmla="*/ 27709 h 512962"/>
              <a:gd name="connsiteX7" fmla="*/ 124691 w 775855"/>
              <a:gd name="connsiteY7" fmla="*/ 55418 h 512962"/>
              <a:gd name="connsiteX8" fmla="*/ 83127 w 775855"/>
              <a:gd name="connsiteY8" fmla="*/ 96981 h 512962"/>
              <a:gd name="connsiteX9" fmla="*/ 41564 w 775855"/>
              <a:gd name="connsiteY9" fmla="*/ 110836 h 512962"/>
              <a:gd name="connsiteX10" fmla="*/ 0 w 775855"/>
              <a:gd name="connsiteY10" fmla="*/ 193963 h 512962"/>
              <a:gd name="connsiteX11" fmla="*/ 27709 w 775855"/>
              <a:gd name="connsiteY11" fmla="*/ 318654 h 512962"/>
              <a:gd name="connsiteX12" fmla="*/ 55418 w 775855"/>
              <a:gd name="connsiteY12" fmla="*/ 360218 h 512962"/>
              <a:gd name="connsiteX13" fmla="*/ 96982 w 775855"/>
              <a:gd name="connsiteY13" fmla="*/ 387927 h 512962"/>
              <a:gd name="connsiteX14" fmla="*/ 124691 w 775855"/>
              <a:gd name="connsiteY14" fmla="*/ 429490 h 512962"/>
              <a:gd name="connsiteX15" fmla="*/ 207818 w 775855"/>
              <a:gd name="connsiteY15" fmla="*/ 471054 h 512962"/>
              <a:gd name="connsiteX16" fmla="*/ 249382 w 775855"/>
              <a:gd name="connsiteY16" fmla="*/ 498763 h 512962"/>
              <a:gd name="connsiteX17" fmla="*/ 623455 w 775855"/>
              <a:gd name="connsiteY17" fmla="*/ 498763 h 512962"/>
              <a:gd name="connsiteX18" fmla="*/ 706582 w 775855"/>
              <a:gd name="connsiteY18" fmla="*/ 457200 h 512962"/>
              <a:gd name="connsiteX19" fmla="*/ 762000 w 775855"/>
              <a:gd name="connsiteY19" fmla="*/ 374072 h 512962"/>
              <a:gd name="connsiteX20" fmla="*/ 734291 w 775855"/>
              <a:gd name="connsiteY20" fmla="*/ 124690 h 512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75855" h="512962">
                <a:moveTo>
                  <a:pt x="775855" y="180109"/>
                </a:moveTo>
                <a:cubicBezTo>
                  <a:pt x="734291" y="152400"/>
                  <a:pt x="699626" y="109096"/>
                  <a:pt x="651164" y="96981"/>
                </a:cubicBezTo>
                <a:lnTo>
                  <a:pt x="540327" y="69272"/>
                </a:lnTo>
                <a:lnTo>
                  <a:pt x="484909" y="55418"/>
                </a:lnTo>
                <a:cubicBezTo>
                  <a:pt x="471055" y="46182"/>
                  <a:pt x="458562" y="34472"/>
                  <a:pt x="443346" y="27709"/>
                </a:cubicBezTo>
                <a:cubicBezTo>
                  <a:pt x="416655" y="15846"/>
                  <a:pt x="360218" y="0"/>
                  <a:pt x="360218" y="0"/>
                </a:cubicBezTo>
                <a:cubicBezTo>
                  <a:pt x="291909" y="9758"/>
                  <a:pt x="267207" y="9892"/>
                  <a:pt x="207818" y="27709"/>
                </a:cubicBezTo>
                <a:cubicBezTo>
                  <a:pt x="179842" y="36102"/>
                  <a:pt x="124691" y="55418"/>
                  <a:pt x="124691" y="55418"/>
                </a:cubicBezTo>
                <a:cubicBezTo>
                  <a:pt x="110836" y="69272"/>
                  <a:pt x="99430" y="86113"/>
                  <a:pt x="83127" y="96981"/>
                </a:cubicBezTo>
                <a:cubicBezTo>
                  <a:pt x="70976" y="105082"/>
                  <a:pt x="52968" y="101713"/>
                  <a:pt x="41564" y="110836"/>
                </a:cubicBezTo>
                <a:cubicBezTo>
                  <a:pt x="17149" y="130368"/>
                  <a:pt x="9127" y="166583"/>
                  <a:pt x="0" y="193963"/>
                </a:cubicBezTo>
                <a:cubicBezTo>
                  <a:pt x="5320" y="225885"/>
                  <a:pt x="10657" y="284550"/>
                  <a:pt x="27709" y="318654"/>
                </a:cubicBezTo>
                <a:cubicBezTo>
                  <a:pt x="35155" y="333547"/>
                  <a:pt x="43644" y="348444"/>
                  <a:pt x="55418" y="360218"/>
                </a:cubicBezTo>
                <a:cubicBezTo>
                  <a:pt x="67192" y="371992"/>
                  <a:pt x="83127" y="378691"/>
                  <a:pt x="96982" y="387927"/>
                </a:cubicBezTo>
                <a:cubicBezTo>
                  <a:pt x="106218" y="401781"/>
                  <a:pt x="112917" y="417716"/>
                  <a:pt x="124691" y="429490"/>
                </a:cubicBezTo>
                <a:cubicBezTo>
                  <a:pt x="151550" y="456349"/>
                  <a:pt x="174011" y="459785"/>
                  <a:pt x="207818" y="471054"/>
                </a:cubicBezTo>
                <a:cubicBezTo>
                  <a:pt x="221673" y="480290"/>
                  <a:pt x="233318" y="494382"/>
                  <a:pt x="249382" y="498763"/>
                </a:cubicBezTo>
                <a:cubicBezTo>
                  <a:pt x="357497" y="528249"/>
                  <a:pt x="535217" y="503407"/>
                  <a:pt x="623455" y="498763"/>
                </a:cubicBezTo>
                <a:cubicBezTo>
                  <a:pt x="653103" y="488881"/>
                  <a:pt x="684464" y="482477"/>
                  <a:pt x="706582" y="457200"/>
                </a:cubicBezTo>
                <a:cubicBezTo>
                  <a:pt x="728512" y="432137"/>
                  <a:pt x="762000" y="374072"/>
                  <a:pt x="762000" y="374072"/>
                </a:cubicBezTo>
                <a:cubicBezTo>
                  <a:pt x="747502" y="142093"/>
                  <a:pt x="781255" y="218619"/>
                  <a:pt x="734291" y="124690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19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43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adrenalin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inzulín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9411" y="404664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4. Slinivka břišní vylučuje hormon </a:t>
            </a:r>
          </a:p>
        </p:txBody>
      </p:sp>
    </p:spTree>
    <p:extLst>
      <p:ext uri="{BB962C8B-B14F-4D97-AF65-F5344CB8AC3E}">
        <p14:creationId xmlns:p14="http://schemas.microsoft.com/office/powerpoint/2010/main" val="207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5. Uveď název označené žlázy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nadledvinky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ledvinky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3920836" y="3255818"/>
            <a:ext cx="762003" cy="554182"/>
          </a:xfrm>
          <a:custGeom>
            <a:avLst/>
            <a:gdLst>
              <a:gd name="connsiteX0" fmla="*/ 678873 w 762003"/>
              <a:gd name="connsiteY0" fmla="*/ 401782 h 554182"/>
              <a:gd name="connsiteX1" fmla="*/ 748146 w 762003"/>
              <a:gd name="connsiteY1" fmla="*/ 374073 h 554182"/>
              <a:gd name="connsiteX2" fmla="*/ 748146 w 762003"/>
              <a:gd name="connsiteY2" fmla="*/ 263237 h 554182"/>
              <a:gd name="connsiteX3" fmla="*/ 720437 w 762003"/>
              <a:gd name="connsiteY3" fmla="*/ 221673 h 554182"/>
              <a:gd name="connsiteX4" fmla="*/ 637309 w 762003"/>
              <a:gd name="connsiteY4" fmla="*/ 138546 h 554182"/>
              <a:gd name="connsiteX5" fmla="*/ 554182 w 762003"/>
              <a:gd name="connsiteY5" fmla="*/ 55418 h 554182"/>
              <a:gd name="connsiteX6" fmla="*/ 471055 w 762003"/>
              <a:gd name="connsiteY6" fmla="*/ 27709 h 554182"/>
              <a:gd name="connsiteX7" fmla="*/ 415637 w 762003"/>
              <a:gd name="connsiteY7" fmla="*/ 0 h 554182"/>
              <a:gd name="connsiteX8" fmla="*/ 180109 w 762003"/>
              <a:gd name="connsiteY8" fmla="*/ 13855 h 554182"/>
              <a:gd name="connsiteX9" fmla="*/ 96982 w 762003"/>
              <a:gd name="connsiteY9" fmla="*/ 69273 h 554182"/>
              <a:gd name="connsiteX10" fmla="*/ 27709 w 762003"/>
              <a:gd name="connsiteY10" fmla="*/ 124691 h 554182"/>
              <a:gd name="connsiteX11" fmla="*/ 0 w 762003"/>
              <a:gd name="connsiteY11" fmla="*/ 166255 h 554182"/>
              <a:gd name="connsiteX12" fmla="*/ 27709 w 762003"/>
              <a:gd name="connsiteY12" fmla="*/ 318655 h 554182"/>
              <a:gd name="connsiteX13" fmla="*/ 96982 w 762003"/>
              <a:gd name="connsiteY13" fmla="*/ 387927 h 554182"/>
              <a:gd name="connsiteX14" fmla="*/ 180109 w 762003"/>
              <a:gd name="connsiteY14" fmla="*/ 457200 h 554182"/>
              <a:gd name="connsiteX15" fmla="*/ 221673 w 762003"/>
              <a:gd name="connsiteY15" fmla="*/ 471055 h 554182"/>
              <a:gd name="connsiteX16" fmla="*/ 263237 w 762003"/>
              <a:gd name="connsiteY16" fmla="*/ 498764 h 554182"/>
              <a:gd name="connsiteX17" fmla="*/ 360219 w 762003"/>
              <a:gd name="connsiteY17" fmla="*/ 526473 h 554182"/>
              <a:gd name="connsiteX18" fmla="*/ 471055 w 762003"/>
              <a:gd name="connsiteY18" fmla="*/ 554182 h 554182"/>
              <a:gd name="connsiteX19" fmla="*/ 651164 w 762003"/>
              <a:gd name="connsiteY19" fmla="*/ 512618 h 554182"/>
              <a:gd name="connsiteX20" fmla="*/ 678873 w 762003"/>
              <a:gd name="connsiteY20" fmla="*/ 429491 h 554182"/>
              <a:gd name="connsiteX21" fmla="*/ 706582 w 762003"/>
              <a:gd name="connsiteY21" fmla="*/ 290946 h 554182"/>
              <a:gd name="connsiteX22" fmla="*/ 734291 w 762003"/>
              <a:gd name="connsiteY22" fmla="*/ 249382 h 554182"/>
              <a:gd name="connsiteX23" fmla="*/ 734291 w 762003"/>
              <a:gd name="connsiteY23" fmla="*/ 360218 h 55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62003" h="554182">
                <a:moveTo>
                  <a:pt x="678873" y="401782"/>
                </a:moveTo>
                <a:cubicBezTo>
                  <a:pt x="701964" y="392546"/>
                  <a:pt x="729041" y="389994"/>
                  <a:pt x="748146" y="374073"/>
                </a:cubicBezTo>
                <a:cubicBezTo>
                  <a:pt x="775720" y="351094"/>
                  <a:pt x="754747" y="280841"/>
                  <a:pt x="748146" y="263237"/>
                </a:cubicBezTo>
                <a:cubicBezTo>
                  <a:pt x="742299" y="247646"/>
                  <a:pt x="731499" y="234118"/>
                  <a:pt x="720437" y="221673"/>
                </a:cubicBezTo>
                <a:cubicBezTo>
                  <a:pt x="694403" y="192385"/>
                  <a:pt x="659046" y="171151"/>
                  <a:pt x="637309" y="138546"/>
                </a:cubicBezTo>
                <a:cubicBezTo>
                  <a:pt x="609184" y="96358"/>
                  <a:pt x="605736" y="81195"/>
                  <a:pt x="554182" y="55418"/>
                </a:cubicBezTo>
                <a:cubicBezTo>
                  <a:pt x="528058" y="42356"/>
                  <a:pt x="497179" y="40771"/>
                  <a:pt x="471055" y="27709"/>
                </a:cubicBezTo>
                <a:lnTo>
                  <a:pt x="415637" y="0"/>
                </a:lnTo>
                <a:cubicBezTo>
                  <a:pt x="337128" y="4618"/>
                  <a:pt x="256959" y="-2852"/>
                  <a:pt x="180109" y="13855"/>
                </a:cubicBezTo>
                <a:cubicBezTo>
                  <a:pt x="147567" y="20929"/>
                  <a:pt x="124691" y="50800"/>
                  <a:pt x="96982" y="69273"/>
                </a:cubicBezTo>
                <a:cubicBezTo>
                  <a:pt x="66124" y="89845"/>
                  <a:pt x="50269" y="96491"/>
                  <a:pt x="27709" y="124691"/>
                </a:cubicBezTo>
                <a:cubicBezTo>
                  <a:pt x="17307" y="137693"/>
                  <a:pt x="9236" y="152400"/>
                  <a:pt x="0" y="166255"/>
                </a:cubicBezTo>
                <a:cubicBezTo>
                  <a:pt x="4775" y="204451"/>
                  <a:pt x="6354" y="275945"/>
                  <a:pt x="27709" y="318655"/>
                </a:cubicBezTo>
                <a:cubicBezTo>
                  <a:pt x="56736" y="376709"/>
                  <a:pt x="49484" y="348345"/>
                  <a:pt x="96982" y="387927"/>
                </a:cubicBezTo>
                <a:cubicBezTo>
                  <a:pt x="142942" y="426227"/>
                  <a:pt x="128514" y="431402"/>
                  <a:pt x="180109" y="457200"/>
                </a:cubicBezTo>
                <a:cubicBezTo>
                  <a:pt x="193171" y="463731"/>
                  <a:pt x="208611" y="464524"/>
                  <a:pt x="221673" y="471055"/>
                </a:cubicBezTo>
                <a:cubicBezTo>
                  <a:pt x="236566" y="478502"/>
                  <a:pt x="248344" y="491317"/>
                  <a:pt x="263237" y="498764"/>
                </a:cubicBezTo>
                <a:cubicBezTo>
                  <a:pt x="285379" y="509835"/>
                  <a:pt x="339508" y="520556"/>
                  <a:pt x="360219" y="526473"/>
                </a:cubicBezTo>
                <a:cubicBezTo>
                  <a:pt x="459622" y="554874"/>
                  <a:pt x="330219" y="526014"/>
                  <a:pt x="471055" y="554182"/>
                </a:cubicBezTo>
                <a:cubicBezTo>
                  <a:pt x="487107" y="552577"/>
                  <a:pt x="620874" y="561082"/>
                  <a:pt x="651164" y="512618"/>
                </a:cubicBezTo>
                <a:cubicBezTo>
                  <a:pt x="666644" y="487850"/>
                  <a:pt x="678873" y="429491"/>
                  <a:pt x="678873" y="429491"/>
                </a:cubicBezTo>
                <a:cubicBezTo>
                  <a:pt x="683978" y="393755"/>
                  <a:pt x="687238" y="329634"/>
                  <a:pt x="706582" y="290946"/>
                </a:cubicBezTo>
                <a:cubicBezTo>
                  <a:pt x="714029" y="276053"/>
                  <a:pt x="728107" y="233922"/>
                  <a:pt x="734291" y="249382"/>
                </a:cubicBezTo>
                <a:cubicBezTo>
                  <a:pt x="748012" y="283685"/>
                  <a:pt x="734291" y="323273"/>
                  <a:pt x="734291" y="360218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5" t="23523" r="4016" b="24435"/>
          <a:stretch/>
        </p:blipFill>
        <p:spPr bwMode="auto">
          <a:xfrm>
            <a:off x="3203848" y="1556792"/>
            <a:ext cx="2881746" cy="295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olný tvar 8"/>
          <p:cNvSpPr/>
          <p:nvPr/>
        </p:nvSpPr>
        <p:spPr>
          <a:xfrm>
            <a:off x="4322618" y="2896041"/>
            <a:ext cx="834774" cy="373632"/>
          </a:xfrm>
          <a:custGeom>
            <a:avLst/>
            <a:gdLst>
              <a:gd name="connsiteX0" fmla="*/ 429491 w 834774"/>
              <a:gd name="connsiteY0" fmla="*/ 82686 h 373632"/>
              <a:gd name="connsiteX1" fmla="*/ 360218 w 834774"/>
              <a:gd name="connsiteY1" fmla="*/ 68832 h 373632"/>
              <a:gd name="connsiteX2" fmla="*/ 277091 w 834774"/>
              <a:gd name="connsiteY2" fmla="*/ 41123 h 373632"/>
              <a:gd name="connsiteX3" fmla="*/ 124691 w 834774"/>
              <a:gd name="connsiteY3" fmla="*/ 54977 h 373632"/>
              <a:gd name="connsiteX4" fmla="*/ 83127 w 834774"/>
              <a:gd name="connsiteY4" fmla="*/ 68832 h 373632"/>
              <a:gd name="connsiteX5" fmla="*/ 13855 w 834774"/>
              <a:gd name="connsiteY5" fmla="*/ 82686 h 373632"/>
              <a:gd name="connsiteX6" fmla="*/ 0 w 834774"/>
              <a:gd name="connsiteY6" fmla="*/ 124250 h 373632"/>
              <a:gd name="connsiteX7" fmla="*/ 41564 w 834774"/>
              <a:gd name="connsiteY7" fmla="*/ 290504 h 373632"/>
              <a:gd name="connsiteX8" fmla="*/ 124691 w 834774"/>
              <a:gd name="connsiteY8" fmla="*/ 332068 h 373632"/>
              <a:gd name="connsiteX9" fmla="*/ 193964 w 834774"/>
              <a:gd name="connsiteY9" fmla="*/ 345923 h 373632"/>
              <a:gd name="connsiteX10" fmla="*/ 235527 w 834774"/>
              <a:gd name="connsiteY10" fmla="*/ 359777 h 373632"/>
              <a:gd name="connsiteX11" fmla="*/ 332509 w 834774"/>
              <a:gd name="connsiteY11" fmla="*/ 373632 h 373632"/>
              <a:gd name="connsiteX12" fmla="*/ 484909 w 834774"/>
              <a:gd name="connsiteY12" fmla="*/ 359777 h 373632"/>
              <a:gd name="connsiteX13" fmla="*/ 568037 w 834774"/>
              <a:gd name="connsiteY13" fmla="*/ 345923 h 373632"/>
              <a:gd name="connsiteX14" fmla="*/ 789709 w 834774"/>
              <a:gd name="connsiteY14" fmla="*/ 332068 h 373632"/>
              <a:gd name="connsiteX15" fmla="*/ 831273 w 834774"/>
              <a:gd name="connsiteY15" fmla="*/ 290504 h 373632"/>
              <a:gd name="connsiteX16" fmla="*/ 789709 w 834774"/>
              <a:gd name="connsiteY16" fmla="*/ 138104 h 373632"/>
              <a:gd name="connsiteX17" fmla="*/ 748146 w 834774"/>
              <a:gd name="connsiteY17" fmla="*/ 96541 h 373632"/>
              <a:gd name="connsiteX18" fmla="*/ 706582 w 834774"/>
              <a:gd name="connsiteY18" fmla="*/ 82686 h 373632"/>
              <a:gd name="connsiteX19" fmla="*/ 665018 w 834774"/>
              <a:gd name="connsiteY19" fmla="*/ 54977 h 373632"/>
              <a:gd name="connsiteX20" fmla="*/ 609600 w 834774"/>
              <a:gd name="connsiteY20" fmla="*/ 27268 h 373632"/>
              <a:gd name="connsiteX21" fmla="*/ 207818 w 834774"/>
              <a:gd name="connsiteY21" fmla="*/ 13414 h 373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34774" h="373632">
                <a:moveTo>
                  <a:pt x="429491" y="82686"/>
                </a:moveTo>
                <a:cubicBezTo>
                  <a:pt x="406400" y="78068"/>
                  <a:pt x="382937" y="75028"/>
                  <a:pt x="360218" y="68832"/>
                </a:cubicBezTo>
                <a:cubicBezTo>
                  <a:pt x="332039" y="61147"/>
                  <a:pt x="277091" y="41123"/>
                  <a:pt x="277091" y="41123"/>
                </a:cubicBezTo>
                <a:cubicBezTo>
                  <a:pt x="226291" y="45741"/>
                  <a:pt x="175188" y="47763"/>
                  <a:pt x="124691" y="54977"/>
                </a:cubicBezTo>
                <a:cubicBezTo>
                  <a:pt x="110234" y="57042"/>
                  <a:pt x="97295" y="65290"/>
                  <a:pt x="83127" y="68832"/>
                </a:cubicBezTo>
                <a:cubicBezTo>
                  <a:pt x="60282" y="74543"/>
                  <a:pt x="36946" y="78068"/>
                  <a:pt x="13855" y="82686"/>
                </a:cubicBezTo>
                <a:cubicBezTo>
                  <a:pt x="9237" y="96541"/>
                  <a:pt x="0" y="109646"/>
                  <a:pt x="0" y="124250"/>
                </a:cubicBezTo>
                <a:cubicBezTo>
                  <a:pt x="0" y="171904"/>
                  <a:pt x="6310" y="248199"/>
                  <a:pt x="41564" y="290504"/>
                </a:cubicBezTo>
                <a:cubicBezTo>
                  <a:pt x="59388" y="311894"/>
                  <a:pt x="98808" y="325597"/>
                  <a:pt x="124691" y="332068"/>
                </a:cubicBezTo>
                <a:cubicBezTo>
                  <a:pt x="147536" y="337779"/>
                  <a:pt x="171119" y="340212"/>
                  <a:pt x="193964" y="345923"/>
                </a:cubicBezTo>
                <a:cubicBezTo>
                  <a:pt x="208132" y="349465"/>
                  <a:pt x="221207" y="356913"/>
                  <a:pt x="235527" y="359777"/>
                </a:cubicBezTo>
                <a:cubicBezTo>
                  <a:pt x="267548" y="366181"/>
                  <a:pt x="300182" y="369014"/>
                  <a:pt x="332509" y="373632"/>
                </a:cubicBezTo>
                <a:cubicBezTo>
                  <a:pt x="383309" y="369014"/>
                  <a:pt x="434249" y="365737"/>
                  <a:pt x="484909" y="359777"/>
                </a:cubicBezTo>
                <a:cubicBezTo>
                  <a:pt x="512808" y="356495"/>
                  <a:pt x="540061" y="348466"/>
                  <a:pt x="568037" y="345923"/>
                </a:cubicBezTo>
                <a:cubicBezTo>
                  <a:pt x="641768" y="339220"/>
                  <a:pt x="715818" y="336686"/>
                  <a:pt x="789709" y="332068"/>
                </a:cubicBezTo>
                <a:cubicBezTo>
                  <a:pt x="803564" y="318213"/>
                  <a:pt x="827768" y="309781"/>
                  <a:pt x="831273" y="290504"/>
                </a:cubicBezTo>
                <a:cubicBezTo>
                  <a:pt x="842588" y="228271"/>
                  <a:pt x="825891" y="181522"/>
                  <a:pt x="789709" y="138104"/>
                </a:cubicBezTo>
                <a:cubicBezTo>
                  <a:pt x="777166" y="123052"/>
                  <a:pt x="764448" y="107409"/>
                  <a:pt x="748146" y="96541"/>
                </a:cubicBezTo>
                <a:cubicBezTo>
                  <a:pt x="735995" y="88440"/>
                  <a:pt x="719644" y="89217"/>
                  <a:pt x="706582" y="82686"/>
                </a:cubicBezTo>
                <a:cubicBezTo>
                  <a:pt x="691689" y="75239"/>
                  <a:pt x="679475" y="63238"/>
                  <a:pt x="665018" y="54977"/>
                </a:cubicBezTo>
                <a:cubicBezTo>
                  <a:pt x="647086" y="44730"/>
                  <a:pt x="628583" y="35404"/>
                  <a:pt x="609600" y="27268"/>
                </a:cubicBezTo>
                <a:cubicBezTo>
                  <a:pt x="488677" y="-24556"/>
                  <a:pt x="298551" y="13414"/>
                  <a:pt x="207818" y="13414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19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varlata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vajíčka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6. Mužské pohlavní žlázy jsou </a:t>
            </a:r>
          </a:p>
        </p:txBody>
      </p:sp>
    </p:spTree>
    <p:extLst>
      <p:ext uri="{BB962C8B-B14F-4D97-AF65-F5344CB8AC3E}">
        <p14:creationId xmlns:p14="http://schemas.microsoft.com/office/powerpoint/2010/main" val="108924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7. Označené žlázy se nazývají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vejcovody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vaječníky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9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2" t="60661" r="58492" b="14418"/>
          <a:stretch/>
        </p:blipFill>
        <p:spPr bwMode="auto">
          <a:xfrm>
            <a:off x="2699792" y="2492896"/>
            <a:ext cx="3208061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19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6136" y="462581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šourku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šroubku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3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82" t="69946" r="7927" b="9286"/>
          <a:stretch/>
        </p:blipFill>
        <p:spPr bwMode="auto">
          <a:xfrm>
            <a:off x="2970882" y="2549941"/>
            <a:ext cx="2897262" cy="1599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7544" y="404664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8. Mužské pohlavní žlázy jsou uloženy v</a:t>
            </a:r>
          </a:p>
        </p:txBody>
      </p:sp>
    </p:spTree>
    <p:extLst>
      <p:ext uri="{BB962C8B-B14F-4D97-AF65-F5344CB8AC3E}">
        <p14:creationId xmlns:p14="http://schemas.microsoft.com/office/powerpoint/2010/main" val="293069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9. Nadledvinky produkují hormon, který 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nižuje krevní tlak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z</a:t>
            </a:r>
            <a:r>
              <a:rPr lang="cs-CZ" sz="2400" dirty="0" smtClean="0">
                <a:solidFill>
                  <a:schemeClr val="tx1"/>
                </a:solidFill>
              </a:rPr>
              <a:t>vyšuje krevní tlak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5" t="23523" r="4016" b="24435"/>
          <a:stretch/>
        </p:blipFill>
        <p:spPr bwMode="auto">
          <a:xfrm>
            <a:off x="3203848" y="1556792"/>
            <a:ext cx="2881746" cy="295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50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spermie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varlata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396206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10. Jakou žlázu s vnitřní sekrecí nemá oproti muži žena </a:t>
            </a:r>
          </a:p>
        </p:txBody>
      </p:sp>
    </p:spTree>
    <p:extLst>
      <p:ext uri="{BB962C8B-B14F-4D97-AF65-F5344CB8AC3E}">
        <p14:creationId xmlns:p14="http://schemas.microsoft.com/office/powerpoint/2010/main" val="293069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 – jdi dále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943600" y="4800600"/>
            <a:ext cx="2588840" cy="13647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64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žláz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47" y="1003748"/>
            <a:ext cx="8503446" cy="5670235"/>
          </a:xfrm>
          <a:prstGeom prst="rect">
            <a:avLst/>
          </a:prstGeom>
          <a:noFill/>
          <a:ln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51920" y="1003747"/>
            <a:ext cx="1440160" cy="567023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2361" y="261610"/>
            <a:ext cx="8405217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Doplňte názvy žláz s vnitřní sekrecí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861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Galerie Microsoft Office </a:t>
            </a:r>
            <a:r>
              <a:rPr lang="cs-CZ" sz="2400" dirty="0" smtClean="0"/>
              <a:t>Klipart</a:t>
            </a:r>
          </a:p>
          <a:p>
            <a:r>
              <a:rPr lang="cs-CZ" sz="2400" dirty="0" smtClean="0"/>
              <a:t>Snímek 6 – nadledvinky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AUTOR NEUVEDEN</a:t>
            </a:r>
            <a:r>
              <a:rPr lang="en-US" sz="2400" dirty="0" smtClean="0"/>
              <a:t>. </a:t>
            </a:r>
            <a:r>
              <a:rPr lang="en-US" sz="2400" i="1" dirty="0" err="1"/>
              <a:t>Wikipedie</a:t>
            </a:r>
            <a:r>
              <a:rPr lang="en-US" sz="2400" dirty="0"/>
              <a:t> [online]. [cit. </a:t>
            </a:r>
            <a:r>
              <a:rPr lang="en-US" sz="2400" dirty="0" smtClean="0"/>
              <a:t>17.3.201</a:t>
            </a:r>
            <a:r>
              <a:rPr lang="cs-CZ" sz="2400" dirty="0" smtClean="0"/>
              <a:t>2</a:t>
            </a:r>
            <a:r>
              <a:rPr lang="en-US" sz="2400" dirty="0" smtClean="0"/>
              <a:t>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http://cs.wikipedia.org/wiki/Soubor:Kidney-numbered.png </a:t>
            </a:r>
            <a:endParaRPr lang="cs-CZ" sz="2400" dirty="0"/>
          </a:p>
          <a:p>
            <a:r>
              <a:rPr lang="cs-CZ" sz="2400" dirty="0" smtClean="0"/>
              <a:t>Snímek 4, 5, 6, 9, 13, 17, 21, 25, 27, 29, 33</a:t>
            </a:r>
          </a:p>
          <a:p>
            <a:pPr marL="0" indent="0">
              <a:buNone/>
            </a:pPr>
            <a:r>
              <a:rPr lang="cs-CZ" sz="2400" dirty="0"/>
              <a:t>ČERNÍK, Vladimír, Vítězslav BIČÍK a Zdeněk MARTINEC. </a:t>
            </a:r>
            <a:r>
              <a:rPr lang="cs-CZ" sz="2400" i="1" dirty="0"/>
              <a:t>Přírodopis 3: Biologie člověka</a:t>
            </a:r>
            <a:r>
              <a:rPr lang="cs-CZ" sz="2400" dirty="0"/>
              <a:t>. Praha: SPN, 1998</a:t>
            </a:r>
            <a:r>
              <a:rPr lang="cs-CZ" sz="2400" dirty="0" smtClean="0"/>
              <a:t>. 80 s. </a:t>
            </a:r>
            <a:r>
              <a:rPr lang="cs-CZ" sz="2400" dirty="0"/>
              <a:t>ISBN 80-85937-97-2</a:t>
            </a:r>
            <a:r>
              <a:rPr lang="cs-CZ" sz="2400" dirty="0" smtClean="0"/>
              <a:t>. s. 60. </a:t>
            </a:r>
          </a:p>
        </p:txBody>
      </p:sp>
    </p:spTree>
    <p:extLst>
      <p:ext uri="{BB962C8B-B14F-4D97-AF65-F5344CB8AC3E}">
        <p14:creationId xmlns:p14="http://schemas.microsoft.com/office/powerpoint/2010/main" val="199667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Snímek 10 – vaječníky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AUTOR NEUVEDEN. </a:t>
            </a:r>
            <a:r>
              <a:rPr lang="cs-CZ" sz="2800" i="1" dirty="0"/>
              <a:t>Wikipedie</a:t>
            </a:r>
            <a:r>
              <a:rPr lang="cs-CZ" sz="2800" dirty="0"/>
              <a:t> [online]. [cit. </a:t>
            </a:r>
            <a:r>
              <a:rPr lang="cs-CZ" sz="2800" dirty="0" smtClean="0"/>
              <a:t>17.3.2012]. </a:t>
            </a:r>
            <a:r>
              <a:rPr lang="cs-CZ" sz="2800" dirty="0"/>
              <a:t>Dostupný na WWW: http://cs.wikipedia.org/wiki/</a:t>
            </a:r>
            <a:r>
              <a:rPr lang="cs-CZ" sz="2800" dirty="0" err="1"/>
              <a:t>Soubor:Scheme_female_reproductive_system-cs.svg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Snímek 11 – varlata</a:t>
            </a:r>
          </a:p>
          <a:p>
            <a:pPr marL="0" indent="0">
              <a:buNone/>
            </a:pPr>
            <a:r>
              <a:rPr lang="cs-CZ" sz="2800" dirty="0" smtClean="0"/>
              <a:t>AUTOR NEUVEDEN. </a:t>
            </a:r>
            <a:r>
              <a:rPr lang="cs-CZ" sz="2800" i="1" dirty="0" smtClean="0"/>
              <a:t>Wikipedie </a:t>
            </a:r>
            <a:r>
              <a:rPr lang="en-US" sz="2800" dirty="0" smtClean="0"/>
              <a:t>[online</a:t>
            </a:r>
            <a:r>
              <a:rPr lang="en-US" sz="2800" dirty="0"/>
              <a:t>]. [cit. </a:t>
            </a:r>
            <a:r>
              <a:rPr lang="en-US" sz="2800" dirty="0" smtClean="0"/>
              <a:t>17.3.201</a:t>
            </a:r>
            <a:r>
              <a:rPr lang="cs-CZ" sz="2800" dirty="0" smtClean="0"/>
              <a:t>2</a:t>
            </a:r>
            <a:r>
              <a:rPr lang="en-US" sz="2800" dirty="0" smtClean="0"/>
              <a:t>]. </a:t>
            </a:r>
            <a:r>
              <a:rPr lang="en-US" sz="2800" dirty="0" err="1"/>
              <a:t>Dostupný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WWW: http://cs.wikipedia.org/wiki/Soubor:Male_reproductive_system_lateral_nolabel.png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892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lépe</a:t>
            </a:r>
            <a:endParaRPr lang="cs-CZ" dirty="0"/>
          </a:p>
        </p:txBody>
      </p:sp>
      <p:pic>
        <p:nvPicPr>
          <p:cNvPr id="1027" name="Picture 3" descr="C:\Users\Speciální školy\AppData\Local\Microsoft\Windows\Temporary Internet Files\Content.IE5\6L2WNSO8\MC9004413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444208" y="5157192"/>
            <a:ext cx="2304256" cy="136815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60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574</Words>
  <Application>Microsoft Office PowerPoint</Application>
  <PresentationFormat>Předvádění na obrazovce (4:3)</PresentationFormat>
  <Paragraphs>103</Paragraphs>
  <Slides>36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Prezentace aplikace PowerPoint</vt:lpstr>
      <vt:lpstr>Prezentace aplikace PowerPoint</vt:lpstr>
      <vt:lpstr>Prezentace aplikace PowerPoint</vt:lpstr>
      <vt:lpstr>Uložení jednotlivých  žláz s vnitřní sekrecí</vt:lpstr>
      <vt:lpstr>Brzlík</vt:lpstr>
      <vt:lpstr>Nadledvinky</vt:lpstr>
      <vt:lpstr>Nadledvinky</vt:lpstr>
      <vt:lpstr>Slinivka břišní</vt:lpstr>
      <vt:lpstr>Prezentace aplikace PowerPoint</vt:lpstr>
      <vt:lpstr>Pohlavní žlázy - vaječníky</vt:lpstr>
      <vt:lpstr>Pohlavní žlázy - varlata</vt:lpstr>
      <vt:lpstr>Prezentace aplikace PowerPoint</vt:lpstr>
      <vt:lpstr>1. Jak se nazývá označená žláza s vnitřní sekrecí?</vt:lpstr>
      <vt:lpstr>Výborně – jdi dále</vt:lpstr>
      <vt:lpstr>Prezentace aplikace PowerPoint</vt:lpstr>
      <vt:lpstr>Výborně – jdi dále</vt:lpstr>
      <vt:lpstr>3. Uveď název označené žlázy </vt:lpstr>
      <vt:lpstr>Výborně – jdi dále</vt:lpstr>
      <vt:lpstr>Prezentace aplikace PowerPoint</vt:lpstr>
      <vt:lpstr>Výborně – jdi dále</vt:lpstr>
      <vt:lpstr>5. Uveď název označené žlázy</vt:lpstr>
      <vt:lpstr>Výborně – jdi dále</vt:lpstr>
      <vt:lpstr>Prezentace aplikace PowerPoint</vt:lpstr>
      <vt:lpstr>Výborně – jdi dále</vt:lpstr>
      <vt:lpstr>7. Označené žlázy se nazývají</vt:lpstr>
      <vt:lpstr>Výborně – jdi dále</vt:lpstr>
      <vt:lpstr>Prezentace aplikace PowerPoint</vt:lpstr>
      <vt:lpstr>Výborně – jdi dále</vt:lpstr>
      <vt:lpstr>9. Nadledvinky produkují hormon, který </vt:lpstr>
      <vt:lpstr>Výborně – jdi dále</vt:lpstr>
      <vt:lpstr>Prezentace aplikace PowerPoint</vt:lpstr>
      <vt:lpstr>Výborně – jdi dále</vt:lpstr>
      <vt:lpstr>Prezentace aplikace PowerPoint</vt:lpstr>
      <vt:lpstr>Použité zdroje</vt:lpstr>
      <vt:lpstr>Prezentace aplikace PowerPoint</vt:lpstr>
      <vt:lpstr>Zkus to lépe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Žlázy s vnitřní sekrecí – II.</dc:title>
  <dc:creator>Speciální školy</dc:creator>
  <cp:lastModifiedBy>Speciální školy</cp:lastModifiedBy>
  <cp:revision>57</cp:revision>
  <dcterms:created xsi:type="dcterms:W3CDTF">2013-03-17T21:56:33Z</dcterms:created>
  <dcterms:modified xsi:type="dcterms:W3CDTF">2013-03-25T19:39:58Z</dcterms:modified>
</cp:coreProperties>
</file>