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9"/>
  </p:handoutMasterIdLst>
  <p:sldIdLst>
    <p:sldId id="263" r:id="rId2"/>
    <p:sldId id="264" r:id="rId3"/>
    <p:sldId id="270" r:id="rId4"/>
    <p:sldId id="258" r:id="rId5"/>
    <p:sldId id="259" r:id="rId6"/>
    <p:sldId id="260" r:id="rId7"/>
    <p:sldId id="261" r:id="rId8"/>
    <p:sldId id="269" r:id="rId9"/>
    <p:sldId id="267" r:id="rId10"/>
    <p:sldId id="276" r:id="rId11"/>
    <p:sldId id="266" r:id="rId12"/>
    <p:sldId id="268" r:id="rId13"/>
    <p:sldId id="271" r:id="rId14"/>
    <p:sldId id="272" r:id="rId15"/>
    <p:sldId id="275" r:id="rId16"/>
    <p:sldId id="274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ED2C7-AD63-46BA-9D38-9E4BDAFAB7CB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F4828-F1CD-4918-83DF-17FBA9A89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7708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45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205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139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969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938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33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104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510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329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913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692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473A1-48B0-4D9D-9542-B6053FA0264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72CAE-133C-4F90-90DF-D1869CAA87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197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dsk%C3%A1_rasa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430692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VY_32_INOVACE_3B_05_Lidské rasy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Lidské rasy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723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572142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7 obsahují výklad: druhy lidských ras,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charakteristické znaky, pojem rasismus. Žáci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 doplňují vlastními poznatky.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8 – 12 obsahují úkoly pro opakování,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které žáci plní </a:t>
                      </a:r>
                      <a:r>
                        <a:rPr lang="cs-CZ" dirty="0" smtClean="0"/>
                        <a:t>za </a:t>
                      </a:r>
                      <a:r>
                        <a:rPr lang="cs-CZ" dirty="0" smtClean="0"/>
                        <a:t>použití pera na interaktivní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tabuli společně. </a:t>
                      </a:r>
                      <a:r>
                        <a:rPr lang="cs-CZ" dirty="0" smtClean="0"/>
                        <a:t>Pokud </a:t>
                      </a:r>
                      <a:r>
                        <a:rPr lang="cs-CZ" dirty="0" smtClean="0"/>
                        <a:t>vyučující snímky 9, 10, 11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vytiskne, </a:t>
                      </a:r>
                      <a:r>
                        <a:rPr lang="cs-CZ" dirty="0" smtClean="0"/>
                        <a:t>využije je jako PL pro samostatné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opakování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– výklad a úkoly pro opakování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LMD, II. stupeň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538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 descr="C:\Users\Speciální školy\AppData\Local\Microsoft\Windows\Temporary Internet Files\Content.IE5\LMC7YU9X\MP9004394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161068" y="943387"/>
            <a:ext cx="4527807" cy="676272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332656"/>
            <a:ext cx="67627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LIDSKÉ  RASY </a:t>
            </a:r>
            <a:r>
              <a:rPr lang="cs-CZ" sz="4800" dirty="0" smtClean="0"/>
              <a:t>/PLEMENA</a:t>
            </a:r>
            <a:r>
              <a:rPr lang="cs-CZ" sz="4800" dirty="0" smtClean="0"/>
              <a:t>/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1490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Lidské rasy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/>
              <a:t>Na Zemi žije asi 6 miliard lidí.</a:t>
            </a:r>
          </a:p>
          <a:p>
            <a:r>
              <a:rPr lang="cs-CZ" dirty="0"/>
              <a:t>Podle barvy pleti a některých dědičných vlastností rozlišujeme </a:t>
            </a:r>
            <a:r>
              <a:rPr lang="cs-CZ" b="1" dirty="0"/>
              <a:t>tři</a:t>
            </a:r>
            <a:r>
              <a:rPr lang="cs-CZ" dirty="0"/>
              <a:t> hlavní lidské rasy, které vznikly následkem přizpůsobování se rozdílným přírodním podmínkám.</a:t>
            </a:r>
          </a:p>
          <a:p>
            <a:r>
              <a:rPr lang="cs-CZ" dirty="0"/>
              <a:t>Všechny lidské rasy jsou </a:t>
            </a:r>
            <a:r>
              <a:rPr lang="cs-CZ" b="1" dirty="0"/>
              <a:t>rovnocenné</a:t>
            </a:r>
            <a:r>
              <a:rPr lang="cs-CZ" dirty="0"/>
              <a:t>, žádná není nadřazená. </a:t>
            </a:r>
          </a:p>
          <a:p>
            <a:r>
              <a:rPr lang="cs-CZ" dirty="0"/>
              <a:t>Různé teorie, které popírají tuto </a:t>
            </a:r>
            <a:r>
              <a:rPr lang="cs-CZ" dirty="0" smtClean="0"/>
              <a:t>rovnocennost, </a:t>
            </a:r>
            <a:r>
              <a:rPr lang="cs-CZ" dirty="0"/>
              <a:t>označujeme jako </a:t>
            </a:r>
            <a:r>
              <a:rPr lang="cs-CZ" b="1" dirty="0" smtClean="0"/>
              <a:t>rasismus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5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Plemeno bílé (europoidní</a:t>
            </a:r>
            <a:r>
              <a:rPr lang="cs-CZ" b="1" dirty="0" smtClean="0">
                <a:solidFill>
                  <a:schemeClr val="bg1"/>
                </a:solidFill>
              </a:rPr>
              <a:t>)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Světlé zbarvení kůže</a:t>
            </a:r>
          </a:p>
          <a:p>
            <a:r>
              <a:rPr lang="cs-CZ" dirty="0"/>
              <a:t>Úzký a dopředu vysunutý nos</a:t>
            </a:r>
          </a:p>
          <a:p>
            <a:r>
              <a:rPr lang="cs-CZ" dirty="0" smtClean="0"/>
              <a:t>Úzký, </a:t>
            </a:r>
            <a:r>
              <a:rPr lang="cs-CZ" dirty="0"/>
              <a:t>středně široký obličej</a:t>
            </a:r>
          </a:p>
          <a:p>
            <a:r>
              <a:rPr lang="cs-CZ" dirty="0"/>
              <a:t>Úzké rty</a:t>
            </a:r>
          </a:p>
          <a:p>
            <a:r>
              <a:rPr lang="cs-CZ" dirty="0"/>
              <a:t>Dobře vyvinuté ochlupení</a:t>
            </a:r>
          </a:p>
          <a:p>
            <a:r>
              <a:rPr lang="cs-CZ" dirty="0"/>
              <a:t>Mírně vlnité vlasy různé délky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70432"/>
            <a:ext cx="3750928" cy="505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923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accent6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/>
                </a:solidFill>
              </a:rPr>
              <a:t>Plemeno žlutohnědé (mongoloidní</a:t>
            </a:r>
            <a:r>
              <a:rPr lang="cs-CZ" b="1" dirty="0" smtClean="0">
                <a:solidFill>
                  <a:schemeClr val="accent6"/>
                </a:solidFill>
              </a:rPr>
              <a:t>)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Světlá až snědá pleť</a:t>
            </a:r>
          </a:p>
          <a:p>
            <a:r>
              <a:rPr lang="cs-CZ" dirty="0"/>
              <a:t>Šikmé černé oči</a:t>
            </a:r>
          </a:p>
          <a:p>
            <a:r>
              <a:rPr lang="cs-CZ" dirty="0"/>
              <a:t>Malý vzrůst</a:t>
            </a:r>
          </a:p>
          <a:p>
            <a:r>
              <a:rPr lang="cs-CZ" dirty="0"/>
              <a:t>Slabé ochlupení</a:t>
            </a:r>
          </a:p>
          <a:p>
            <a:r>
              <a:rPr lang="cs-CZ" dirty="0"/>
              <a:t>Rovné černé </a:t>
            </a:r>
            <a:r>
              <a:rPr lang="cs-CZ" dirty="0" smtClean="0"/>
              <a:t>nebo velmi tmavé vlasy</a:t>
            </a:r>
            <a:endParaRPr lang="cs-CZ" dirty="0"/>
          </a:p>
          <a:p>
            <a:r>
              <a:rPr lang="cs-CZ" dirty="0"/>
              <a:t>Nejpočetnější lidský typ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3276897" cy="5191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313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/>
              <a:t>Plemeno černé (negroidní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Tmavá černá kůže</a:t>
            </a:r>
          </a:p>
          <a:p>
            <a:r>
              <a:rPr lang="cs-CZ" dirty="0"/>
              <a:t>Široký placatý nos</a:t>
            </a:r>
          </a:p>
          <a:p>
            <a:r>
              <a:rPr lang="cs-CZ" dirty="0"/>
              <a:t>Masité rty</a:t>
            </a:r>
          </a:p>
          <a:p>
            <a:r>
              <a:rPr lang="cs-CZ" dirty="0"/>
              <a:t>Velmi </a:t>
            </a:r>
            <a:r>
              <a:rPr lang="cs-CZ" dirty="0" smtClean="0"/>
              <a:t>slabé </a:t>
            </a:r>
            <a:r>
              <a:rPr lang="cs-CZ" dirty="0"/>
              <a:t>tělesné ochlupení</a:t>
            </a:r>
          </a:p>
          <a:p>
            <a:r>
              <a:rPr lang="cs-CZ" dirty="0"/>
              <a:t>Tmavé, většinou </a:t>
            </a:r>
            <a:r>
              <a:rPr lang="cs-CZ" dirty="0" smtClean="0"/>
              <a:t>kudrnaté </a:t>
            </a:r>
            <a:r>
              <a:rPr lang="cs-CZ" dirty="0"/>
              <a:t>vlasy</a:t>
            </a:r>
          </a:p>
          <a:p>
            <a:r>
              <a:rPr lang="cs-CZ" dirty="0"/>
              <a:t>Více potních žláz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3942438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866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957950" y="260648"/>
            <a:ext cx="5472608" cy="453650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Nyní si vše,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co ses dozvěděl /</a:t>
            </a:r>
            <a:r>
              <a:rPr lang="cs-CZ" sz="3200" dirty="0" smtClean="0">
                <a:solidFill>
                  <a:schemeClr val="tx1"/>
                </a:solidFill>
              </a:rPr>
              <a:t>a/,</a:t>
            </a:r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zopakuj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Users\Speciální školy\AppData\Local\Microsoft\Windows\Temporary Internet Files\Content.IE5\WFBXUD3W\MP9004393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106" y="260648"/>
            <a:ext cx="2264296" cy="15095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LMC7YU9X\MP900439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76" y="1052736"/>
            <a:ext cx="2396347" cy="226397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WFBXUD3W\MP90007860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8760"/>
            <a:ext cx="1490464" cy="222692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LMC7YU9X\MP9004394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03590" y="3357252"/>
            <a:ext cx="2624855" cy="392048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58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400" b="1" dirty="0" smtClean="0"/>
              <a:t>1. Spoj čarou, co k sobě patří</a:t>
            </a:r>
            <a:endParaRPr lang="cs-CZ" sz="3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/>
              <a:t>Světlé vlasy</a:t>
            </a:r>
          </a:p>
          <a:p>
            <a:r>
              <a:rPr lang="cs-CZ" sz="3200" dirty="0" smtClean="0"/>
              <a:t>Tmavá pleť</a:t>
            </a:r>
          </a:p>
          <a:p>
            <a:r>
              <a:rPr lang="cs-CZ" sz="3200" dirty="0" smtClean="0"/>
              <a:t>Malý vzrůst</a:t>
            </a:r>
          </a:p>
          <a:p>
            <a:r>
              <a:rPr lang="cs-CZ" sz="3200" dirty="0" smtClean="0"/>
              <a:t>Masité rty</a:t>
            </a:r>
          </a:p>
          <a:p>
            <a:r>
              <a:rPr lang="cs-CZ" sz="3200" dirty="0" smtClean="0"/>
              <a:t>Světlé zbarvení kůže</a:t>
            </a:r>
          </a:p>
          <a:p>
            <a:r>
              <a:rPr lang="cs-CZ" sz="3200" dirty="0" smtClean="0"/>
              <a:t>Více potních žláz</a:t>
            </a:r>
          </a:p>
          <a:p>
            <a:r>
              <a:rPr lang="cs-CZ" sz="3200" dirty="0" smtClean="0"/>
              <a:t>Úzké rty</a:t>
            </a:r>
          </a:p>
          <a:p>
            <a:r>
              <a:rPr lang="cs-CZ" sz="3200" dirty="0"/>
              <a:t>Šikmé černé oči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Bílá rasa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Žlutohnědá rasa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Černá rasa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29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2. Doplň tvrzení: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Většina obyvatel ČR jsou příslušníci</a:t>
            </a:r>
            <a:r>
              <a:rPr lang="cs-CZ" sz="2800" b="1" dirty="0" smtClean="0"/>
              <a:t> </a:t>
            </a:r>
            <a:r>
              <a:rPr lang="cs-CZ" sz="2800" dirty="0" smtClean="0"/>
              <a:t>……..</a:t>
            </a:r>
            <a:r>
              <a:rPr lang="cs-CZ" sz="2800" b="1" dirty="0" smtClean="0"/>
              <a:t> </a:t>
            </a:r>
            <a:r>
              <a:rPr lang="cs-CZ" sz="2800" dirty="0" smtClean="0"/>
              <a:t>rasy.</a:t>
            </a:r>
          </a:p>
          <a:p>
            <a:r>
              <a:rPr lang="cs-CZ" sz="2800" dirty="0" smtClean="0"/>
              <a:t>Europoidní rasa se vyznačuje ……………………..……pletí, úzkým dopředu vysunutým ……………… a úzkými ………</a:t>
            </a:r>
          </a:p>
          <a:p>
            <a:r>
              <a:rPr lang="cs-CZ" sz="2800" dirty="0" smtClean="0"/>
              <a:t>Nejpočetnějším lidským typem je ………………………….. rasa.</a:t>
            </a:r>
          </a:p>
          <a:p>
            <a:r>
              <a:rPr lang="cs-CZ" sz="2800" dirty="0" smtClean="0"/>
              <a:t>Černá rasa se také nazývá n……………………………….. .</a:t>
            </a:r>
          </a:p>
          <a:p>
            <a:r>
              <a:rPr lang="cs-CZ" sz="2800" dirty="0" smtClean="0"/>
              <a:t>Černoši mají více ……………………….. žláz a ................ ……………………………..pokožku.</a:t>
            </a:r>
          </a:p>
          <a:p>
            <a:r>
              <a:rPr lang="cs-CZ" sz="2800" dirty="0" smtClean="0"/>
              <a:t>Nejvíce vyvinuté ochlupení má ……………………….rasa.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2023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3. Urči druh rasy z výběru pod obrázkem</a:t>
            </a:r>
            <a:endParaRPr lang="cs-CZ" sz="32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794" y="1793565"/>
            <a:ext cx="1816707" cy="244827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1618"/>
            <a:ext cx="1800200" cy="285216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470" y="1639239"/>
            <a:ext cx="2067694" cy="27569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7781" y="518110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Europoidní</a:t>
            </a:r>
          </a:p>
          <a:p>
            <a:r>
              <a:rPr lang="cs-CZ" dirty="0" smtClean="0"/>
              <a:t>Mongoloidní</a:t>
            </a:r>
          </a:p>
          <a:p>
            <a:r>
              <a:rPr lang="cs-CZ" dirty="0" smtClean="0"/>
              <a:t>Negroidní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157192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Europoidní</a:t>
            </a:r>
          </a:p>
          <a:p>
            <a:r>
              <a:rPr lang="cs-CZ" dirty="0" smtClean="0"/>
              <a:t>Mongoloidní</a:t>
            </a:r>
          </a:p>
          <a:p>
            <a:r>
              <a:rPr lang="cs-CZ" dirty="0" smtClean="0"/>
              <a:t>Negroidní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02488" y="5157192"/>
            <a:ext cx="18167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Europoidní</a:t>
            </a:r>
          </a:p>
          <a:p>
            <a:r>
              <a:rPr lang="cs-CZ" dirty="0"/>
              <a:t>Mongoloidní</a:t>
            </a:r>
          </a:p>
          <a:p>
            <a:r>
              <a:rPr lang="cs-CZ" dirty="0" smtClean="0"/>
              <a:t>Negroidní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07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4. Najdi na internetu celosvětový výskyt jednotlivých lidských ras (plemen) </a:t>
            </a:r>
            <a:endParaRPr lang="cs-CZ" sz="3200" b="1" dirty="0"/>
          </a:p>
        </p:txBody>
      </p:sp>
      <p:pic>
        <p:nvPicPr>
          <p:cNvPr id="2050" name="Picture 2" descr="C:\Users\Speciální školy\AppData\Local\Microsoft\Windows\Temporary Internet Files\Content.IE5\7NH3GFKV\MC9004413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7NH3GFKV\MC900441362[1].png">
            <a:hlinkClick r:id="rId3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566124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hvězdu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504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95736" y="1556792"/>
            <a:ext cx="4968552" cy="3600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ŘEŠENÍ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809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400" b="1" dirty="0" smtClean="0"/>
              <a:t>1. Spoj čarou, co k sobě patří</a:t>
            </a:r>
            <a:endParaRPr lang="cs-CZ" sz="3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/>
              <a:t>Světlé vlasy</a:t>
            </a:r>
          </a:p>
          <a:p>
            <a:r>
              <a:rPr lang="cs-CZ" sz="3200" dirty="0" smtClean="0"/>
              <a:t>Tmavá pleť</a:t>
            </a:r>
          </a:p>
          <a:p>
            <a:r>
              <a:rPr lang="cs-CZ" sz="3200" dirty="0" smtClean="0"/>
              <a:t>Malý vzrůst</a:t>
            </a:r>
          </a:p>
          <a:p>
            <a:r>
              <a:rPr lang="cs-CZ" sz="3200" dirty="0" smtClean="0"/>
              <a:t>Masité rty</a:t>
            </a:r>
          </a:p>
          <a:p>
            <a:r>
              <a:rPr lang="cs-CZ" sz="3200" dirty="0" smtClean="0"/>
              <a:t>Světlé zbarvení kůže</a:t>
            </a:r>
          </a:p>
          <a:p>
            <a:r>
              <a:rPr lang="cs-CZ" sz="3200" dirty="0" smtClean="0"/>
              <a:t>Více potních žláz</a:t>
            </a:r>
          </a:p>
          <a:p>
            <a:r>
              <a:rPr lang="cs-CZ" sz="3200" dirty="0" smtClean="0"/>
              <a:t>Úzké rty</a:t>
            </a:r>
          </a:p>
          <a:p>
            <a:r>
              <a:rPr lang="cs-CZ" sz="3200" dirty="0"/>
              <a:t>Šikmé černé oči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Bílá rasa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Žlutohnědá rasa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Černá rasa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627784" y="1916832"/>
            <a:ext cx="3600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067944" y="1988840"/>
            <a:ext cx="2160240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771800" y="3032956"/>
            <a:ext cx="3456384" cy="756084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nice 13"/>
          <p:cNvCxnSpPr/>
          <p:nvPr/>
        </p:nvCxnSpPr>
        <p:spPr>
          <a:xfrm flipV="1">
            <a:off x="2483768" y="2060848"/>
            <a:ext cx="3744416" cy="3168352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347864" y="4077072"/>
            <a:ext cx="2880320" cy="180020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771800" y="2492896"/>
            <a:ext cx="3456384" cy="30963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771800" y="3573016"/>
            <a:ext cx="4104456" cy="1872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563888" y="4653136"/>
            <a:ext cx="2664296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347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2. Doplň tvrzení: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Většina obyvatel ČR jsou příslušníci</a:t>
            </a:r>
            <a:r>
              <a:rPr lang="cs-CZ" sz="2800" b="1" dirty="0" smtClean="0">
                <a:solidFill>
                  <a:srgbClr val="C00000"/>
                </a:solidFill>
              </a:rPr>
              <a:t> bílé </a:t>
            </a:r>
            <a:r>
              <a:rPr lang="cs-CZ" sz="2800" dirty="0" smtClean="0"/>
              <a:t>rasy.</a:t>
            </a:r>
          </a:p>
          <a:p>
            <a:r>
              <a:rPr lang="cs-CZ" sz="2800" dirty="0" smtClean="0"/>
              <a:t>Europoidní rasa se vyznačuje </a:t>
            </a:r>
            <a:r>
              <a:rPr lang="cs-CZ" sz="2800" b="1" dirty="0" smtClean="0">
                <a:solidFill>
                  <a:srgbClr val="C00000"/>
                </a:solidFill>
              </a:rPr>
              <a:t>světlou</a:t>
            </a:r>
            <a:r>
              <a:rPr lang="cs-CZ" sz="2800" dirty="0" smtClean="0"/>
              <a:t> pletí, úzkým dopředu vysunutým </a:t>
            </a:r>
            <a:r>
              <a:rPr lang="cs-CZ" sz="2800" b="1" dirty="0" smtClean="0">
                <a:solidFill>
                  <a:srgbClr val="C00000"/>
                </a:solidFill>
              </a:rPr>
              <a:t>nosem</a:t>
            </a:r>
            <a:r>
              <a:rPr lang="cs-CZ" sz="2800" dirty="0" smtClean="0"/>
              <a:t> a úzkými </a:t>
            </a:r>
            <a:r>
              <a:rPr lang="cs-CZ" sz="2800" b="1" dirty="0" smtClean="0">
                <a:solidFill>
                  <a:srgbClr val="C00000"/>
                </a:solidFill>
              </a:rPr>
              <a:t>rty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Nejpočetnějším lidským typem je </a:t>
            </a:r>
            <a:r>
              <a:rPr lang="cs-CZ" sz="2800" b="1" dirty="0" smtClean="0">
                <a:solidFill>
                  <a:srgbClr val="C00000"/>
                </a:solidFill>
              </a:rPr>
              <a:t>mongoloidní</a:t>
            </a:r>
            <a:r>
              <a:rPr lang="cs-CZ" sz="2800" dirty="0" smtClean="0"/>
              <a:t> rasa.</a:t>
            </a:r>
          </a:p>
          <a:p>
            <a:r>
              <a:rPr lang="cs-CZ" sz="2800" dirty="0" smtClean="0"/>
              <a:t>Černá rasa se také nazývá </a:t>
            </a:r>
            <a:r>
              <a:rPr lang="cs-CZ" sz="2800" b="1" dirty="0" smtClean="0">
                <a:solidFill>
                  <a:srgbClr val="C00000"/>
                </a:solidFill>
              </a:rPr>
              <a:t>negroidní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r>
              <a:rPr lang="cs-CZ" sz="2800" dirty="0" smtClean="0"/>
              <a:t>Černoši mají více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potních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žláz a </a:t>
            </a:r>
            <a:r>
              <a:rPr lang="cs-CZ" sz="2800" b="1" dirty="0" smtClean="0">
                <a:solidFill>
                  <a:srgbClr val="C00000"/>
                </a:solidFill>
              </a:rPr>
              <a:t>tmavě černou </a:t>
            </a:r>
            <a:r>
              <a:rPr lang="cs-CZ" sz="2800" dirty="0" smtClean="0"/>
              <a:t>pokožku.</a:t>
            </a:r>
          </a:p>
          <a:p>
            <a:r>
              <a:rPr lang="cs-CZ" sz="2800" dirty="0" smtClean="0"/>
              <a:t>Nejvíce vyvinuté ochlupení má </a:t>
            </a:r>
            <a:r>
              <a:rPr lang="cs-CZ" sz="2800" b="1" dirty="0" smtClean="0">
                <a:solidFill>
                  <a:srgbClr val="C00000"/>
                </a:solidFill>
              </a:rPr>
              <a:t>bílá</a:t>
            </a:r>
            <a:r>
              <a:rPr lang="cs-CZ" sz="2800" dirty="0" smtClean="0"/>
              <a:t> rasa.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613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3. Urči druh rasy z výběru pod obrázkem</a:t>
            </a:r>
            <a:endParaRPr lang="cs-CZ" sz="32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794" y="1793565"/>
            <a:ext cx="1816707" cy="244827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1618"/>
            <a:ext cx="1800200" cy="285216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470" y="1639239"/>
            <a:ext cx="2067694" cy="27569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7781" y="518110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Europoidní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Mongoloidní</a:t>
            </a:r>
          </a:p>
          <a:p>
            <a:r>
              <a:rPr lang="cs-CZ" dirty="0" smtClean="0"/>
              <a:t>Negroidní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157192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Europoidní</a:t>
            </a:r>
          </a:p>
          <a:p>
            <a:r>
              <a:rPr lang="cs-CZ" dirty="0" smtClean="0"/>
              <a:t>Mongoloidní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Negroidní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02488" y="5157192"/>
            <a:ext cx="18167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Europoidní</a:t>
            </a:r>
          </a:p>
          <a:p>
            <a:r>
              <a:rPr lang="cs-CZ" dirty="0"/>
              <a:t>Mongoloidní</a:t>
            </a:r>
          </a:p>
          <a:p>
            <a:r>
              <a:rPr lang="cs-CZ" dirty="0" smtClean="0"/>
              <a:t>Negroidní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Snímek 5 a 11</a:t>
            </a:r>
            <a:br>
              <a:rPr lang="cs-CZ" dirty="0" smtClean="0"/>
            </a:br>
            <a:r>
              <a:rPr lang="cs-CZ" dirty="0" smtClean="0"/>
              <a:t>EDMOND, Frederik. </a:t>
            </a:r>
            <a:r>
              <a:rPr lang="cs-CZ" i="1" dirty="0" smtClean="0"/>
              <a:t>Wikipedie</a:t>
            </a:r>
            <a:r>
              <a:rPr lang="cs-CZ" dirty="0" smtClean="0"/>
              <a:t> [online]. [cit. 2.1.2013]. Dostupný na WWW: http://cs.wikipedia.org/wiki/Soubor:Eva_Habermann.jpg </a:t>
            </a:r>
          </a:p>
          <a:p>
            <a:r>
              <a:rPr lang="cs-CZ" dirty="0" smtClean="0"/>
              <a:t>Snímek 6 a 11</a:t>
            </a:r>
            <a:br>
              <a:rPr lang="cs-CZ" dirty="0" smtClean="0"/>
            </a:br>
            <a:r>
              <a:rPr lang="nl-NL" dirty="0" smtClean="0"/>
              <a:t>MSHAKE3. </a:t>
            </a:r>
            <a:r>
              <a:rPr lang="nl-NL" i="1" dirty="0" smtClean="0"/>
              <a:t>Wikipedie</a:t>
            </a:r>
            <a:r>
              <a:rPr lang="nl-NL" dirty="0" smtClean="0"/>
              <a:t> [online]. [cit. 2.1.2013]. Dostupný na WWW: http://cs.wikipedia.org/wiki/Soubor:Gail_Kim.jpg </a:t>
            </a:r>
            <a:endParaRPr lang="cs-CZ" sz="4000" dirty="0"/>
          </a:p>
          <a:p>
            <a:r>
              <a:rPr lang="cs-CZ" dirty="0" smtClean="0"/>
              <a:t>Snímek 7 a 11</a:t>
            </a:r>
            <a:br>
              <a:rPr lang="cs-CZ" dirty="0" smtClean="0"/>
            </a:br>
            <a:r>
              <a:rPr lang="cs-CZ" dirty="0" smtClean="0"/>
              <a:t>STEARMAN, Sam. </a:t>
            </a:r>
            <a:r>
              <a:rPr lang="cs-CZ" i="1" dirty="0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2.1.2013</a:t>
            </a:r>
            <a:r>
              <a:rPr lang="cs-CZ" dirty="0" smtClean="0"/>
              <a:t>]. Dostupný na WWW: http://cs.wikipedia.org/wiki/Soubor:Kenyan_man_2.jpg </a:t>
            </a:r>
          </a:p>
          <a:p>
            <a:r>
              <a:rPr lang="cs-CZ" dirty="0" smtClean="0"/>
              <a:t>Snímek 8, 12, 16   </a:t>
            </a:r>
          </a:p>
          <a:p>
            <a:r>
              <a:rPr lang="cs-CZ" dirty="0" smtClean="0"/>
              <a:t>Galerie </a:t>
            </a:r>
            <a:r>
              <a:rPr lang="cs-CZ" dirty="0"/>
              <a:t>Microsoft Office - </a:t>
            </a:r>
            <a:r>
              <a:rPr lang="cs-CZ" dirty="0" smtClean="0"/>
              <a:t>Klipart                                                                        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540</Words>
  <Application>Microsoft Office PowerPoint</Application>
  <PresentationFormat>Předvádění na obrazovce (4:3)</PresentationFormat>
  <Paragraphs>140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Lidské rasy</vt:lpstr>
      <vt:lpstr>Plemeno bílé (europoidní)</vt:lpstr>
      <vt:lpstr>Plemeno žlutohnědé (mongoloidní)</vt:lpstr>
      <vt:lpstr>Plemeno černé (negroidní)</vt:lpstr>
      <vt:lpstr>Prezentace aplikace PowerPoint</vt:lpstr>
      <vt:lpstr>1. Spoj čarou, co k sobě patří</vt:lpstr>
      <vt:lpstr>2. Doplň tvrzení:</vt:lpstr>
      <vt:lpstr>3. Urči druh rasy z výběru pod obrázkem</vt:lpstr>
      <vt:lpstr>4. Najdi na internetu celosvětový výskyt jednotlivých lidských ras (plemen) </vt:lpstr>
      <vt:lpstr>Prezentace aplikace PowerPoint</vt:lpstr>
      <vt:lpstr>1. Spoj čarou, co k sobě patří</vt:lpstr>
      <vt:lpstr>2. Doplň tvrzení:</vt:lpstr>
      <vt:lpstr>3. Urči druh rasy z výběru pod obrázkem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48</cp:revision>
  <dcterms:created xsi:type="dcterms:W3CDTF">2013-01-24T18:58:15Z</dcterms:created>
  <dcterms:modified xsi:type="dcterms:W3CDTF">2013-03-22T23:17:01Z</dcterms:modified>
</cp:coreProperties>
</file>