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7" r:id="rId3"/>
    <p:sldId id="281" r:id="rId4"/>
    <p:sldId id="293" r:id="rId5"/>
    <p:sldId id="279" r:id="rId6"/>
    <p:sldId id="283" r:id="rId7"/>
    <p:sldId id="287" r:id="rId8"/>
    <p:sldId id="286" r:id="rId9"/>
    <p:sldId id="291" r:id="rId10"/>
    <p:sldId id="294" r:id="rId11"/>
    <p:sldId id="289" r:id="rId12"/>
    <p:sldId id="295" r:id="rId13"/>
    <p:sldId id="301" r:id="rId14"/>
    <p:sldId id="311" r:id="rId15"/>
    <p:sldId id="302" r:id="rId16"/>
    <p:sldId id="312" r:id="rId17"/>
    <p:sldId id="303" r:id="rId18"/>
    <p:sldId id="313" r:id="rId19"/>
    <p:sldId id="304" r:id="rId20"/>
    <p:sldId id="314" r:id="rId21"/>
    <p:sldId id="309" r:id="rId22"/>
    <p:sldId id="315" r:id="rId23"/>
    <p:sldId id="308" r:id="rId24"/>
    <p:sldId id="316" r:id="rId25"/>
    <p:sldId id="310" r:id="rId26"/>
    <p:sldId id="266" r:id="rId27"/>
    <p:sldId id="284" r:id="rId28"/>
    <p:sldId id="26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504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669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914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339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676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59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061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9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557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024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222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28000">
              <a:srgbClr val="D49E6C"/>
            </a:gs>
            <a:gs pos="57000">
              <a:srgbClr val="A65528"/>
            </a:gs>
            <a:gs pos="84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5C258-2622-4662-9F9D-4D0A66AC02C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081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26097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600245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VY_32_INOVACE_3B_06_Kostra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Kostra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OP VK 1.4 70839921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055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022074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 3 – 11 obsahují výklad učiva.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mohou při výkladu aplikovat poznatky,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které získaly z předchozího učiva zoologie.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 učivu ukazují jednotlivé části nejen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modelech, ale i sami na sobě.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 12 –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19 jsou součástí opakování,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kdy si žáci zopakují získané informace.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testové opakování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772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30508" y="2967335"/>
            <a:ext cx="3882987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6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Kostra</a:t>
            </a:r>
            <a:endParaRPr lang="cs-CZ" sz="9600" b="1" cap="none" spc="60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8317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Hlavní části kostry člověka</a:t>
            </a:r>
            <a:endParaRPr lang="cs-CZ" dirty="0"/>
          </a:p>
        </p:txBody>
      </p:sp>
      <p:pic>
        <p:nvPicPr>
          <p:cNvPr id="5125" name="Picture 5" descr="C:\Users\Speciální školy\AppData\Local\Microsoft\Windows\Temporary Internet Files\Content.IE5\GQCPYLCF\MC900426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17638"/>
            <a:ext cx="2064445" cy="525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469567" y="1519955"/>
            <a:ext cx="2160240" cy="7200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Kostra hlavy - lebka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9567" y="3023561"/>
            <a:ext cx="2160240" cy="7200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Kostra končetin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61228" y="2303481"/>
            <a:ext cx="2160240" cy="7200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Kostra trupu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629807" y="1628800"/>
            <a:ext cx="1654161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9" idx="3"/>
          </p:cNvCxnSpPr>
          <p:nvPr/>
        </p:nvCxnSpPr>
        <p:spPr>
          <a:xfrm flipV="1">
            <a:off x="2629807" y="3023561"/>
            <a:ext cx="123448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9807" y="3797424"/>
            <a:ext cx="1582153" cy="1719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11" idx="1"/>
          </p:cNvCxnSpPr>
          <p:nvPr/>
        </p:nvCxnSpPr>
        <p:spPr>
          <a:xfrm>
            <a:off x="4572000" y="2663521"/>
            <a:ext cx="19892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331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Kostra</a:t>
            </a:r>
            <a:endParaRPr lang="cs-CZ" dirty="0"/>
          </a:p>
        </p:txBody>
      </p:sp>
      <p:pic>
        <p:nvPicPr>
          <p:cNvPr id="3" name="Picture 4" descr="C:\Users\Speciální školy\AppData\Local\Microsoft\Windows\Temporary Internet Files\Content.IE5\7NH3GFKV\MP9001750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15688"/>
            <a:ext cx="3081082" cy="462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23572" y="3212976"/>
            <a:ext cx="464091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 smtClean="0"/>
              <a:t>Je pevná </a:t>
            </a:r>
          </a:p>
          <a:p>
            <a:r>
              <a:rPr lang="cs-CZ" sz="3400" b="1" dirty="0"/>
              <a:t> </a:t>
            </a:r>
            <a:r>
              <a:rPr lang="cs-CZ" sz="3400" b="1" dirty="0" smtClean="0"/>
              <a:t>           a pohyblivá</a:t>
            </a:r>
          </a:p>
          <a:p>
            <a:r>
              <a:rPr lang="cs-CZ" sz="3400" b="1" dirty="0"/>
              <a:t> </a:t>
            </a:r>
            <a:r>
              <a:rPr lang="cs-CZ" sz="3400" b="1" dirty="0" smtClean="0"/>
              <a:t>                        opora těla</a:t>
            </a:r>
            <a:endParaRPr lang="cs-CZ" sz="3400" b="1" dirty="0"/>
          </a:p>
        </p:txBody>
      </p:sp>
    </p:spTree>
    <p:extLst>
      <p:ext uri="{BB962C8B-B14F-4D97-AF65-F5344CB8AC3E}">
        <p14:creationId xmlns:p14="http://schemas.microsoft.com/office/powerpoint/2010/main" val="2981950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kostí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400" dirty="0" smtClean="0"/>
              <a:t>Dlouhé – stehenní kost, lýtková kost, atd.</a:t>
            </a:r>
          </a:p>
          <a:p>
            <a:r>
              <a:rPr lang="cs-CZ" sz="3400" dirty="0" smtClean="0"/>
              <a:t>Krátké – články prstů</a:t>
            </a:r>
          </a:p>
          <a:p>
            <a:r>
              <a:rPr lang="cs-CZ" sz="3400" dirty="0" smtClean="0"/>
              <a:t>Ploché – lopatka</a:t>
            </a:r>
          </a:p>
          <a:p>
            <a:r>
              <a:rPr lang="cs-CZ" sz="3400" dirty="0" smtClean="0"/>
              <a:t>Drobné – kosti zápěstní</a:t>
            </a:r>
          </a:p>
          <a:p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DPGH7CCX\MP9003211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712" y="2636912"/>
            <a:ext cx="2917282" cy="408964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865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338" y="1968948"/>
            <a:ext cx="3841750" cy="460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Stavba kosti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26410" y="5013176"/>
            <a:ext cx="3037478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OKOSTICE </a:t>
            </a:r>
            <a:r>
              <a:rPr lang="cs-CZ" sz="2400" dirty="0" smtClean="0"/>
              <a:t>= tuhý vazivový obal,</a:t>
            </a:r>
          </a:p>
          <a:p>
            <a:pPr algn="ctr"/>
            <a:r>
              <a:rPr lang="cs-CZ" sz="2400" dirty="0" smtClean="0"/>
              <a:t>  který kryje kost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017604" y="4065609"/>
            <a:ext cx="2843808" cy="1253852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HUTNÁ KOSTNÍ TKÁŇ </a:t>
            </a:r>
            <a:r>
              <a:rPr lang="cs-CZ" sz="2400" dirty="0" smtClean="0"/>
              <a:t>= povrchová vrstva vlastní kosti 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718154" y="1025422"/>
            <a:ext cx="3143257" cy="1728191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HOUBOVITÁ KOSTNÍ TKÁŇ  </a:t>
            </a:r>
            <a:r>
              <a:rPr lang="cs-CZ" sz="2400" dirty="0" smtClean="0"/>
              <a:t>= </a:t>
            </a:r>
          </a:p>
          <a:p>
            <a:pPr algn="ctr"/>
            <a:r>
              <a:rPr lang="cs-CZ" sz="2400" dirty="0" smtClean="0"/>
              <a:t>V hlavicích dlouhých kostí a v plochých kostech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81524" y="2834158"/>
            <a:ext cx="3240360" cy="1743477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KOSTNÍ DŘEŇ </a:t>
            </a:r>
            <a:r>
              <a:rPr lang="cs-CZ" sz="2400" dirty="0" smtClean="0"/>
              <a:t>= je uvnitř dlouhých kostí. U malých dětí je červená a tvoří se v ní červené a bílé krvinky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730730" y="2823186"/>
            <a:ext cx="775498" cy="432048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5898172" y="2872166"/>
            <a:ext cx="187722" cy="12241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308029" y="4379881"/>
            <a:ext cx="12344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563888" y="5308577"/>
            <a:ext cx="106697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135639" y="2521227"/>
            <a:ext cx="60436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437822" y="2894460"/>
            <a:ext cx="460350" cy="21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865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Spojení kostí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59941"/>
            <a:ext cx="3538736" cy="146905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PEVNÉ =  SPONY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6138" y="1959941"/>
            <a:ext cx="3538736" cy="146905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KLOUBY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744716" y="4425312"/>
            <a:ext cx="2345432" cy="79208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chrupavčité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004048" y="3633224"/>
            <a:ext cx="2345432" cy="79208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kostěné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798568" y="5242583"/>
            <a:ext cx="2345432" cy="79208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vazivové = </a:t>
            </a:r>
            <a:r>
              <a:rPr lang="cs-CZ" sz="2400" b="1" dirty="0" smtClean="0">
                <a:solidFill>
                  <a:schemeClr val="tx1"/>
                </a:solidFill>
              </a:rPr>
              <a:t>ŠVY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6012160" y="3429000"/>
            <a:ext cx="0" cy="2042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524328" y="3429000"/>
            <a:ext cx="0" cy="99631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8532440" y="3331641"/>
            <a:ext cx="0" cy="194421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:\Users\Speciální školy\AppData\Local\Microsoft\Windows\Temporary Internet Files\Content.IE5\GQCPYLCF\MP900385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12353"/>
            <a:ext cx="1853952" cy="259553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eciální školy\AppData\Local\Microsoft\Windows\Temporary Internet Files\Content.IE5\DPGH7CCX\MC900438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464" y="4029268"/>
            <a:ext cx="2088232" cy="27843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Speciální školy\AppData\Local\Microsoft\Windows\Temporary Internet Files\Content.IE5\DPGH7CCX\MC9002926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726" y="5387828"/>
            <a:ext cx="1765706" cy="13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865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548889" y="1758422"/>
            <a:ext cx="3610744" cy="2100808"/>
          </a:xfrm>
          <a:prstGeom prst="ellipse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Jednoduché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spojují 2 kosti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př. kloub ramenní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623653" y="1705943"/>
            <a:ext cx="3960440" cy="2205766"/>
          </a:xfrm>
          <a:prstGeom prst="ellipse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Složité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spojují více kostí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př. kloub loketní, kloub kolenní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" name="Picture 7" descr="C:\Users\Speciální školy\AppData\Local\Microsoft\Windows\Temporary Internet Files\Content.IE5\DPGH7CCX\MC900438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433" y="3645024"/>
            <a:ext cx="2254277" cy="300570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Speciální školy\AppData\Local\Microsoft\Windows\Temporary Internet Files\Content.IE5\DPGH7CCX\MC9004263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69898"/>
            <a:ext cx="1844675" cy="469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olný tvar 10"/>
          <p:cNvSpPr/>
          <p:nvPr/>
        </p:nvSpPr>
        <p:spPr>
          <a:xfrm>
            <a:off x="7551903" y="5003647"/>
            <a:ext cx="630619" cy="637558"/>
          </a:xfrm>
          <a:custGeom>
            <a:avLst/>
            <a:gdLst>
              <a:gd name="connsiteX0" fmla="*/ 221673 w 498764"/>
              <a:gd name="connsiteY0" fmla="*/ 27958 h 637558"/>
              <a:gd name="connsiteX1" fmla="*/ 152400 w 498764"/>
              <a:gd name="connsiteY1" fmla="*/ 69522 h 637558"/>
              <a:gd name="connsiteX2" fmla="*/ 83127 w 498764"/>
              <a:gd name="connsiteY2" fmla="*/ 124940 h 637558"/>
              <a:gd name="connsiteX3" fmla="*/ 55418 w 498764"/>
              <a:gd name="connsiteY3" fmla="*/ 166503 h 637558"/>
              <a:gd name="connsiteX4" fmla="*/ 13855 w 498764"/>
              <a:gd name="connsiteY4" fmla="*/ 291194 h 637558"/>
              <a:gd name="connsiteX5" fmla="*/ 0 w 498764"/>
              <a:gd name="connsiteY5" fmla="*/ 332758 h 637558"/>
              <a:gd name="connsiteX6" fmla="*/ 13855 w 498764"/>
              <a:gd name="connsiteY6" fmla="*/ 512867 h 637558"/>
              <a:gd name="connsiteX7" fmla="*/ 41564 w 498764"/>
              <a:gd name="connsiteY7" fmla="*/ 554431 h 637558"/>
              <a:gd name="connsiteX8" fmla="*/ 124691 w 498764"/>
              <a:gd name="connsiteY8" fmla="*/ 609849 h 637558"/>
              <a:gd name="connsiteX9" fmla="*/ 277091 w 498764"/>
              <a:gd name="connsiteY9" fmla="*/ 637558 h 637558"/>
              <a:gd name="connsiteX10" fmla="*/ 346364 w 498764"/>
              <a:gd name="connsiteY10" fmla="*/ 623703 h 637558"/>
              <a:gd name="connsiteX11" fmla="*/ 387927 w 498764"/>
              <a:gd name="connsiteY11" fmla="*/ 609849 h 637558"/>
              <a:gd name="connsiteX12" fmla="*/ 401782 w 498764"/>
              <a:gd name="connsiteY12" fmla="*/ 554431 h 637558"/>
              <a:gd name="connsiteX13" fmla="*/ 429491 w 498764"/>
              <a:gd name="connsiteY13" fmla="*/ 512867 h 637558"/>
              <a:gd name="connsiteX14" fmla="*/ 471055 w 498764"/>
              <a:gd name="connsiteY14" fmla="*/ 374322 h 637558"/>
              <a:gd name="connsiteX15" fmla="*/ 484909 w 498764"/>
              <a:gd name="connsiteY15" fmla="*/ 332758 h 637558"/>
              <a:gd name="connsiteX16" fmla="*/ 498764 w 498764"/>
              <a:gd name="connsiteY16" fmla="*/ 291194 h 637558"/>
              <a:gd name="connsiteX17" fmla="*/ 484909 w 498764"/>
              <a:gd name="connsiteY17" fmla="*/ 138794 h 637558"/>
              <a:gd name="connsiteX18" fmla="*/ 471055 w 498764"/>
              <a:gd name="connsiteY18" fmla="*/ 97231 h 637558"/>
              <a:gd name="connsiteX19" fmla="*/ 429491 w 498764"/>
              <a:gd name="connsiteY19" fmla="*/ 55667 h 637558"/>
              <a:gd name="connsiteX20" fmla="*/ 387927 w 498764"/>
              <a:gd name="connsiteY20" fmla="*/ 41813 h 637558"/>
              <a:gd name="connsiteX21" fmla="*/ 360218 w 498764"/>
              <a:gd name="connsiteY21" fmla="*/ 14103 h 637558"/>
              <a:gd name="connsiteX22" fmla="*/ 235527 w 498764"/>
              <a:gd name="connsiteY22" fmla="*/ 14103 h 637558"/>
              <a:gd name="connsiteX23" fmla="*/ 180109 w 498764"/>
              <a:gd name="connsiteY23" fmla="*/ 27958 h 637558"/>
              <a:gd name="connsiteX24" fmla="*/ 138546 w 498764"/>
              <a:gd name="connsiteY24" fmla="*/ 55667 h 63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98764" h="637558">
                <a:moveTo>
                  <a:pt x="221673" y="27958"/>
                </a:moveTo>
                <a:cubicBezTo>
                  <a:pt x="198582" y="41813"/>
                  <a:pt x="175235" y="55250"/>
                  <a:pt x="152400" y="69522"/>
                </a:cubicBezTo>
                <a:cubicBezTo>
                  <a:pt x="123598" y="87523"/>
                  <a:pt x="104074" y="98757"/>
                  <a:pt x="83127" y="124940"/>
                </a:cubicBezTo>
                <a:cubicBezTo>
                  <a:pt x="72725" y="137942"/>
                  <a:pt x="64654" y="152649"/>
                  <a:pt x="55418" y="166503"/>
                </a:cubicBezTo>
                <a:lnTo>
                  <a:pt x="13855" y="291194"/>
                </a:lnTo>
                <a:lnTo>
                  <a:pt x="0" y="332758"/>
                </a:lnTo>
                <a:cubicBezTo>
                  <a:pt x="4618" y="392794"/>
                  <a:pt x="2758" y="453685"/>
                  <a:pt x="13855" y="512867"/>
                </a:cubicBezTo>
                <a:cubicBezTo>
                  <a:pt x="16924" y="529233"/>
                  <a:pt x="29033" y="543466"/>
                  <a:pt x="41564" y="554431"/>
                </a:cubicBezTo>
                <a:cubicBezTo>
                  <a:pt x="66626" y="576361"/>
                  <a:pt x="92036" y="603318"/>
                  <a:pt x="124691" y="609849"/>
                </a:cubicBezTo>
                <a:cubicBezTo>
                  <a:pt x="221510" y="629212"/>
                  <a:pt x="170736" y="619832"/>
                  <a:pt x="277091" y="637558"/>
                </a:cubicBezTo>
                <a:cubicBezTo>
                  <a:pt x="300182" y="632940"/>
                  <a:pt x="323519" y="629414"/>
                  <a:pt x="346364" y="623703"/>
                </a:cubicBezTo>
                <a:cubicBezTo>
                  <a:pt x="360532" y="620161"/>
                  <a:pt x="378804" y="621253"/>
                  <a:pt x="387927" y="609849"/>
                </a:cubicBezTo>
                <a:cubicBezTo>
                  <a:pt x="399822" y="594980"/>
                  <a:pt x="394281" y="571933"/>
                  <a:pt x="401782" y="554431"/>
                </a:cubicBezTo>
                <a:cubicBezTo>
                  <a:pt x="408341" y="539126"/>
                  <a:pt x="420255" y="526722"/>
                  <a:pt x="429491" y="512867"/>
                </a:cubicBezTo>
                <a:cubicBezTo>
                  <a:pt x="450431" y="429109"/>
                  <a:pt x="437323" y="475520"/>
                  <a:pt x="471055" y="374322"/>
                </a:cubicBezTo>
                <a:lnTo>
                  <a:pt x="484909" y="332758"/>
                </a:lnTo>
                <a:lnTo>
                  <a:pt x="498764" y="291194"/>
                </a:lnTo>
                <a:cubicBezTo>
                  <a:pt x="494146" y="240394"/>
                  <a:pt x="492123" y="189291"/>
                  <a:pt x="484909" y="138794"/>
                </a:cubicBezTo>
                <a:cubicBezTo>
                  <a:pt x="482844" y="124337"/>
                  <a:pt x="479156" y="109382"/>
                  <a:pt x="471055" y="97231"/>
                </a:cubicBezTo>
                <a:cubicBezTo>
                  <a:pt x="460187" y="80928"/>
                  <a:pt x="445794" y="66535"/>
                  <a:pt x="429491" y="55667"/>
                </a:cubicBezTo>
                <a:cubicBezTo>
                  <a:pt x="417340" y="47566"/>
                  <a:pt x="401782" y="46431"/>
                  <a:pt x="387927" y="41813"/>
                </a:cubicBezTo>
                <a:cubicBezTo>
                  <a:pt x="378691" y="32576"/>
                  <a:pt x="371419" y="20824"/>
                  <a:pt x="360218" y="14103"/>
                </a:cubicBezTo>
                <a:cubicBezTo>
                  <a:pt x="316857" y="-11914"/>
                  <a:pt x="285255" y="4157"/>
                  <a:pt x="235527" y="14103"/>
                </a:cubicBezTo>
                <a:cubicBezTo>
                  <a:pt x="216856" y="17837"/>
                  <a:pt x="198582" y="23340"/>
                  <a:pt x="180109" y="27958"/>
                </a:cubicBezTo>
                <a:lnTo>
                  <a:pt x="138546" y="55667"/>
                </a:ln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8437418" y="3487972"/>
            <a:ext cx="498764" cy="637558"/>
          </a:xfrm>
          <a:custGeom>
            <a:avLst/>
            <a:gdLst>
              <a:gd name="connsiteX0" fmla="*/ 221673 w 498764"/>
              <a:gd name="connsiteY0" fmla="*/ 27958 h 637558"/>
              <a:gd name="connsiteX1" fmla="*/ 152400 w 498764"/>
              <a:gd name="connsiteY1" fmla="*/ 69522 h 637558"/>
              <a:gd name="connsiteX2" fmla="*/ 83127 w 498764"/>
              <a:gd name="connsiteY2" fmla="*/ 124940 h 637558"/>
              <a:gd name="connsiteX3" fmla="*/ 55418 w 498764"/>
              <a:gd name="connsiteY3" fmla="*/ 166503 h 637558"/>
              <a:gd name="connsiteX4" fmla="*/ 13855 w 498764"/>
              <a:gd name="connsiteY4" fmla="*/ 291194 h 637558"/>
              <a:gd name="connsiteX5" fmla="*/ 0 w 498764"/>
              <a:gd name="connsiteY5" fmla="*/ 332758 h 637558"/>
              <a:gd name="connsiteX6" fmla="*/ 13855 w 498764"/>
              <a:gd name="connsiteY6" fmla="*/ 512867 h 637558"/>
              <a:gd name="connsiteX7" fmla="*/ 41564 w 498764"/>
              <a:gd name="connsiteY7" fmla="*/ 554431 h 637558"/>
              <a:gd name="connsiteX8" fmla="*/ 124691 w 498764"/>
              <a:gd name="connsiteY8" fmla="*/ 609849 h 637558"/>
              <a:gd name="connsiteX9" fmla="*/ 277091 w 498764"/>
              <a:gd name="connsiteY9" fmla="*/ 637558 h 637558"/>
              <a:gd name="connsiteX10" fmla="*/ 346364 w 498764"/>
              <a:gd name="connsiteY10" fmla="*/ 623703 h 637558"/>
              <a:gd name="connsiteX11" fmla="*/ 387927 w 498764"/>
              <a:gd name="connsiteY11" fmla="*/ 609849 h 637558"/>
              <a:gd name="connsiteX12" fmla="*/ 401782 w 498764"/>
              <a:gd name="connsiteY12" fmla="*/ 554431 h 637558"/>
              <a:gd name="connsiteX13" fmla="*/ 429491 w 498764"/>
              <a:gd name="connsiteY13" fmla="*/ 512867 h 637558"/>
              <a:gd name="connsiteX14" fmla="*/ 471055 w 498764"/>
              <a:gd name="connsiteY14" fmla="*/ 374322 h 637558"/>
              <a:gd name="connsiteX15" fmla="*/ 484909 w 498764"/>
              <a:gd name="connsiteY15" fmla="*/ 332758 h 637558"/>
              <a:gd name="connsiteX16" fmla="*/ 498764 w 498764"/>
              <a:gd name="connsiteY16" fmla="*/ 291194 h 637558"/>
              <a:gd name="connsiteX17" fmla="*/ 484909 w 498764"/>
              <a:gd name="connsiteY17" fmla="*/ 138794 h 637558"/>
              <a:gd name="connsiteX18" fmla="*/ 471055 w 498764"/>
              <a:gd name="connsiteY18" fmla="*/ 97231 h 637558"/>
              <a:gd name="connsiteX19" fmla="*/ 429491 w 498764"/>
              <a:gd name="connsiteY19" fmla="*/ 55667 h 637558"/>
              <a:gd name="connsiteX20" fmla="*/ 387927 w 498764"/>
              <a:gd name="connsiteY20" fmla="*/ 41813 h 637558"/>
              <a:gd name="connsiteX21" fmla="*/ 360218 w 498764"/>
              <a:gd name="connsiteY21" fmla="*/ 14103 h 637558"/>
              <a:gd name="connsiteX22" fmla="*/ 235527 w 498764"/>
              <a:gd name="connsiteY22" fmla="*/ 14103 h 637558"/>
              <a:gd name="connsiteX23" fmla="*/ 180109 w 498764"/>
              <a:gd name="connsiteY23" fmla="*/ 27958 h 637558"/>
              <a:gd name="connsiteX24" fmla="*/ 138546 w 498764"/>
              <a:gd name="connsiteY24" fmla="*/ 55667 h 63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98764" h="637558">
                <a:moveTo>
                  <a:pt x="221673" y="27958"/>
                </a:moveTo>
                <a:cubicBezTo>
                  <a:pt x="198582" y="41813"/>
                  <a:pt x="175235" y="55250"/>
                  <a:pt x="152400" y="69522"/>
                </a:cubicBezTo>
                <a:cubicBezTo>
                  <a:pt x="123598" y="87523"/>
                  <a:pt x="104074" y="98757"/>
                  <a:pt x="83127" y="124940"/>
                </a:cubicBezTo>
                <a:cubicBezTo>
                  <a:pt x="72725" y="137942"/>
                  <a:pt x="64654" y="152649"/>
                  <a:pt x="55418" y="166503"/>
                </a:cubicBezTo>
                <a:lnTo>
                  <a:pt x="13855" y="291194"/>
                </a:lnTo>
                <a:lnTo>
                  <a:pt x="0" y="332758"/>
                </a:lnTo>
                <a:cubicBezTo>
                  <a:pt x="4618" y="392794"/>
                  <a:pt x="2758" y="453685"/>
                  <a:pt x="13855" y="512867"/>
                </a:cubicBezTo>
                <a:cubicBezTo>
                  <a:pt x="16924" y="529233"/>
                  <a:pt x="29033" y="543466"/>
                  <a:pt x="41564" y="554431"/>
                </a:cubicBezTo>
                <a:cubicBezTo>
                  <a:pt x="66626" y="576361"/>
                  <a:pt x="92036" y="603318"/>
                  <a:pt x="124691" y="609849"/>
                </a:cubicBezTo>
                <a:cubicBezTo>
                  <a:pt x="221510" y="629212"/>
                  <a:pt x="170736" y="619832"/>
                  <a:pt x="277091" y="637558"/>
                </a:cubicBezTo>
                <a:cubicBezTo>
                  <a:pt x="300182" y="632940"/>
                  <a:pt x="323519" y="629414"/>
                  <a:pt x="346364" y="623703"/>
                </a:cubicBezTo>
                <a:cubicBezTo>
                  <a:pt x="360532" y="620161"/>
                  <a:pt x="378804" y="621253"/>
                  <a:pt x="387927" y="609849"/>
                </a:cubicBezTo>
                <a:cubicBezTo>
                  <a:pt x="399822" y="594980"/>
                  <a:pt x="394281" y="571933"/>
                  <a:pt x="401782" y="554431"/>
                </a:cubicBezTo>
                <a:cubicBezTo>
                  <a:pt x="408341" y="539126"/>
                  <a:pt x="420255" y="526722"/>
                  <a:pt x="429491" y="512867"/>
                </a:cubicBezTo>
                <a:cubicBezTo>
                  <a:pt x="450431" y="429109"/>
                  <a:pt x="437323" y="475520"/>
                  <a:pt x="471055" y="374322"/>
                </a:cubicBezTo>
                <a:lnTo>
                  <a:pt x="484909" y="332758"/>
                </a:lnTo>
                <a:lnTo>
                  <a:pt x="498764" y="291194"/>
                </a:lnTo>
                <a:cubicBezTo>
                  <a:pt x="494146" y="240394"/>
                  <a:pt x="492123" y="189291"/>
                  <a:pt x="484909" y="138794"/>
                </a:cubicBezTo>
                <a:cubicBezTo>
                  <a:pt x="482844" y="124337"/>
                  <a:pt x="479156" y="109382"/>
                  <a:pt x="471055" y="97231"/>
                </a:cubicBezTo>
                <a:cubicBezTo>
                  <a:pt x="460187" y="80928"/>
                  <a:pt x="445794" y="66535"/>
                  <a:pt x="429491" y="55667"/>
                </a:cubicBezTo>
                <a:cubicBezTo>
                  <a:pt x="417340" y="47566"/>
                  <a:pt x="401782" y="46431"/>
                  <a:pt x="387927" y="41813"/>
                </a:cubicBezTo>
                <a:cubicBezTo>
                  <a:pt x="378691" y="32576"/>
                  <a:pt x="371419" y="20824"/>
                  <a:pt x="360218" y="14103"/>
                </a:cubicBezTo>
                <a:cubicBezTo>
                  <a:pt x="316857" y="-11914"/>
                  <a:pt x="285255" y="4157"/>
                  <a:pt x="235527" y="14103"/>
                </a:cubicBezTo>
                <a:cubicBezTo>
                  <a:pt x="216856" y="17837"/>
                  <a:pt x="198582" y="23340"/>
                  <a:pt x="180109" y="27958"/>
                </a:cubicBezTo>
                <a:lnTo>
                  <a:pt x="138546" y="55667"/>
                </a:ln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Druhy kloubů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635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Stavba kloubu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" y="1700808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572000" y="2132856"/>
            <a:ext cx="3754760" cy="2622317"/>
          </a:xfrm>
          <a:prstGeom prst="round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kloubní chrupavka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kloubní jamka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kloubní pouzdro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kloubní dutina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kloubní hlavice</a:t>
            </a:r>
          </a:p>
          <a:p>
            <a:pPr marL="285750" indent="-285750" algn="ctr">
              <a:buFontTx/>
              <a:buChar char="-"/>
            </a:pP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219" name="Picture 3" descr="C:\Users\Speciální školy\AppData\Local\Microsoft\Windows\Temporary Internet Files\Content.IE5\GQCPYLCF\MP900385793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9" y="1652151"/>
            <a:ext cx="3661824" cy="5126552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48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260648"/>
            <a:ext cx="2952328" cy="115212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Poranění kostí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3968" y="2251899"/>
            <a:ext cx="2952328" cy="237626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Podvrtnutí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- jde o poškození kloubního pouzdra, ale kosti zůstávají u sebe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3968" y="5168164"/>
            <a:ext cx="2952328" cy="15121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Vymknutí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- kosti se nevrátily do původní polohy</a:t>
            </a:r>
          </a:p>
          <a:p>
            <a:pPr algn="ctr"/>
            <a:r>
              <a:rPr lang="cs-CZ" dirty="0"/>
              <a:t>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28061" y="2317069"/>
            <a:ext cx="2952328" cy="115212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Poranění kloubů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3968" y="204989"/>
            <a:ext cx="2952328" cy="11521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Zlomeniny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-  otevřené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- zavřené</a:t>
            </a:r>
          </a:p>
        </p:txBody>
      </p:sp>
    </p:spTree>
    <p:extLst>
      <p:ext uri="{BB962C8B-B14F-4D97-AF65-F5344CB8AC3E}">
        <p14:creationId xmlns:p14="http://schemas.microsoft.com/office/powerpoint/2010/main" val="123063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2204864"/>
            <a:ext cx="5400600" cy="252028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Pour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1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p 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1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k 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1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 j e m e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1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42" name="Picture 2" descr="C:\Users\Speciální školy\AppData\Local\Microsoft\Windows\Temporary Internet Files\Content.IE5\GQCPYLCF\MC900326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50167"/>
            <a:ext cx="2210544" cy="22171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12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1. Kostra je 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99487" y="4149080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Pevná a pohyblivá opora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3419872" y="4149080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Pevná a </a:t>
            </a:r>
            <a:r>
              <a:rPr lang="cs-CZ" sz="2400" dirty="0" smtClean="0">
                <a:solidFill>
                  <a:schemeClr val="tx1"/>
                </a:solidFill>
              </a:rPr>
              <a:t>nepohyblivá </a:t>
            </a:r>
            <a:r>
              <a:rPr lang="cs-CZ" sz="2400" dirty="0">
                <a:solidFill>
                  <a:schemeClr val="tx1"/>
                </a:solidFill>
              </a:rPr>
              <a:t>opora těla</a:t>
            </a:r>
          </a:p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6359655" y="4149080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Nepevná </a:t>
            </a:r>
            <a:r>
              <a:rPr lang="cs-CZ" sz="2400" dirty="0">
                <a:solidFill>
                  <a:schemeClr val="tx1"/>
                </a:solidFill>
              </a:rPr>
              <a:t>a nepohyblivá opora těla</a:t>
            </a:r>
          </a:p>
        </p:txBody>
      </p:sp>
    </p:spTree>
    <p:extLst>
      <p:ext uri="{BB962C8B-B14F-4D97-AF65-F5344CB8AC3E}">
        <p14:creationId xmlns:p14="http://schemas.microsoft.com/office/powerpoint/2010/main" val="290672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2. Mezi ploché kosti patří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99487" y="4149080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stehenní kost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3" action="ppaction://hlinksldjump"/>
          </p:cNvPr>
          <p:cNvSpPr/>
          <p:nvPr/>
        </p:nvSpPr>
        <p:spPr>
          <a:xfrm>
            <a:off x="3264559" y="4176999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lopatka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6188108" y="4149080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článek prstu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40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3. Vazivový obal kosti je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99487" y="4413181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hutná kostní tkáň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3" action="ppaction://hlinksldjump"/>
          </p:cNvPr>
          <p:cNvSpPr/>
          <p:nvPr/>
        </p:nvSpPr>
        <p:spPr>
          <a:xfrm>
            <a:off x="6315713" y="4444578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okostice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203848" y="4413181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dřeň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4. Kosti jsou spojeny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217680" y="4293096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vazy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6326654" y="4293096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hřebíky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3287510" y="4293096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klouby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6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5. Vnitřní plochy kloubu jsou pokryty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99487" y="4413181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3" action="ppaction://hlinksldjump"/>
          </p:cNvPr>
          <p:cNvSpPr/>
          <p:nvPr/>
        </p:nvSpPr>
        <p:spPr>
          <a:xfrm>
            <a:off x="6300192" y="4444578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chrupavkou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347864" y="4468158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kůží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6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6. Kloub spojující 3 kosti se nazývá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99487" y="4413181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složený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6300192" y="4444578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skládaný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3347864" y="3618059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složitý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6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7. Mezi poranění kostí a kloubů nepatří 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99487" y="4413181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vymknutí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3" action="ppaction://hlinksldjump"/>
          </p:cNvPr>
          <p:cNvSpPr/>
          <p:nvPr/>
        </p:nvSpPr>
        <p:spPr>
          <a:xfrm>
            <a:off x="6300192" y="4444578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odřenina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275856" y="4444578"/>
            <a:ext cx="2592288" cy="194421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zlomenina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6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38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" y="1700808"/>
            <a:ext cx="82296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Galerie </a:t>
            </a:r>
            <a:r>
              <a:rPr lang="cs-CZ" sz="2400" dirty="0"/>
              <a:t>Microsoft Office </a:t>
            </a:r>
            <a:r>
              <a:rPr lang="cs-CZ" sz="2400" dirty="0" smtClean="0"/>
              <a:t>Klipart</a:t>
            </a:r>
          </a:p>
          <a:p>
            <a:r>
              <a:rPr lang="cs-CZ" sz="2400" dirty="0" smtClean="0"/>
              <a:t>Snímek č.7: </a:t>
            </a:r>
            <a:r>
              <a:rPr lang="cs-CZ" sz="2400" dirty="0"/>
              <a:t>KROULÍKOVÁ, Jarmila ; KROULÍK, Josef. </a:t>
            </a:r>
            <a:r>
              <a:rPr lang="cs-CZ" sz="2400" i="1" dirty="0"/>
              <a:t>Přírodopis : pro </a:t>
            </a:r>
            <a:r>
              <a:rPr lang="cs-CZ" sz="2400" i="1" dirty="0" smtClean="0"/>
              <a:t>8. roč. zvláštní školy</a:t>
            </a:r>
            <a:r>
              <a:rPr lang="cs-CZ" sz="2400" dirty="0" smtClean="0"/>
              <a:t>. Vyd.1. Praha : SEPTIMA, 1995. 93 s. ISBN 80-85801-36-1. s. 4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386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Speciální školy\AppData\Local\Microsoft\Windows\Temporary Internet Files\Content.IE5\0T7DMSTP\MC9004331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12776"/>
            <a:ext cx="5000600" cy="5000600"/>
          </a:xfrm>
          <a:prstGeom prst="rect">
            <a:avLst/>
          </a:prstGeom>
          <a:noFill/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4738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443</Words>
  <Application>Microsoft Office PowerPoint</Application>
  <PresentationFormat>Předvádění na obrazovce (4:3)</PresentationFormat>
  <Paragraphs>116</Paragraphs>
  <Slides>28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Druhy kostí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1. Kostra je </vt:lpstr>
      <vt:lpstr>Jsi šikula</vt:lpstr>
      <vt:lpstr>2. Mezi ploché kosti patří</vt:lpstr>
      <vt:lpstr>Jsi šikula</vt:lpstr>
      <vt:lpstr>3. Vazivový obal kosti je</vt:lpstr>
      <vt:lpstr>Jsi šikula</vt:lpstr>
      <vt:lpstr>4. Kosti jsou spojeny</vt:lpstr>
      <vt:lpstr>Jsi šikula</vt:lpstr>
      <vt:lpstr>5. Vnitřní plochy kloubu jsou pokryty</vt:lpstr>
      <vt:lpstr>Jsi šikula</vt:lpstr>
      <vt:lpstr>6. Kloub spojující 3 kosti se nazývá</vt:lpstr>
      <vt:lpstr>Jsi šikula</vt:lpstr>
      <vt:lpstr>7. Mezi poranění kostí a kloubů nepatří </vt:lpstr>
      <vt:lpstr>Jsi šikula</vt:lpstr>
      <vt:lpstr>Prezentace aplikace PowerPoint</vt:lpstr>
      <vt:lpstr>Špatně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10</dc:title>
  <dc:creator>Speciální školy</dc:creator>
  <cp:lastModifiedBy>Speciální školy</cp:lastModifiedBy>
  <cp:revision>56</cp:revision>
  <dcterms:created xsi:type="dcterms:W3CDTF">2013-01-10T15:33:44Z</dcterms:created>
  <dcterms:modified xsi:type="dcterms:W3CDTF">2013-03-24T21:18:50Z</dcterms:modified>
</cp:coreProperties>
</file>