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62" r:id="rId4"/>
    <p:sldId id="268" r:id="rId5"/>
    <p:sldId id="259" r:id="rId6"/>
    <p:sldId id="269" r:id="rId7"/>
    <p:sldId id="256" r:id="rId8"/>
    <p:sldId id="257" r:id="rId9"/>
    <p:sldId id="258" r:id="rId10"/>
    <p:sldId id="270" r:id="rId11"/>
    <p:sldId id="273" r:id="rId12"/>
    <p:sldId id="285" r:id="rId13"/>
    <p:sldId id="274" r:id="rId14"/>
    <p:sldId id="286" r:id="rId15"/>
    <p:sldId id="281" r:id="rId16"/>
    <p:sldId id="287" r:id="rId17"/>
    <p:sldId id="280" r:id="rId18"/>
    <p:sldId id="288" r:id="rId19"/>
    <p:sldId id="279" r:id="rId20"/>
    <p:sldId id="289" r:id="rId21"/>
    <p:sldId id="278" r:id="rId22"/>
    <p:sldId id="290" r:id="rId23"/>
    <p:sldId id="277" r:id="rId24"/>
    <p:sldId id="291" r:id="rId25"/>
    <p:sldId id="276" r:id="rId26"/>
    <p:sldId id="292" r:id="rId27"/>
    <p:sldId id="275" r:id="rId28"/>
    <p:sldId id="293" r:id="rId29"/>
    <p:sldId id="282" r:id="rId30"/>
    <p:sldId id="283" r:id="rId31"/>
    <p:sldId id="271" r:id="rId32"/>
    <p:sldId id="284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8640314F-A119-4DB4-BB12-833531962030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EC1241C-93F7-4D0B-8730-B6812C902B03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640314F-A119-4DB4-BB12-833531962030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EC1241C-93F7-4D0B-8730-B6812C902B03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0314F-A119-4DB4-BB12-833531962030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EC1241C-93F7-4D0B-8730-B6812C902B03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640314F-A119-4DB4-BB12-833531962030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EC1241C-93F7-4D0B-8730-B6812C902B03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8640314F-A119-4DB4-BB12-833531962030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7EC1241C-93F7-4D0B-8730-B6812C902B03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0314F-A119-4DB4-BB12-833531962030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EC1241C-93F7-4D0B-8730-B6812C902B0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0314F-A119-4DB4-BB12-833531962030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EC1241C-93F7-4D0B-8730-B6812C902B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640314F-A119-4DB4-BB12-833531962030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EC1241C-93F7-4D0B-8730-B6812C902B0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8640314F-A119-4DB4-BB12-833531962030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7EC1241C-93F7-4D0B-8730-B6812C902B03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0314F-A119-4DB4-BB12-833531962030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1241C-93F7-4D0B-8730-B6812C902B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0314F-A119-4DB4-BB12-833531962030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1241C-93F7-4D0B-8730-B6812C902B0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8640314F-A119-4DB4-BB12-833531962030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7EC1241C-93F7-4D0B-8730-B6812C902B03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wm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wmf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941168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4570437"/>
              </p:ext>
            </p:extLst>
          </p:nvPr>
        </p:nvGraphicFramePr>
        <p:xfrm>
          <a:off x="1691680" y="1412776"/>
          <a:ext cx="6264696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6469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Základní</a:t>
                      </a:r>
                      <a:r>
                        <a:rPr lang="cs-CZ" sz="2400" baseline="0" dirty="0" smtClean="0">
                          <a:solidFill>
                            <a:schemeClr val="bg1"/>
                          </a:solidFill>
                        </a:rPr>
                        <a:t> škola a Mateřská škola, Jilemnice, Komenského 103, příspěvková organizace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Autor: PaedDr. Hana Hrubcová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Název: VY_32_INOVACE_3B_07_Páteř</a:t>
                      </a:r>
                    </a:p>
                    <a:p>
                      <a:r>
                        <a:rPr lang="cs-CZ" sz="2400" smtClean="0">
                          <a:solidFill>
                            <a:schemeClr val="bg1"/>
                          </a:solidFill>
                        </a:rPr>
                        <a:t>             </a:t>
                      </a:r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a  hrudník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Téma: Páteř a hrudník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Datum tvorby: leden 2013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Číslo projektu: OP VK 1.4 70839921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9283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7022500"/>
              </p:ext>
            </p:extLst>
          </p:nvPr>
        </p:nvGraphicFramePr>
        <p:xfrm>
          <a:off x="755576" y="1052736"/>
          <a:ext cx="7560840" cy="445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oblast: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Anotace: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Snímky 3 – 9 jsou výkladové. Žáci jsou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seznámeni se stavbou páteře a hrudníku u člověka.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Dozví se, co je pro člověka nebezpečné a co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může způsobit pasivita a úrazy. Učivo doplňují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vlastními zkušenostmi a vše prakticky ukazují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na modelu kostry.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Snímky 13 – 30 jsou opakovací. Formou testu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bg1"/>
                          </a:solidFill>
                        </a:rPr>
                        <a:t>žáci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odpovídají na </a:t>
                      </a:r>
                      <a:r>
                        <a:rPr lang="cs-CZ" smtClean="0">
                          <a:solidFill>
                            <a:schemeClr val="bg1"/>
                          </a:solidFill>
                        </a:rPr>
                        <a:t>10 otázek.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Druh učebního materiálu: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Prezentace a testové opakování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Stupeň a typ vzdělání: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Základní vzdělávání žáků s LMP, II. stupeň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Cílová skupina: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12 – 15 let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6962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17235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Páteř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5127" name="Picture 7" descr="C:\Users\Speciální školy\AppData\Local\Microsoft\Windows\Temporary Internet Files\Content.IE5\GQCPYLCF\MP9004486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87" y="1482244"/>
            <a:ext cx="3494876" cy="5242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44007" y="1772816"/>
            <a:ext cx="3516649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Skládá se z obratlů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99992" y="3140968"/>
            <a:ext cx="3456384" cy="20882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Spojení obratlů</a:t>
            </a:r>
          </a:p>
          <a:p>
            <a:pPr algn="ctr"/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  – chrupavkami</a:t>
            </a:r>
          </a:p>
          <a:p>
            <a:pPr marL="285750" indent="-285750" algn="ctr">
              <a:buFontTx/>
              <a:buChar char="-"/>
            </a:pPr>
            <a:r>
              <a:rPr lang="cs-CZ" sz="2800" dirty="0" smtClean="0">
                <a:solidFill>
                  <a:schemeClr val="tx1"/>
                </a:solidFill>
              </a:rPr>
              <a:t>klouby</a:t>
            </a:r>
          </a:p>
          <a:p>
            <a:pPr marL="285750" indent="-285750" algn="ctr">
              <a:buFontTx/>
              <a:buChar char="-"/>
            </a:pPr>
            <a:r>
              <a:rPr lang="cs-CZ" sz="2800" dirty="0" smtClean="0">
                <a:solidFill>
                  <a:schemeClr val="tx1"/>
                </a:solidFill>
              </a:rPr>
              <a:t>vazy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88249" y="5585801"/>
            <a:ext cx="42602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Je </a:t>
            </a:r>
            <a:r>
              <a:rPr lang="cs-CZ" sz="2800" b="1" dirty="0" err="1" smtClean="0">
                <a:solidFill>
                  <a:srgbClr val="FFFF00"/>
                </a:solidFill>
              </a:rPr>
              <a:t>dvojesovitě</a:t>
            </a:r>
            <a:r>
              <a:rPr lang="cs-CZ" sz="2800" b="1" dirty="0" smtClean="0">
                <a:solidFill>
                  <a:srgbClr val="FFFF00"/>
                </a:solidFill>
              </a:rPr>
              <a:t> prohnutá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547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6632"/>
            <a:ext cx="3312368" cy="662473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1" name="Picture 7" descr="C:\Users\Speciální školy\AppData\Local\Microsoft\Windows\Temporary Internet Files\Content.IE5\0UYK0U1I\MC9000147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889" y="116632"/>
            <a:ext cx="1842796" cy="6603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760198" y="1312492"/>
            <a:ext cx="2476097" cy="125241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7 obratlů krčních</a:t>
            </a:r>
          </a:p>
          <a:p>
            <a:pPr marL="342900" indent="-342900" algn="ctr">
              <a:buAutoNum type="arabicPeriod"/>
            </a:pPr>
            <a:r>
              <a:rPr lang="cs-CZ" sz="2400" dirty="0" smtClean="0"/>
              <a:t>Nosič</a:t>
            </a:r>
          </a:p>
          <a:p>
            <a:pPr marL="342900" indent="-342900" algn="ctr">
              <a:buAutoNum type="arabicPeriod"/>
            </a:pPr>
            <a:r>
              <a:rPr lang="cs-CZ" sz="2400" dirty="0" smtClean="0"/>
              <a:t>Čepovec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580112" y="3016700"/>
            <a:ext cx="2736304" cy="802925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12 obratlů hrudních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69064" y="4661483"/>
            <a:ext cx="2933654" cy="576064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5 obratlů bederních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36096" y="5384932"/>
            <a:ext cx="36004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5 křížových= křížová kost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760199" y="6143096"/>
            <a:ext cx="3556217" cy="7149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4 – 5 obratlů kostrčních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 = kostrční kost </a:t>
            </a:r>
            <a:endParaRPr lang="cs-CZ" sz="2400" b="1" dirty="0">
              <a:solidFill>
                <a:schemeClr val="bg1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979712" y="1683652"/>
            <a:ext cx="2780487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579921" y="6597352"/>
            <a:ext cx="2204423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2195736" y="4957862"/>
            <a:ext cx="2538954" cy="55937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endCxn id="15" idx="1"/>
          </p:cNvCxnSpPr>
          <p:nvPr/>
        </p:nvCxnSpPr>
        <p:spPr>
          <a:xfrm flipV="1">
            <a:off x="2483768" y="5672964"/>
            <a:ext cx="2952328" cy="47013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2267744" y="3418163"/>
            <a:ext cx="3312368" cy="10837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4761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361656" cy="1301512"/>
          </a:xfrm>
        </p:spPr>
        <p:txBody>
          <a:bodyPr>
            <a:noAutofit/>
          </a:bodyPr>
          <a:lstStyle/>
          <a:p>
            <a:r>
              <a:rPr lang="cs-CZ" sz="2800" dirty="0" smtClean="0"/>
              <a:t>Meziobratlové ploténky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924944"/>
            <a:ext cx="7056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Zvyšují pohyblivost páteře</a:t>
            </a:r>
            <a:endParaRPr lang="cs-CZ" sz="2400" dirty="0"/>
          </a:p>
          <a:p>
            <a:pPr algn="ctr"/>
            <a:r>
              <a:rPr lang="cs-CZ" sz="2400" dirty="0" smtClean="0"/>
              <a:t>Tlumí náraz při prudkém pohybu</a:t>
            </a:r>
          </a:p>
          <a:p>
            <a:pPr algn="ctr"/>
            <a:r>
              <a:rPr lang="cs-CZ" sz="2400" dirty="0" smtClean="0"/>
              <a:t>(běh, skákání)</a:t>
            </a:r>
            <a:endParaRPr lang="cs-CZ" sz="2400" dirty="0"/>
          </a:p>
        </p:txBody>
      </p:sp>
      <p:pic>
        <p:nvPicPr>
          <p:cNvPr id="1026" name="Picture 2" descr="C:\Users\Speciální školy\AppData\Local\Microsoft\Windows\Temporary Internet Files\Content.IE5\SH19RE6R\MP9002554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05064"/>
            <a:ext cx="1679174" cy="252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CIL7C3LM\MP9004227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901236"/>
            <a:ext cx="2732727" cy="2732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0349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310449"/>
            <a:ext cx="7200800" cy="6192688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95000"/>
                  <a:shade val="30000"/>
                  <a:satMod val="115000"/>
                </a:schemeClr>
              </a:gs>
              <a:gs pos="50000">
                <a:schemeClr val="tx1">
                  <a:lumMod val="95000"/>
                  <a:shade val="67500"/>
                  <a:satMod val="115000"/>
                </a:schemeClr>
              </a:gs>
              <a:gs pos="100000">
                <a:schemeClr val="tx1">
                  <a:lumMod val="9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tx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Bolesti páteře a vadné držení těla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Příčiny</a:t>
            </a:r>
            <a:r>
              <a:rPr lang="cs-CZ" sz="2400" dirty="0" smtClean="0">
                <a:solidFill>
                  <a:schemeClr val="bg1"/>
                </a:solidFill>
              </a:rPr>
              <a:t>: nedostatečné procvičování zádového svalstva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          nerovnoměrné zatěžování – taška přes jedno rameno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            následek špatného sezení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                          </a:t>
            </a:r>
            <a:r>
              <a:rPr lang="cs-CZ" sz="2800" b="1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Úrazy páteře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Jsou velmi nebezpečné, protože páteřním kanálem prochází mícha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OCHRNUTÍ</a:t>
            </a:r>
            <a:endParaRPr lang="cs-CZ" sz="2400" b="1" dirty="0">
              <a:solidFill>
                <a:srgbClr val="FF0000"/>
              </a:solidFill>
            </a:endParaRP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Šipka dolů 2"/>
          <p:cNvSpPr/>
          <p:nvPr/>
        </p:nvSpPr>
        <p:spPr>
          <a:xfrm>
            <a:off x="4283968" y="4940309"/>
            <a:ext cx="720080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236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88640"/>
            <a:ext cx="47619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Kostra hrudníku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6" name="Picture 2" descr="C:\Users\Speciální školy\AppData\Local\Microsoft\Windows\Temporary Internet Files\Content.IE5\DPGH7CCX\MC90043874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9152" y="1772816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66891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980728"/>
            <a:ext cx="4114800" cy="70104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Hrudní koš tvoří</a:t>
            </a:r>
            <a:endParaRPr lang="cs-CZ" sz="2800" dirty="0"/>
          </a:p>
        </p:txBody>
      </p:sp>
      <p:pic>
        <p:nvPicPr>
          <p:cNvPr id="3075" name="Picture 3" descr="C:\Users\Speciální školy\AppData\Local\Microsoft\Windows\Temporary Internet Files\Content.IE5\GQCPYLCF\MC9003479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2000" y="1844824"/>
            <a:ext cx="4148006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536" y="2348880"/>
            <a:ext cx="40764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Kost hrudní</a:t>
            </a:r>
          </a:p>
          <a:p>
            <a:endParaRPr lang="cs-CZ" sz="2800" dirty="0"/>
          </a:p>
          <a:p>
            <a:r>
              <a:rPr lang="cs-CZ" sz="2800" dirty="0" smtClean="0"/>
              <a:t>12 párů žeber</a:t>
            </a:r>
          </a:p>
          <a:p>
            <a:endParaRPr lang="cs-CZ" sz="2800" dirty="0" smtClean="0"/>
          </a:p>
          <a:p>
            <a:r>
              <a:rPr lang="cs-CZ" sz="2800" dirty="0" smtClean="0"/>
              <a:t>12 párů obratlů</a:t>
            </a:r>
          </a:p>
          <a:p>
            <a:r>
              <a:rPr lang="cs-CZ" sz="2800" dirty="0" smtClean="0"/>
              <a:t>hrudních</a:t>
            </a:r>
            <a:endParaRPr lang="cs-CZ" sz="28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267744" y="2708920"/>
            <a:ext cx="4680520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433768" y="3472264"/>
            <a:ext cx="39384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51520" y="6165304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FUNKCE – ochrana vnitřních orgánů (např. srdce, plíce)  </a:t>
            </a:r>
            <a:endParaRPr lang="cs-CZ" sz="2800" dirty="0"/>
          </a:p>
        </p:txBody>
      </p:sp>
      <p:pic>
        <p:nvPicPr>
          <p:cNvPr id="3082" name="Picture 10" descr="C:\Users\Speciální školy\AppData\Local\Microsoft\Windows\Temporary Internet Files\Content.IE5\UW6NFDV7\MC90043879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0594" y="3682447"/>
            <a:ext cx="1851670" cy="2468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60154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žebra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132856"/>
            <a:ext cx="40324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Jsou ploché kosti</a:t>
            </a:r>
          </a:p>
          <a:p>
            <a:r>
              <a:rPr lang="cs-CZ" sz="2400" dirty="0" smtClean="0"/>
              <a:t>Je jich 12 párů</a:t>
            </a:r>
          </a:p>
          <a:p>
            <a:r>
              <a:rPr lang="cs-CZ" sz="2400" dirty="0" smtClean="0"/>
              <a:t> - 7 se jich upíná vpředu k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hrudní kosti a vzadu k hrudní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páteři,</a:t>
            </a:r>
          </a:p>
          <a:p>
            <a:r>
              <a:rPr lang="cs-CZ" sz="2400" dirty="0" smtClean="0"/>
              <a:t>    na ně narůstají další 3 páry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a 2 páry jsou volné</a:t>
            </a:r>
            <a:endParaRPr lang="cs-CZ" sz="2400" dirty="0"/>
          </a:p>
        </p:txBody>
      </p:sp>
      <p:pic>
        <p:nvPicPr>
          <p:cNvPr id="4098" name="Picture 2" descr="C:\Users\Speciální školy\AppData\Local\Microsoft\Windows\Temporary Internet Files\Content.IE5\DPGH7CCX\MC90043873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4058" y="1844824"/>
            <a:ext cx="3759882" cy="501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2114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/>
          <p:cNvSpPr/>
          <p:nvPr/>
        </p:nvSpPr>
        <p:spPr>
          <a:xfrm rot="2444848">
            <a:off x="1191944" y="2252984"/>
            <a:ext cx="7344816" cy="252028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 NYNÍ </a:t>
            </a:r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KRÁTKÉ OPAKOVÁNÍ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82201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2532" y="451263"/>
            <a:ext cx="7992888" cy="1224345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Co je na obrázku 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5796136" y="2204864"/>
            <a:ext cx="2016224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PÁTEŘ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5904834" y="4509597"/>
            <a:ext cx="2016224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PÁNEV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5122" name="Picture 2" descr="C:\Users\Speciální školy\AppData\Local\Microsoft\Windows\Temporary Internet Files\Content.IE5\2WGRI4FU\MP90032111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970" y="2363688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981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3059832" y="1844824"/>
            <a:ext cx="3096344" cy="309634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419872" y="612388"/>
            <a:ext cx="237626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500" b="1" dirty="0" smtClean="0"/>
              <a:t>Správně</a:t>
            </a:r>
            <a:endParaRPr lang="cs-CZ" sz="4500" b="1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020272" y="5301208"/>
            <a:ext cx="1008112" cy="1008112"/>
          </a:xfrm>
          <a:prstGeom prst="actionButtonForwardNex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7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2532" y="451263"/>
            <a:ext cx="7992888" cy="1224345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Kolik máme krčních obratlů?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5904834" y="2184082"/>
            <a:ext cx="2016224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400" b="1" dirty="0" smtClean="0">
                <a:solidFill>
                  <a:schemeClr val="bg1"/>
                </a:solidFill>
              </a:rPr>
              <a:t>6</a:t>
            </a:r>
            <a:endParaRPr lang="cs-CZ" sz="34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5904834" y="4509120"/>
            <a:ext cx="2016224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400" b="1" dirty="0" smtClean="0">
                <a:solidFill>
                  <a:schemeClr val="bg1"/>
                </a:solidFill>
              </a:rPr>
              <a:t>7</a:t>
            </a:r>
            <a:endParaRPr lang="cs-CZ" sz="3400" b="1" dirty="0">
              <a:solidFill>
                <a:schemeClr val="bg1"/>
              </a:solidFill>
            </a:endParaRPr>
          </a:p>
        </p:txBody>
      </p:sp>
      <p:pic>
        <p:nvPicPr>
          <p:cNvPr id="6" name="Picture 6" descr="C:\Users\Speciální školy\AppData\Local\Microsoft\Windows\Temporary Internet Files\Content.IE5\GQCPYLCF\MP90038579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16832"/>
            <a:ext cx="3231352" cy="4523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816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3059832" y="1844824"/>
            <a:ext cx="3096344" cy="309634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419872" y="612388"/>
            <a:ext cx="237626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500" b="1" dirty="0" smtClean="0"/>
              <a:t>Správně</a:t>
            </a:r>
            <a:endParaRPr lang="cs-CZ" sz="4500" b="1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020272" y="5301208"/>
            <a:ext cx="1008112" cy="1008112"/>
          </a:xfrm>
          <a:prstGeom prst="actionButtonForwardNex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7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2532" y="451263"/>
            <a:ext cx="7992888" cy="1224345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12 hrudních obratlů tvoří také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5796136" y="2204864"/>
            <a:ext cx="2016224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Hrudní kost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5806186" y="4509120"/>
            <a:ext cx="2016224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Hrudní koš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5" name="Picture 2" descr="C:\Users\Speciální školy\AppData\Local\Microsoft\Windows\Temporary Internet Files\Content.IE5\DPGH7CCX\MC90043874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48880"/>
            <a:ext cx="4511824" cy="3383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63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3059832" y="1844824"/>
            <a:ext cx="3096344" cy="309634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419872" y="612388"/>
            <a:ext cx="237626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500" b="1" dirty="0" smtClean="0"/>
              <a:t>Správně</a:t>
            </a:r>
            <a:endParaRPr lang="cs-CZ" sz="4500" b="1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020272" y="5301208"/>
            <a:ext cx="1008112" cy="1008112"/>
          </a:xfrm>
          <a:prstGeom prst="actionButtonForwardNex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7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2532" y="451263"/>
            <a:ext cx="7992888" cy="1224345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Hrudník tvoří také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5796136" y="2204864"/>
            <a:ext cx="2016224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12 párů žeber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5806364" y="4509120"/>
            <a:ext cx="2016224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14 párů žeber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6146" name="Picture 2" descr="C:\Users\Speciální školy\AppData\Local\Microsoft\Windows\Temporary Internet Files\Content.IE5\0UYK0U1I\MC90001521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38431"/>
            <a:ext cx="3465304" cy="3430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63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3059832" y="1844824"/>
            <a:ext cx="3096344" cy="309634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419872" y="612388"/>
            <a:ext cx="237626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500" b="1" dirty="0" smtClean="0"/>
              <a:t>Správně</a:t>
            </a:r>
            <a:endParaRPr lang="cs-CZ" sz="4500" b="1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020272" y="5301208"/>
            <a:ext cx="1008112" cy="1008112"/>
          </a:xfrm>
          <a:prstGeom prst="actionButtonForwardNex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7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2532" y="451263"/>
            <a:ext cx="7992888" cy="1224345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Hrudník nechrání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5796136" y="2204864"/>
            <a:ext cx="2016224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srdce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5904834" y="4509120"/>
            <a:ext cx="2016224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mozek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8194" name="Picture 2" descr="C:\Users\Speciální školy\AppData\Local\Microsoft\Windows\Temporary Internet Files\Content.IE5\0UYK0U1I\MP9003211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268" y="2030403"/>
            <a:ext cx="1584176" cy="2220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peciální školy\AppData\Local\Microsoft\Windows\Temporary Internet Files\Content.IE5\Z7UMMGY7\MP90032116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3444" y="4279055"/>
            <a:ext cx="2764904" cy="197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63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3059832" y="1844824"/>
            <a:ext cx="3096344" cy="309634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419872" y="612388"/>
            <a:ext cx="237626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500" b="1" dirty="0" smtClean="0"/>
              <a:t>Správně</a:t>
            </a:r>
            <a:endParaRPr lang="cs-CZ" sz="4500" b="1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020272" y="5301208"/>
            <a:ext cx="1008112" cy="1008112"/>
          </a:xfrm>
          <a:prstGeom prst="actionButtonForwardNex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7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2532" y="451263"/>
            <a:ext cx="7992888" cy="1224345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Pohyblivost páteře zvyšují  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5652120" y="2204864"/>
            <a:ext cx="2763300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Mezižeberní svaly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5652120" y="4509120"/>
            <a:ext cx="2763300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Meziobratlové ploténky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Speciální školy\AppData\Local\Microsoft\Windows\Temporary Internet Files\Content.IE5\W04KA32E\MC900437569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960948"/>
            <a:ext cx="2743696" cy="2354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63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3059832" y="1844824"/>
            <a:ext cx="3096344" cy="309634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419872" y="612388"/>
            <a:ext cx="237626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500" b="1" dirty="0" smtClean="0"/>
              <a:t>Správně</a:t>
            </a:r>
            <a:endParaRPr lang="cs-CZ" sz="4500" b="1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020272" y="5301208"/>
            <a:ext cx="1008112" cy="1008112"/>
          </a:xfrm>
          <a:prstGeom prst="actionButtonForwardNex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7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2532" y="451263"/>
            <a:ext cx="7992888" cy="1224345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Jsou úrazy páteře nebezpečné?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5796136" y="2204864"/>
            <a:ext cx="2016224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ANO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5920177" y="4523451"/>
            <a:ext cx="2016224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NE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9223" name="Picture 7" descr="C:\Users\Speciální školy\AppData\Local\Microsoft\Windows\Temporary Internet Files\Content.IE5\2WGRI4FU\MC9003453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989169"/>
            <a:ext cx="3555486" cy="2528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63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3059832" y="1844824"/>
            <a:ext cx="3096344" cy="309634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419872" y="612388"/>
            <a:ext cx="237626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500" b="1" dirty="0" smtClean="0"/>
              <a:t>Správně</a:t>
            </a:r>
            <a:endParaRPr lang="cs-CZ" sz="4500" b="1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020272" y="5301208"/>
            <a:ext cx="1008112" cy="1008112"/>
          </a:xfrm>
          <a:prstGeom prst="actionButtonForwardNex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7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2532" y="451263"/>
            <a:ext cx="7992888" cy="1224345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Nerovnoměrné zatěžování páteře způsobuje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5925050" y="2204864"/>
            <a:ext cx="2016224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zlomeniny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5925050" y="4535733"/>
            <a:ext cx="2016224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vybočení páteře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Speciální školy\AppData\Local\Microsoft\Windows\Temporary Internet Files\Content.IE5\Z7UMMGY7\MC9002957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57" y="2204864"/>
            <a:ext cx="3977023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63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3059832" y="1844824"/>
            <a:ext cx="3096344" cy="309634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419872" y="612388"/>
            <a:ext cx="237626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500" b="1" dirty="0" smtClean="0"/>
              <a:t>Správně</a:t>
            </a:r>
            <a:endParaRPr lang="cs-CZ" sz="4500" b="1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020272" y="5301208"/>
            <a:ext cx="1008112" cy="1008112"/>
          </a:xfrm>
          <a:prstGeom prst="actionButtonForwardNex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7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2532" y="451263"/>
            <a:ext cx="7992888" cy="1224345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Páteř je zakřivena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5796136" y="2204864"/>
            <a:ext cx="2376264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dvojměsíčkovitě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5904834" y="4509120"/>
            <a:ext cx="2267566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dvojesovitě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Speciální školy\AppData\Local\Microsoft\Windows\Temporary Internet Files\Content.IE5\0UYK0U1I\MC900016005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053639"/>
            <a:ext cx="3177959" cy="2700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63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3059832" y="1844824"/>
            <a:ext cx="3096344" cy="309634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419872" y="612388"/>
            <a:ext cx="237626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500" b="1" dirty="0" smtClean="0"/>
              <a:t>Správně</a:t>
            </a:r>
            <a:endParaRPr lang="cs-CZ" sz="4500" b="1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020272" y="5301208"/>
            <a:ext cx="1008112" cy="1008112"/>
          </a:xfrm>
          <a:prstGeom prst="actionButtonForwardNex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7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2532" y="451263"/>
            <a:ext cx="7992888" cy="1224345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Hrudník umožňuje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5904834" y="2204864"/>
            <a:ext cx="2016224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sípání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5904834" y="4509120"/>
            <a:ext cx="2016224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dýchání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5" name="Picture 2" descr="C:\Users\Speciální školy\AppData\Local\Microsoft\Windows\Temporary Internet Files\Content.IE5\DPGH7CCX\MC90043874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48880"/>
            <a:ext cx="4511824" cy="3383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63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3059832" y="1844824"/>
            <a:ext cx="3096344" cy="309634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419872" y="612388"/>
            <a:ext cx="237626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500" b="1" dirty="0" smtClean="0"/>
              <a:t>Správně</a:t>
            </a:r>
            <a:endParaRPr lang="cs-CZ" sz="4500" b="1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020272" y="5301208"/>
            <a:ext cx="1008112" cy="1008112"/>
          </a:xfrm>
          <a:prstGeom prst="actionButtonForwardNex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367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764704"/>
            <a:ext cx="66967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Použité zdroje:</a:t>
            </a:r>
          </a:p>
          <a:p>
            <a:r>
              <a:rPr lang="cs-CZ" sz="2400" dirty="0" smtClean="0"/>
              <a:t>Galerie </a:t>
            </a:r>
            <a:r>
              <a:rPr lang="cs-CZ" sz="2400" dirty="0"/>
              <a:t>Microsoft Office - Klipart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72735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3059832" y="1844824"/>
            <a:ext cx="3096344" cy="3096344"/>
          </a:xfrm>
          <a:prstGeom prst="smileyFace">
            <a:avLst>
              <a:gd name="adj" fmla="val -465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236296" y="5733256"/>
            <a:ext cx="936104" cy="1008112"/>
          </a:xfrm>
          <a:prstGeom prst="actionButtonBackPreviou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381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241</TotalTime>
  <Words>386</Words>
  <Application>Microsoft Office PowerPoint</Application>
  <PresentationFormat>Předvádění na obrazovce (4:3)</PresentationFormat>
  <Paragraphs>116</Paragraphs>
  <Slides>32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BlackTie</vt:lpstr>
      <vt:lpstr>Prezentace aplikace PowerPoint</vt:lpstr>
      <vt:lpstr>Prezentace aplikace PowerPoint</vt:lpstr>
      <vt:lpstr>Prezentace aplikace PowerPoint</vt:lpstr>
      <vt:lpstr>Prezentace aplikace PowerPoint</vt:lpstr>
      <vt:lpstr>Meziobratlové ploténky</vt:lpstr>
      <vt:lpstr>Prezentace aplikace PowerPoint</vt:lpstr>
      <vt:lpstr>Prezentace aplikace PowerPoint</vt:lpstr>
      <vt:lpstr>Hrudní koš tvoří</vt:lpstr>
      <vt:lpstr>žebra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40</cp:revision>
  <dcterms:created xsi:type="dcterms:W3CDTF">2013-03-16T13:12:11Z</dcterms:created>
  <dcterms:modified xsi:type="dcterms:W3CDTF">2013-03-24T21:21:59Z</dcterms:modified>
</cp:coreProperties>
</file>