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8" r:id="rId4"/>
    <p:sldId id="261" r:id="rId5"/>
    <p:sldId id="263" r:id="rId6"/>
    <p:sldId id="264" r:id="rId7"/>
    <p:sldId id="262" r:id="rId8"/>
    <p:sldId id="272" r:id="rId9"/>
    <p:sldId id="271" r:id="rId10"/>
    <p:sldId id="270" r:id="rId11"/>
    <p:sldId id="274" r:id="rId12"/>
    <p:sldId id="269" r:id="rId13"/>
    <p:sldId id="275" r:id="rId14"/>
    <p:sldId id="276" r:id="rId15"/>
    <p:sldId id="277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57F71-1D7A-4DCD-A23B-828901432D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2674D-C985-4A93-8331-6CC166FD9E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3024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57F71-1D7A-4DCD-A23B-828901432D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2674D-C985-4A93-8331-6CC166FD9E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86010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57F71-1D7A-4DCD-A23B-828901432D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2674D-C985-4A93-8331-6CC166FD9E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4406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57F71-1D7A-4DCD-A23B-828901432D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2674D-C985-4A93-8331-6CC166FD9E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54242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57F71-1D7A-4DCD-A23B-828901432D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2674D-C985-4A93-8331-6CC166FD9E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7801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57F71-1D7A-4DCD-A23B-828901432D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2674D-C985-4A93-8331-6CC166FD9E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4340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57F71-1D7A-4DCD-A23B-828901432D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2674D-C985-4A93-8331-6CC166FD9E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5908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57F71-1D7A-4DCD-A23B-828901432D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2674D-C985-4A93-8331-6CC166FD9E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34984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57F71-1D7A-4DCD-A23B-828901432D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2674D-C985-4A93-8331-6CC166FD9E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22657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57F71-1D7A-4DCD-A23B-828901432D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2674D-C985-4A93-8331-6CC166FD9E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2025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57F71-1D7A-4DCD-A23B-828901432D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2674D-C985-4A93-8331-6CC166FD9E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1893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857F71-1D7A-4DCD-A23B-828901432D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22674D-C985-4A93-8331-6CC166FD9E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47660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gi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eg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5.emf"/><Relationship Id="rId4" Type="http://schemas.openxmlformats.org/officeDocument/2006/relationships/package" Target="../embeddings/Microsoft_Word_Document1.docx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16.emf"/><Relationship Id="rId4" Type="http://schemas.openxmlformats.org/officeDocument/2006/relationships/package" Target="../embeddings/Microsoft_Word_Document2.docx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17.emf"/><Relationship Id="rId4" Type="http://schemas.openxmlformats.org/officeDocument/2006/relationships/package" Target="../embeddings/Microsoft_Word_Document3.docx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18.emf"/><Relationship Id="rId4" Type="http://schemas.openxmlformats.org/officeDocument/2006/relationships/package" Target="../embeddings/Microsoft_Word_Document4.docx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09120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2533283"/>
              </p:ext>
            </p:extLst>
          </p:nvPr>
        </p:nvGraphicFramePr>
        <p:xfrm>
          <a:off x="1524000" y="1397000"/>
          <a:ext cx="6096000" cy="3108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PaedDr. Hana Hrubcová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 VY_INOVACE_32_08_Kostra </a:t>
                      </a:r>
                      <a:r>
                        <a:rPr lang="cs-CZ" sz="2400" dirty="0" smtClean="0"/>
                        <a:t>hlavy -lebka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Kostra hlavy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leden 2013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Číslo projektu: OP VK 1.4 70839921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308615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0770567"/>
              </p:ext>
            </p:extLst>
          </p:nvPr>
        </p:nvGraphicFramePr>
        <p:xfrm>
          <a:off x="755576" y="1052736"/>
          <a:ext cx="7560840" cy="445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Vzdělávací oblast: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příroda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Snímky 3 – 8 obsahují výklad učiva.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mohou při výkladu aplikovat již získané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poznatky. Na modelu lebky si vše doplňují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ukazováním.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Snímek 10 – 11 obsahuje návrh pracovního listu.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Snímek 12 – 13 je řešením pracovního listu.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14 obsahuje hřebenovku, na snímku 15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r>
                        <a:rPr lang="cs-CZ" smtClean="0"/>
                        <a:t>e její řešení.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a opakování prostřednictvím PL.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žáků s LMP, II. stupeň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– 15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860362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C:\Users\Speciální školy\AppData\Local\Microsoft\Windows\Temporary Internet Files\Content.IE5\0UYK0U1I\MC9002926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2376" y="2420888"/>
            <a:ext cx="5256584" cy="3941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651657" y="764704"/>
            <a:ext cx="5933805" cy="923330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Kostra hlavy - lebka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110186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Lebku tvoří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Párové a nepárové </a:t>
            </a:r>
            <a:r>
              <a:rPr lang="cs-CZ" b="1" dirty="0" smtClean="0">
                <a:solidFill>
                  <a:srgbClr val="FF0000"/>
                </a:solidFill>
              </a:rPr>
              <a:t>ploché kosti</a:t>
            </a:r>
          </a:p>
          <a:p>
            <a:r>
              <a:rPr lang="cs-CZ" dirty="0" smtClean="0"/>
              <a:t>Spojují je </a:t>
            </a:r>
            <a:r>
              <a:rPr lang="cs-CZ" b="1" dirty="0" smtClean="0">
                <a:solidFill>
                  <a:srgbClr val="FF0000"/>
                </a:solidFill>
              </a:rPr>
              <a:t>švy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Nebo mohou být spojeny </a:t>
            </a:r>
            <a:r>
              <a:rPr lang="cs-CZ" b="1" dirty="0" smtClean="0">
                <a:solidFill>
                  <a:srgbClr val="FF0000"/>
                </a:solidFill>
              </a:rPr>
              <a:t>klouby</a:t>
            </a:r>
            <a:r>
              <a:rPr lang="cs-CZ" dirty="0" smtClean="0"/>
              <a:t>                        – dolní čelist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44008" y="2356164"/>
            <a:ext cx="1944216" cy="18002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5001491" y="2355273"/>
            <a:ext cx="997527" cy="1801091"/>
          </a:xfrm>
          <a:custGeom>
            <a:avLst/>
            <a:gdLst>
              <a:gd name="connsiteX0" fmla="*/ 318654 w 997527"/>
              <a:gd name="connsiteY0" fmla="*/ 0 h 1801091"/>
              <a:gd name="connsiteX1" fmla="*/ 304800 w 997527"/>
              <a:gd name="connsiteY1" fmla="*/ 69272 h 1801091"/>
              <a:gd name="connsiteX2" fmla="*/ 346364 w 997527"/>
              <a:gd name="connsiteY2" fmla="*/ 180109 h 1801091"/>
              <a:gd name="connsiteX3" fmla="*/ 387927 w 997527"/>
              <a:gd name="connsiteY3" fmla="*/ 207818 h 1801091"/>
              <a:gd name="connsiteX4" fmla="*/ 540327 w 997527"/>
              <a:gd name="connsiteY4" fmla="*/ 193963 h 1801091"/>
              <a:gd name="connsiteX5" fmla="*/ 581891 w 997527"/>
              <a:gd name="connsiteY5" fmla="*/ 180109 h 1801091"/>
              <a:gd name="connsiteX6" fmla="*/ 678873 w 997527"/>
              <a:gd name="connsiteY6" fmla="*/ 152400 h 1801091"/>
              <a:gd name="connsiteX7" fmla="*/ 775854 w 997527"/>
              <a:gd name="connsiteY7" fmla="*/ 180109 h 1801091"/>
              <a:gd name="connsiteX8" fmla="*/ 858982 w 997527"/>
              <a:gd name="connsiteY8" fmla="*/ 235527 h 1801091"/>
              <a:gd name="connsiteX9" fmla="*/ 900545 w 997527"/>
              <a:gd name="connsiteY9" fmla="*/ 263236 h 1801091"/>
              <a:gd name="connsiteX10" fmla="*/ 914400 w 997527"/>
              <a:gd name="connsiteY10" fmla="*/ 304800 h 1801091"/>
              <a:gd name="connsiteX11" fmla="*/ 678873 w 997527"/>
              <a:gd name="connsiteY11" fmla="*/ 360218 h 1801091"/>
              <a:gd name="connsiteX12" fmla="*/ 651164 w 997527"/>
              <a:gd name="connsiteY12" fmla="*/ 401782 h 1801091"/>
              <a:gd name="connsiteX13" fmla="*/ 692727 w 997527"/>
              <a:gd name="connsiteY13" fmla="*/ 512618 h 1801091"/>
              <a:gd name="connsiteX14" fmla="*/ 734291 w 997527"/>
              <a:gd name="connsiteY14" fmla="*/ 540327 h 1801091"/>
              <a:gd name="connsiteX15" fmla="*/ 845127 w 997527"/>
              <a:gd name="connsiteY15" fmla="*/ 512618 h 1801091"/>
              <a:gd name="connsiteX16" fmla="*/ 900545 w 997527"/>
              <a:gd name="connsiteY16" fmla="*/ 526472 h 1801091"/>
              <a:gd name="connsiteX17" fmla="*/ 942109 w 997527"/>
              <a:gd name="connsiteY17" fmla="*/ 554182 h 1801091"/>
              <a:gd name="connsiteX18" fmla="*/ 858982 w 997527"/>
              <a:gd name="connsiteY18" fmla="*/ 623454 h 1801091"/>
              <a:gd name="connsiteX19" fmla="*/ 554182 w 997527"/>
              <a:gd name="connsiteY19" fmla="*/ 609600 h 1801091"/>
              <a:gd name="connsiteX20" fmla="*/ 457200 w 997527"/>
              <a:gd name="connsiteY20" fmla="*/ 595745 h 1801091"/>
              <a:gd name="connsiteX21" fmla="*/ 346364 w 997527"/>
              <a:gd name="connsiteY21" fmla="*/ 568036 h 1801091"/>
              <a:gd name="connsiteX22" fmla="*/ 110836 w 997527"/>
              <a:gd name="connsiteY22" fmla="*/ 554182 h 1801091"/>
              <a:gd name="connsiteX23" fmla="*/ 0 w 997527"/>
              <a:gd name="connsiteY23" fmla="*/ 623454 h 1801091"/>
              <a:gd name="connsiteX24" fmla="*/ 13854 w 997527"/>
              <a:gd name="connsiteY24" fmla="*/ 678872 h 1801091"/>
              <a:gd name="connsiteX25" fmla="*/ 27709 w 997527"/>
              <a:gd name="connsiteY25" fmla="*/ 720436 h 1801091"/>
              <a:gd name="connsiteX26" fmla="*/ 110836 w 997527"/>
              <a:gd name="connsiteY26" fmla="*/ 748145 h 1801091"/>
              <a:gd name="connsiteX27" fmla="*/ 540327 w 997527"/>
              <a:gd name="connsiteY27" fmla="*/ 762000 h 1801091"/>
              <a:gd name="connsiteX28" fmla="*/ 526473 w 997527"/>
              <a:gd name="connsiteY28" fmla="*/ 845127 h 1801091"/>
              <a:gd name="connsiteX29" fmla="*/ 484909 w 997527"/>
              <a:gd name="connsiteY29" fmla="*/ 858982 h 1801091"/>
              <a:gd name="connsiteX30" fmla="*/ 443345 w 997527"/>
              <a:gd name="connsiteY30" fmla="*/ 886691 h 1801091"/>
              <a:gd name="connsiteX31" fmla="*/ 415636 w 997527"/>
              <a:gd name="connsiteY31" fmla="*/ 928254 h 1801091"/>
              <a:gd name="connsiteX32" fmla="*/ 540327 w 997527"/>
              <a:gd name="connsiteY32" fmla="*/ 997527 h 1801091"/>
              <a:gd name="connsiteX33" fmla="*/ 692727 w 997527"/>
              <a:gd name="connsiteY33" fmla="*/ 969818 h 1801091"/>
              <a:gd name="connsiteX34" fmla="*/ 775854 w 997527"/>
              <a:gd name="connsiteY34" fmla="*/ 914400 h 1801091"/>
              <a:gd name="connsiteX35" fmla="*/ 817418 w 997527"/>
              <a:gd name="connsiteY35" fmla="*/ 886691 h 1801091"/>
              <a:gd name="connsiteX36" fmla="*/ 983673 w 997527"/>
              <a:gd name="connsiteY36" fmla="*/ 928254 h 1801091"/>
              <a:gd name="connsiteX37" fmla="*/ 997527 w 997527"/>
              <a:gd name="connsiteY37" fmla="*/ 969818 h 1801091"/>
              <a:gd name="connsiteX38" fmla="*/ 983673 w 997527"/>
              <a:gd name="connsiteY38" fmla="*/ 1052945 h 1801091"/>
              <a:gd name="connsiteX39" fmla="*/ 942109 w 997527"/>
              <a:gd name="connsiteY39" fmla="*/ 1080654 h 1801091"/>
              <a:gd name="connsiteX40" fmla="*/ 886691 w 997527"/>
              <a:gd name="connsiteY40" fmla="*/ 1094509 h 1801091"/>
              <a:gd name="connsiteX41" fmla="*/ 845127 w 997527"/>
              <a:gd name="connsiteY41" fmla="*/ 1108363 h 1801091"/>
              <a:gd name="connsiteX42" fmla="*/ 443345 w 997527"/>
              <a:gd name="connsiteY42" fmla="*/ 1136072 h 1801091"/>
              <a:gd name="connsiteX43" fmla="*/ 401782 w 997527"/>
              <a:gd name="connsiteY43" fmla="*/ 1163782 h 1801091"/>
              <a:gd name="connsiteX44" fmla="*/ 360218 w 997527"/>
              <a:gd name="connsiteY44" fmla="*/ 1205345 h 1801091"/>
              <a:gd name="connsiteX45" fmla="*/ 110836 w 997527"/>
              <a:gd name="connsiteY45" fmla="*/ 1219200 h 1801091"/>
              <a:gd name="connsiteX46" fmla="*/ 83127 w 997527"/>
              <a:gd name="connsiteY46" fmla="*/ 1260763 h 1801091"/>
              <a:gd name="connsiteX47" fmla="*/ 96982 w 997527"/>
              <a:gd name="connsiteY47" fmla="*/ 1302327 h 1801091"/>
              <a:gd name="connsiteX48" fmla="*/ 166254 w 997527"/>
              <a:gd name="connsiteY48" fmla="*/ 1440872 h 1801091"/>
              <a:gd name="connsiteX49" fmla="*/ 207818 w 997527"/>
              <a:gd name="connsiteY49" fmla="*/ 1454727 h 1801091"/>
              <a:gd name="connsiteX50" fmla="*/ 374073 w 997527"/>
              <a:gd name="connsiteY50" fmla="*/ 1440872 h 1801091"/>
              <a:gd name="connsiteX51" fmla="*/ 457200 w 997527"/>
              <a:gd name="connsiteY51" fmla="*/ 1385454 h 1801091"/>
              <a:gd name="connsiteX52" fmla="*/ 498764 w 997527"/>
              <a:gd name="connsiteY52" fmla="*/ 1371600 h 1801091"/>
              <a:gd name="connsiteX53" fmla="*/ 623454 w 997527"/>
              <a:gd name="connsiteY53" fmla="*/ 1357745 h 1801091"/>
              <a:gd name="connsiteX54" fmla="*/ 775854 w 997527"/>
              <a:gd name="connsiteY54" fmla="*/ 1316182 h 1801091"/>
              <a:gd name="connsiteX55" fmla="*/ 942109 w 997527"/>
              <a:gd name="connsiteY55" fmla="*/ 1357745 h 1801091"/>
              <a:gd name="connsiteX56" fmla="*/ 997527 w 997527"/>
              <a:gd name="connsiteY56" fmla="*/ 1440872 h 1801091"/>
              <a:gd name="connsiteX57" fmla="*/ 983673 w 997527"/>
              <a:gd name="connsiteY57" fmla="*/ 1524000 h 1801091"/>
              <a:gd name="connsiteX58" fmla="*/ 858982 w 997527"/>
              <a:gd name="connsiteY58" fmla="*/ 1579418 h 1801091"/>
              <a:gd name="connsiteX59" fmla="*/ 554182 w 997527"/>
              <a:gd name="connsiteY59" fmla="*/ 1565563 h 1801091"/>
              <a:gd name="connsiteX60" fmla="*/ 457200 w 997527"/>
              <a:gd name="connsiteY60" fmla="*/ 1551709 h 1801091"/>
              <a:gd name="connsiteX61" fmla="*/ 346364 w 997527"/>
              <a:gd name="connsiteY61" fmla="*/ 1524000 h 1801091"/>
              <a:gd name="connsiteX62" fmla="*/ 124691 w 997527"/>
              <a:gd name="connsiteY62" fmla="*/ 1510145 h 1801091"/>
              <a:gd name="connsiteX63" fmla="*/ 55418 w 997527"/>
              <a:gd name="connsiteY63" fmla="*/ 1524000 h 1801091"/>
              <a:gd name="connsiteX64" fmla="*/ 96982 w 997527"/>
              <a:gd name="connsiteY64" fmla="*/ 1745672 h 1801091"/>
              <a:gd name="connsiteX65" fmla="*/ 124691 w 997527"/>
              <a:gd name="connsiteY65" fmla="*/ 1773382 h 1801091"/>
              <a:gd name="connsiteX66" fmla="*/ 221673 w 997527"/>
              <a:gd name="connsiteY66" fmla="*/ 1801091 h 1801091"/>
              <a:gd name="connsiteX67" fmla="*/ 180109 w 997527"/>
              <a:gd name="connsiteY67" fmla="*/ 1759527 h 1801091"/>
              <a:gd name="connsiteX68" fmla="*/ 96982 w 997527"/>
              <a:gd name="connsiteY68" fmla="*/ 1704109 h 1801091"/>
              <a:gd name="connsiteX69" fmla="*/ 55418 w 997527"/>
              <a:gd name="connsiteY69" fmla="*/ 1662545 h 1801091"/>
              <a:gd name="connsiteX70" fmla="*/ 41564 w 997527"/>
              <a:gd name="connsiteY70" fmla="*/ 1593272 h 18010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997527" h="1801091">
                <a:moveTo>
                  <a:pt x="318654" y="0"/>
                </a:moveTo>
                <a:cubicBezTo>
                  <a:pt x="314036" y="23091"/>
                  <a:pt x="304800" y="45724"/>
                  <a:pt x="304800" y="69272"/>
                </a:cubicBezTo>
                <a:cubicBezTo>
                  <a:pt x="304800" y="108926"/>
                  <a:pt x="317697" y="151442"/>
                  <a:pt x="346364" y="180109"/>
                </a:cubicBezTo>
                <a:cubicBezTo>
                  <a:pt x="358138" y="191883"/>
                  <a:pt x="374073" y="198582"/>
                  <a:pt x="387927" y="207818"/>
                </a:cubicBezTo>
                <a:cubicBezTo>
                  <a:pt x="438727" y="203200"/>
                  <a:pt x="489830" y="201177"/>
                  <a:pt x="540327" y="193963"/>
                </a:cubicBezTo>
                <a:cubicBezTo>
                  <a:pt x="554784" y="191898"/>
                  <a:pt x="567849" y="184121"/>
                  <a:pt x="581891" y="180109"/>
                </a:cubicBezTo>
                <a:cubicBezTo>
                  <a:pt x="703667" y="145316"/>
                  <a:pt x="579217" y="185617"/>
                  <a:pt x="678873" y="152400"/>
                </a:cubicBezTo>
                <a:cubicBezTo>
                  <a:pt x="691923" y="155662"/>
                  <a:pt x="759588" y="171072"/>
                  <a:pt x="775854" y="180109"/>
                </a:cubicBezTo>
                <a:cubicBezTo>
                  <a:pt x="804965" y="196282"/>
                  <a:pt x="831273" y="217054"/>
                  <a:pt x="858982" y="235527"/>
                </a:cubicBezTo>
                <a:lnTo>
                  <a:pt x="900545" y="263236"/>
                </a:lnTo>
                <a:cubicBezTo>
                  <a:pt x="905163" y="277091"/>
                  <a:pt x="916801" y="290395"/>
                  <a:pt x="914400" y="304800"/>
                </a:cubicBezTo>
                <a:cubicBezTo>
                  <a:pt x="898404" y="400781"/>
                  <a:pt x="693895" y="359217"/>
                  <a:pt x="678873" y="360218"/>
                </a:cubicBezTo>
                <a:cubicBezTo>
                  <a:pt x="669637" y="374073"/>
                  <a:pt x="653229" y="385259"/>
                  <a:pt x="651164" y="401782"/>
                </a:cubicBezTo>
                <a:cubicBezTo>
                  <a:pt x="646758" y="437027"/>
                  <a:pt x="667177" y="487068"/>
                  <a:pt x="692727" y="512618"/>
                </a:cubicBezTo>
                <a:cubicBezTo>
                  <a:pt x="704501" y="524392"/>
                  <a:pt x="720436" y="531091"/>
                  <a:pt x="734291" y="540327"/>
                </a:cubicBezTo>
                <a:cubicBezTo>
                  <a:pt x="767092" y="529393"/>
                  <a:pt x="811685" y="512618"/>
                  <a:pt x="845127" y="512618"/>
                </a:cubicBezTo>
                <a:cubicBezTo>
                  <a:pt x="864168" y="512618"/>
                  <a:pt x="882072" y="521854"/>
                  <a:pt x="900545" y="526472"/>
                </a:cubicBezTo>
                <a:cubicBezTo>
                  <a:pt x="914400" y="535709"/>
                  <a:pt x="936843" y="538385"/>
                  <a:pt x="942109" y="554182"/>
                </a:cubicBezTo>
                <a:cubicBezTo>
                  <a:pt x="965343" y="623885"/>
                  <a:pt x="893995" y="616452"/>
                  <a:pt x="858982" y="623454"/>
                </a:cubicBezTo>
                <a:cubicBezTo>
                  <a:pt x="757382" y="618836"/>
                  <a:pt x="655646" y="616597"/>
                  <a:pt x="554182" y="609600"/>
                </a:cubicBezTo>
                <a:cubicBezTo>
                  <a:pt x="521604" y="607353"/>
                  <a:pt x="489221" y="602149"/>
                  <a:pt x="457200" y="595745"/>
                </a:cubicBezTo>
                <a:cubicBezTo>
                  <a:pt x="367047" y="577714"/>
                  <a:pt x="472282" y="579483"/>
                  <a:pt x="346364" y="568036"/>
                </a:cubicBezTo>
                <a:cubicBezTo>
                  <a:pt x="268042" y="560916"/>
                  <a:pt x="189345" y="558800"/>
                  <a:pt x="110836" y="554182"/>
                </a:cubicBezTo>
                <a:cubicBezTo>
                  <a:pt x="11913" y="587156"/>
                  <a:pt x="43911" y="557589"/>
                  <a:pt x="0" y="623454"/>
                </a:cubicBezTo>
                <a:cubicBezTo>
                  <a:pt x="4618" y="641927"/>
                  <a:pt x="8623" y="660563"/>
                  <a:pt x="13854" y="678872"/>
                </a:cubicBezTo>
                <a:cubicBezTo>
                  <a:pt x="17866" y="692914"/>
                  <a:pt x="15825" y="711948"/>
                  <a:pt x="27709" y="720436"/>
                </a:cubicBezTo>
                <a:cubicBezTo>
                  <a:pt x="51476" y="737413"/>
                  <a:pt x="81643" y="747203"/>
                  <a:pt x="110836" y="748145"/>
                </a:cubicBezTo>
                <a:lnTo>
                  <a:pt x="540327" y="762000"/>
                </a:lnTo>
                <a:cubicBezTo>
                  <a:pt x="535709" y="789709"/>
                  <a:pt x="540410" y="820737"/>
                  <a:pt x="526473" y="845127"/>
                </a:cubicBezTo>
                <a:cubicBezTo>
                  <a:pt x="519227" y="857807"/>
                  <a:pt x="497971" y="852451"/>
                  <a:pt x="484909" y="858982"/>
                </a:cubicBezTo>
                <a:cubicBezTo>
                  <a:pt x="470016" y="866429"/>
                  <a:pt x="457200" y="877455"/>
                  <a:pt x="443345" y="886691"/>
                </a:cubicBezTo>
                <a:cubicBezTo>
                  <a:pt x="434109" y="900545"/>
                  <a:pt x="407375" y="913797"/>
                  <a:pt x="415636" y="928254"/>
                </a:cubicBezTo>
                <a:cubicBezTo>
                  <a:pt x="438054" y="967484"/>
                  <a:pt x="499122" y="983791"/>
                  <a:pt x="540327" y="997527"/>
                </a:cubicBezTo>
                <a:cubicBezTo>
                  <a:pt x="564477" y="994508"/>
                  <a:pt x="655526" y="990485"/>
                  <a:pt x="692727" y="969818"/>
                </a:cubicBezTo>
                <a:cubicBezTo>
                  <a:pt x="721838" y="953645"/>
                  <a:pt x="748145" y="932873"/>
                  <a:pt x="775854" y="914400"/>
                </a:cubicBezTo>
                <a:lnTo>
                  <a:pt x="817418" y="886691"/>
                </a:lnTo>
                <a:cubicBezTo>
                  <a:pt x="860429" y="891470"/>
                  <a:pt x="946425" y="881694"/>
                  <a:pt x="983673" y="928254"/>
                </a:cubicBezTo>
                <a:cubicBezTo>
                  <a:pt x="992796" y="939658"/>
                  <a:pt x="992909" y="955963"/>
                  <a:pt x="997527" y="969818"/>
                </a:cubicBezTo>
                <a:cubicBezTo>
                  <a:pt x="992909" y="997527"/>
                  <a:pt x="996236" y="1027819"/>
                  <a:pt x="983673" y="1052945"/>
                </a:cubicBezTo>
                <a:cubicBezTo>
                  <a:pt x="976226" y="1067838"/>
                  <a:pt x="957414" y="1074095"/>
                  <a:pt x="942109" y="1080654"/>
                </a:cubicBezTo>
                <a:cubicBezTo>
                  <a:pt x="924607" y="1088155"/>
                  <a:pt x="905000" y="1089278"/>
                  <a:pt x="886691" y="1094509"/>
                </a:cubicBezTo>
                <a:cubicBezTo>
                  <a:pt x="872649" y="1098521"/>
                  <a:pt x="859169" y="1104351"/>
                  <a:pt x="845127" y="1108363"/>
                </a:cubicBezTo>
                <a:cubicBezTo>
                  <a:pt x="701953" y="1149270"/>
                  <a:pt x="661028" y="1127365"/>
                  <a:pt x="443345" y="1136072"/>
                </a:cubicBezTo>
                <a:cubicBezTo>
                  <a:pt x="429491" y="1145309"/>
                  <a:pt x="414574" y="1153122"/>
                  <a:pt x="401782" y="1163782"/>
                </a:cubicBezTo>
                <a:cubicBezTo>
                  <a:pt x="386730" y="1176325"/>
                  <a:pt x="379465" y="1201679"/>
                  <a:pt x="360218" y="1205345"/>
                </a:cubicBezTo>
                <a:cubicBezTo>
                  <a:pt x="278433" y="1220923"/>
                  <a:pt x="193963" y="1214582"/>
                  <a:pt x="110836" y="1219200"/>
                </a:cubicBezTo>
                <a:cubicBezTo>
                  <a:pt x="101600" y="1233054"/>
                  <a:pt x="85864" y="1244339"/>
                  <a:pt x="83127" y="1260763"/>
                </a:cubicBezTo>
                <a:cubicBezTo>
                  <a:pt x="80726" y="1275168"/>
                  <a:pt x="92970" y="1288285"/>
                  <a:pt x="96982" y="1302327"/>
                </a:cubicBezTo>
                <a:cubicBezTo>
                  <a:pt x="108478" y="1342562"/>
                  <a:pt x="118524" y="1424962"/>
                  <a:pt x="166254" y="1440872"/>
                </a:cubicBezTo>
                <a:lnTo>
                  <a:pt x="207818" y="1454727"/>
                </a:lnTo>
                <a:cubicBezTo>
                  <a:pt x="263236" y="1450109"/>
                  <a:pt x="318950" y="1448222"/>
                  <a:pt x="374073" y="1440872"/>
                </a:cubicBezTo>
                <a:cubicBezTo>
                  <a:pt x="435841" y="1432636"/>
                  <a:pt x="403140" y="1421494"/>
                  <a:pt x="457200" y="1385454"/>
                </a:cubicBezTo>
                <a:cubicBezTo>
                  <a:pt x="469351" y="1377353"/>
                  <a:pt x="484359" y="1374001"/>
                  <a:pt x="498764" y="1371600"/>
                </a:cubicBezTo>
                <a:cubicBezTo>
                  <a:pt x="540014" y="1364725"/>
                  <a:pt x="581891" y="1362363"/>
                  <a:pt x="623454" y="1357745"/>
                </a:cubicBezTo>
                <a:cubicBezTo>
                  <a:pt x="728922" y="1322590"/>
                  <a:pt x="677941" y="1335764"/>
                  <a:pt x="775854" y="1316182"/>
                </a:cubicBezTo>
                <a:cubicBezTo>
                  <a:pt x="828581" y="1322040"/>
                  <a:pt x="900992" y="1310755"/>
                  <a:pt x="942109" y="1357745"/>
                </a:cubicBezTo>
                <a:cubicBezTo>
                  <a:pt x="964039" y="1382807"/>
                  <a:pt x="997527" y="1440872"/>
                  <a:pt x="997527" y="1440872"/>
                </a:cubicBezTo>
                <a:cubicBezTo>
                  <a:pt x="992909" y="1468581"/>
                  <a:pt x="995082" y="1498330"/>
                  <a:pt x="983673" y="1524000"/>
                </a:cubicBezTo>
                <a:cubicBezTo>
                  <a:pt x="959103" y="1579283"/>
                  <a:pt x="908592" y="1571149"/>
                  <a:pt x="858982" y="1579418"/>
                </a:cubicBezTo>
                <a:cubicBezTo>
                  <a:pt x="757382" y="1574800"/>
                  <a:pt x="655646" y="1572560"/>
                  <a:pt x="554182" y="1565563"/>
                </a:cubicBezTo>
                <a:cubicBezTo>
                  <a:pt x="521604" y="1563316"/>
                  <a:pt x="489221" y="1558113"/>
                  <a:pt x="457200" y="1551709"/>
                </a:cubicBezTo>
                <a:cubicBezTo>
                  <a:pt x="363799" y="1533029"/>
                  <a:pt x="477519" y="1536491"/>
                  <a:pt x="346364" y="1524000"/>
                </a:cubicBezTo>
                <a:cubicBezTo>
                  <a:pt x="272662" y="1516981"/>
                  <a:pt x="198582" y="1514763"/>
                  <a:pt x="124691" y="1510145"/>
                </a:cubicBezTo>
                <a:cubicBezTo>
                  <a:pt x="101600" y="1514763"/>
                  <a:pt x="62343" y="1501493"/>
                  <a:pt x="55418" y="1524000"/>
                </a:cubicBezTo>
                <a:cubicBezTo>
                  <a:pt x="35903" y="1587424"/>
                  <a:pt x="57434" y="1686349"/>
                  <a:pt x="96982" y="1745672"/>
                </a:cubicBezTo>
                <a:cubicBezTo>
                  <a:pt x="104228" y="1756541"/>
                  <a:pt x="113490" y="1766661"/>
                  <a:pt x="124691" y="1773382"/>
                </a:cubicBezTo>
                <a:cubicBezTo>
                  <a:pt x="138886" y="1781899"/>
                  <a:pt x="211326" y="1798504"/>
                  <a:pt x="221673" y="1801091"/>
                </a:cubicBezTo>
                <a:cubicBezTo>
                  <a:pt x="207818" y="1787236"/>
                  <a:pt x="195575" y="1771556"/>
                  <a:pt x="180109" y="1759527"/>
                </a:cubicBezTo>
                <a:cubicBezTo>
                  <a:pt x="153822" y="1739081"/>
                  <a:pt x="120530" y="1727657"/>
                  <a:pt x="96982" y="1704109"/>
                </a:cubicBezTo>
                <a:lnTo>
                  <a:pt x="55418" y="1662545"/>
                </a:lnTo>
                <a:cubicBezTo>
                  <a:pt x="40444" y="1602647"/>
                  <a:pt x="41564" y="1626168"/>
                  <a:pt x="41564" y="1593272"/>
                </a:cubicBez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Picture 7" descr="C:\Users\Speciální školy\AppData\Local\Microsoft\Windows\Temporary Internet Files\Content.IE5\2WGRI4FU\MC900416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258517"/>
            <a:ext cx="2082816" cy="2318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se šipkou 10"/>
          <p:cNvCxnSpPr/>
          <p:nvPr/>
        </p:nvCxnSpPr>
        <p:spPr>
          <a:xfrm>
            <a:off x="5724128" y="5013176"/>
            <a:ext cx="1905504" cy="64807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59813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kostí</a:t>
            </a:r>
            <a:endParaRPr lang="cs-CZ" dirty="0"/>
          </a:p>
        </p:txBody>
      </p:sp>
      <p:pic>
        <p:nvPicPr>
          <p:cNvPr id="3" name="Picture 6" descr="C:\Users\Speciální školy\AppData\Local\Microsoft\Windows\Temporary Internet Files\Content.IE5\Z7UMMGY7\MP90038578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618" y="1449079"/>
            <a:ext cx="3697617" cy="5176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C:\Users\Speciální školy\AppData\Local\Microsoft\Windows\Temporary Internet Files\Content.IE5\W04KA32E\MP90038578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2727" y="2924944"/>
            <a:ext cx="4586198" cy="3275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279310" y="2924944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obličejové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52120" y="3429000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lebeční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0839448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6" descr="C:\Users\Speciální školy\AppData\Local\Microsoft\Windows\Temporary Internet Files\Content.IE5\Z7UMMGY7\MP90038578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8912" y="1416627"/>
            <a:ext cx="3697617" cy="5176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Kosti obličejové - nejdůležitější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23528" y="1602681"/>
            <a:ext cx="2197968" cy="719871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Horní čelist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323528" y="2549951"/>
            <a:ext cx="2197969" cy="719871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Dolní čelist</a:t>
            </a:r>
            <a:endParaRPr lang="cs-CZ" sz="2800" dirty="0"/>
          </a:p>
        </p:txBody>
      </p:sp>
      <p:sp>
        <p:nvSpPr>
          <p:cNvPr id="6" name="Šipka doprava 5"/>
          <p:cNvSpPr/>
          <p:nvPr/>
        </p:nvSpPr>
        <p:spPr>
          <a:xfrm>
            <a:off x="2521497" y="2184938"/>
            <a:ext cx="1152128" cy="576064"/>
          </a:xfrm>
          <a:prstGeom prst="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73625" y="1935622"/>
            <a:ext cx="1728192" cy="1173729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 nich jsou vklíněny </a:t>
            </a:r>
            <a:r>
              <a:rPr lang="cs-CZ" sz="2800" dirty="0" smtClean="0">
                <a:solidFill>
                  <a:schemeClr val="tx1"/>
                </a:solidFill>
              </a:rPr>
              <a:t>zuby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89100" y="3932951"/>
            <a:ext cx="2197969" cy="719871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Lícní kosti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6684784" y="5794173"/>
            <a:ext cx="2197969" cy="719871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Patrové kosti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6732239" y="3573016"/>
            <a:ext cx="2197969" cy="719871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 Nosní kosti</a:t>
            </a:r>
            <a:endParaRPr lang="cs-CZ" sz="2800" dirty="0"/>
          </a:p>
        </p:txBody>
      </p:sp>
      <p:cxnSp>
        <p:nvCxnSpPr>
          <p:cNvPr id="18" name="Přímá spojnice se šipkou 17"/>
          <p:cNvCxnSpPr>
            <a:stCxn id="3" idx="3"/>
          </p:cNvCxnSpPr>
          <p:nvPr/>
        </p:nvCxnSpPr>
        <p:spPr>
          <a:xfrm>
            <a:off x="2521496" y="1962617"/>
            <a:ext cx="1474440" cy="2762527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521497" y="3109351"/>
            <a:ext cx="1618455" cy="270393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11" idx="1"/>
          </p:cNvCxnSpPr>
          <p:nvPr/>
        </p:nvCxnSpPr>
        <p:spPr>
          <a:xfrm flipH="1">
            <a:off x="4788024" y="3932952"/>
            <a:ext cx="1944215" cy="528368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8" idx="3"/>
          </p:cNvCxnSpPr>
          <p:nvPr/>
        </p:nvCxnSpPr>
        <p:spPr>
          <a:xfrm flipV="1">
            <a:off x="2487069" y="4292886"/>
            <a:ext cx="1076819" cy="1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17620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dirty="0" smtClean="0"/>
              <a:t>Kosti lebeční </a:t>
            </a:r>
            <a:r>
              <a:rPr lang="cs-CZ" dirty="0" smtClean="0"/>
              <a:t>–</a:t>
            </a:r>
            <a:r>
              <a:rPr lang="cs-CZ" sz="3600" dirty="0" smtClean="0"/>
              <a:t> ohraničují dutinu lebeční,</a:t>
            </a:r>
            <a:br>
              <a:rPr lang="cs-CZ" sz="3600" dirty="0" smtClean="0"/>
            </a:br>
            <a:r>
              <a:rPr lang="cs-CZ" sz="3600" dirty="0" smtClean="0"/>
              <a:t>                        kde je uložen mozek</a:t>
            </a:r>
            <a:endParaRPr lang="cs-CZ" sz="36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3163" y="2060848"/>
            <a:ext cx="4398963" cy="407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971600" y="1708626"/>
            <a:ext cx="1656184" cy="648072"/>
          </a:xfrm>
          <a:prstGeom prst="rect">
            <a:avLst/>
          </a:prstGeom>
          <a:solidFill>
            <a:srgbClr val="C00000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Kost čelní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323528" y="3571463"/>
            <a:ext cx="1656184" cy="648072"/>
          </a:xfrm>
          <a:prstGeom prst="rect">
            <a:avLst/>
          </a:prstGeom>
          <a:solidFill>
            <a:srgbClr val="C00000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Klínová kost</a:t>
            </a:r>
            <a:endParaRPr lang="cs-CZ" sz="2400" b="1" dirty="0"/>
          </a:p>
        </p:txBody>
      </p:sp>
      <p:sp>
        <p:nvSpPr>
          <p:cNvPr id="9" name="Obdélník 8"/>
          <p:cNvSpPr/>
          <p:nvPr/>
        </p:nvSpPr>
        <p:spPr>
          <a:xfrm>
            <a:off x="7213015" y="5229200"/>
            <a:ext cx="1656184" cy="648072"/>
          </a:xfrm>
          <a:prstGeom prst="rect">
            <a:avLst/>
          </a:prstGeom>
          <a:solidFill>
            <a:srgbClr val="C00000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Kost týlní</a:t>
            </a:r>
            <a:endParaRPr lang="cs-CZ" sz="2400" b="1" dirty="0"/>
          </a:p>
        </p:txBody>
      </p:sp>
      <p:sp>
        <p:nvSpPr>
          <p:cNvPr id="10" name="Obdélník 9"/>
          <p:cNvSpPr/>
          <p:nvPr/>
        </p:nvSpPr>
        <p:spPr>
          <a:xfrm>
            <a:off x="7228687" y="2932519"/>
            <a:ext cx="1656184" cy="1368151"/>
          </a:xfrm>
          <a:prstGeom prst="rect">
            <a:avLst/>
          </a:prstGeom>
          <a:solidFill>
            <a:srgbClr val="C00000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Kost spánková</a:t>
            </a:r>
          </a:p>
          <a:p>
            <a:pPr algn="ctr"/>
            <a:r>
              <a:rPr lang="cs-CZ" sz="2400" b="1" dirty="0" smtClean="0"/>
              <a:t>s kostí skalní</a:t>
            </a:r>
            <a:endParaRPr lang="cs-CZ" sz="2400" b="1" dirty="0"/>
          </a:p>
        </p:txBody>
      </p:sp>
      <p:sp>
        <p:nvSpPr>
          <p:cNvPr id="11" name="Obdélník 10"/>
          <p:cNvSpPr/>
          <p:nvPr/>
        </p:nvSpPr>
        <p:spPr>
          <a:xfrm>
            <a:off x="6948264" y="1717576"/>
            <a:ext cx="1656184" cy="648072"/>
          </a:xfrm>
          <a:prstGeom prst="rect">
            <a:avLst/>
          </a:prstGeom>
          <a:solidFill>
            <a:srgbClr val="C00000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Kost temenní</a:t>
            </a:r>
            <a:endParaRPr lang="cs-CZ" sz="2400" b="1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627784" y="2356698"/>
            <a:ext cx="864096" cy="35222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6" idx="3"/>
          </p:cNvCxnSpPr>
          <p:nvPr/>
        </p:nvCxnSpPr>
        <p:spPr>
          <a:xfrm>
            <a:off x="1979712" y="3895499"/>
            <a:ext cx="2016224" cy="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9" idx="1"/>
          </p:cNvCxnSpPr>
          <p:nvPr/>
        </p:nvCxnSpPr>
        <p:spPr>
          <a:xfrm flipH="1" flipV="1">
            <a:off x="6372200" y="4725144"/>
            <a:ext cx="840815" cy="82809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5136793" y="3616595"/>
            <a:ext cx="2152631" cy="481015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11" idx="1"/>
          </p:cNvCxnSpPr>
          <p:nvPr/>
        </p:nvCxnSpPr>
        <p:spPr>
          <a:xfrm flipH="1">
            <a:off x="5580112" y="2041612"/>
            <a:ext cx="1368152" cy="890907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11506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 descr="C:\Users\Speciální školy\AppData\Local\Microsoft\Windows\Temporary Internet Files\Content.IE5\Z7UMMGY7\MC9000184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36022"/>
            <a:ext cx="2506253" cy="3294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Poranění lebky</a:t>
            </a:r>
            <a:endParaRPr lang="cs-CZ" dirty="0"/>
          </a:p>
        </p:txBody>
      </p:sp>
      <p:pic>
        <p:nvPicPr>
          <p:cNvPr id="5124" name="Picture 4" descr="C:\Users\Speciální školy\AppData\Local\Microsoft\Windows\Temporary Internet Files\Content.IE5\2WGRI4FU\MC9001504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988840"/>
            <a:ext cx="1353312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Speciální školy\AppData\Local\Microsoft\Windows\Temporary Internet Files\Content.IE5\Z7UMMGY7\MC9003907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1524" y="4797152"/>
            <a:ext cx="1844345" cy="1075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Speciální školy\AppData\Local\Microsoft\Windows\Temporary Internet Files\Content.IE5\W04KA32E\MC9004360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6175" y="2508250"/>
            <a:ext cx="177165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Speciální školy\AppData\Local\Microsoft\Windows\Temporary Internet Files\Content.IE5\Z7UMMGY7\MP90038580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358" y="4570720"/>
            <a:ext cx="2768352" cy="1977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Speciální školy\AppData\Local\Microsoft\Windows\Temporary Internet Files\Content.IE5\0UYK0U1I\MM900282850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491674"/>
            <a:ext cx="1478066" cy="2056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2259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ousměrná vodorovná šipka 1"/>
          <p:cNvSpPr/>
          <p:nvPr/>
        </p:nvSpPr>
        <p:spPr>
          <a:xfrm>
            <a:off x="1150818" y="1739317"/>
            <a:ext cx="7200800" cy="1872208"/>
          </a:xfrm>
          <a:prstGeom prst="leftRightArrow">
            <a:avLst/>
          </a:prstGeom>
          <a:solidFill>
            <a:schemeClr val="accent4">
              <a:lumMod val="5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400" dirty="0" smtClean="0"/>
              <a:t>Písemné opakování</a:t>
            </a:r>
            <a:endParaRPr lang="cs-CZ" sz="3400" dirty="0"/>
          </a:p>
        </p:txBody>
      </p:sp>
      <p:pic>
        <p:nvPicPr>
          <p:cNvPr id="5124" name="Picture 4" descr="C:\Users\Speciální školy\AppData\Local\Microsoft\Windows\Temporary Internet Files\Content.IE5\W04KA32E\MP9004223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9345" y="3478320"/>
            <a:ext cx="2163192" cy="3214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Speciální školy\AppData\Local\Microsoft\Windows\Temporary Internet Files\Content.IE5\0UYK0U1I\MC9002926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251" y="1739317"/>
            <a:ext cx="2141436" cy="1605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Speciální školy\AppData\Local\Microsoft\Windows\Temporary Internet Files\Content.IE5\0UYK0U1I\MC9002926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2564" y="1872521"/>
            <a:ext cx="2141436" cy="1605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Speciální školy\AppData\Local\Microsoft\Windows\Temporary Internet Files\Content.IE5\W04KA32E\MP90044229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0393" y="3478321"/>
            <a:ext cx="2143308" cy="3214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20262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4" name="Objekt 2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12763606"/>
              </p:ext>
            </p:extLst>
          </p:nvPr>
        </p:nvGraphicFramePr>
        <p:xfrm>
          <a:off x="1907704" y="10197"/>
          <a:ext cx="5544616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25" name="Dokument" r:id="rId4" imgW="6344499" imgH="9042479" progId="Word.Document.12">
                  <p:embed/>
                </p:oleObj>
              </mc:Choice>
              <mc:Fallback>
                <p:oleObj name="Dokument" r:id="rId4" imgW="6344499" imgH="904247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907704" y="10197"/>
                        <a:ext cx="5544616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492236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81297191"/>
              </p:ext>
            </p:extLst>
          </p:nvPr>
        </p:nvGraphicFramePr>
        <p:xfrm>
          <a:off x="1979712" y="0"/>
          <a:ext cx="5256584" cy="779709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5" name="Dokument" r:id="rId4" imgW="6040550" imgH="10086006" progId="Word.Document.12">
                  <p:embed/>
                </p:oleObj>
              </mc:Choice>
              <mc:Fallback>
                <p:oleObj name="Dokument" r:id="rId4" imgW="6040550" imgH="10086006" progId="Word.Document.12">
                  <p:embed/>
                  <p:pic>
                    <p:nvPicPr>
                      <p:cNvPr id="0" name="Objekt 2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9712" y="0"/>
                        <a:ext cx="5256584" cy="779709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516311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118" name="Objekt 41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24132315"/>
              </p:ext>
            </p:extLst>
          </p:nvPr>
        </p:nvGraphicFramePr>
        <p:xfrm>
          <a:off x="1763688" y="-14840"/>
          <a:ext cx="5616624" cy="68728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272" name="Dokument" r:id="rId4" imgW="6344499" imgH="9192117" progId="Word.Document.12">
                  <p:embed/>
                </p:oleObj>
              </mc:Choice>
              <mc:Fallback>
                <p:oleObj name="Dokument" r:id="rId4" imgW="6344499" imgH="919211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763688" y="-14840"/>
                        <a:ext cx="5616624" cy="687284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419654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75015227"/>
              </p:ext>
            </p:extLst>
          </p:nvPr>
        </p:nvGraphicFramePr>
        <p:xfrm>
          <a:off x="1907704" y="106362"/>
          <a:ext cx="5544616" cy="6751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9" name="Dokument" r:id="rId4" imgW="5970552" imgH="8839115" progId="Word.Document.12">
                  <p:embed/>
                </p:oleObj>
              </mc:Choice>
              <mc:Fallback>
                <p:oleObj name="Dokument" r:id="rId4" imgW="5970552" imgH="8839115" progId="Word.Document.12">
                  <p:embed/>
                  <p:pic>
                    <p:nvPicPr>
                      <p:cNvPr id="0" name="Objekt 41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7704" y="106362"/>
                        <a:ext cx="5544616" cy="67516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026296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947" t="19246" r="28941" b="20834"/>
          <a:stretch/>
        </p:blipFill>
        <p:spPr bwMode="auto">
          <a:xfrm>
            <a:off x="1657280" y="-554"/>
            <a:ext cx="5723032" cy="685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20775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338" t="20237" r="29722" b="21402"/>
          <a:stretch/>
        </p:blipFill>
        <p:spPr bwMode="auto">
          <a:xfrm>
            <a:off x="1835696" y="42025"/>
            <a:ext cx="5616624" cy="68408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985456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sz="2400" dirty="0" smtClean="0"/>
              <a:t>Snímek 7</a:t>
            </a:r>
          </a:p>
          <a:p>
            <a:pPr marL="0" indent="0">
              <a:buNone/>
            </a:pPr>
            <a:r>
              <a:rPr lang="cs-CZ" sz="2400" dirty="0" smtClean="0"/>
              <a:t>AUTOR NEUVEDEN</a:t>
            </a:r>
            <a:r>
              <a:rPr lang="en-US" sz="2400" dirty="0" smtClean="0"/>
              <a:t>. </a:t>
            </a:r>
            <a:r>
              <a:rPr lang="en-US" sz="2400" i="1" dirty="0" err="1"/>
              <a:t>Wikipedie</a:t>
            </a:r>
            <a:r>
              <a:rPr lang="en-US" sz="2400" dirty="0"/>
              <a:t> [online]. [</a:t>
            </a:r>
            <a:r>
              <a:rPr lang="en-US" sz="2400" dirty="0" smtClean="0"/>
              <a:t>cit.3</a:t>
            </a:r>
            <a:r>
              <a:rPr lang="cs-CZ" sz="2400" dirty="0" smtClean="0"/>
              <a:t>.1</a:t>
            </a:r>
            <a:r>
              <a:rPr lang="en-US" sz="2400" dirty="0" smtClean="0"/>
              <a:t>.2013</a:t>
            </a:r>
            <a:r>
              <a:rPr lang="en-US" sz="2400" dirty="0"/>
              <a:t>]. </a:t>
            </a:r>
            <a:r>
              <a:rPr lang="en-US" sz="2400" dirty="0" err="1"/>
              <a:t>Dostupný</a:t>
            </a:r>
            <a:r>
              <a:rPr lang="en-US" sz="2400" dirty="0"/>
              <a:t> </a:t>
            </a:r>
            <a:r>
              <a:rPr lang="en-US" sz="2400" dirty="0" err="1"/>
              <a:t>na</a:t>
            </a:r>
            <a:r>
              <a:rPr lang="en-US" sz="2400" dirty="0"/>
              <a:t> WWW: http://</a:t>
            </a:r>
            <a:r>
              <a:rPr lang="en-US" sz="2400" dirty="0" smtClean="0"/>
              <a:t>cs.wikipedia.org/wiki/Soubor:Gray188.png</a:t>
            </a: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Galerie </a:t>
            </a:r>
            <a:r>
              <a:rPr lang="cs-CZ" sz="2400" dirty="0"/>
              <a:t>Microsoft Office - Klipart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479098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189</TotalTime>
  <Words>233</Words>
  <Application>Microsoft Office PowerPoint</Application>
  <PresentationFormat>Předvádění na obrazovce (4:3)</PresentationFormat>
  <Paragraphs>54</Paragraphs>
  <Slides>16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systému Office</vt:lpstr>
      <vt:lpstr>Dokument</vt:lpstr>
      <vt:lpstr>Prezentace aplikace PowerPoint</vt:lpstr>
      <vt:lpstr>Prezentace aplikace PowerPoint</vt:lpstr>
      <vt:lpstr>Prezentace aplikace PowerPoint</vt:lpstr>
      <vt:lpstr>Lebku tvoří</vt:lpstr>
      <vt:lpstr>Rozdělení kostí</vt:lpstr>
      <vt:lpstr>Kosti obličejové - nejdůležitější</vt:lpstr>
      <vt:lpstr>Kosti lebeční – ohraničují dutinu lebeční,                         kde je uložen mozek</vt:lpstr>
      <vt:lpstr>Poranění lebky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Speciální školy</cp:lastModifiedBy>
  <cp:revision>36</cp:revision>
  <dcterms:created xsi:type="dcterms:W3CDTF">2013-03-16T19:47:39Z</dcterms:created>
  <dcterms:modified xsi:type="dcterms:W3CDTF">2013-03-24T21:23:07Z</dcterms:modified>
</cp:coreProperties>
</file>