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6" r:id="rId4"/>
    <p:sldId id="302" r:id="rId5"/>
    <p:sldId id="270" r:id="rId6"/>
    <p:sldId id="272" r:id="rId7"/>
    <p:sldId id="275" r:id="rId8"/>
    <p:sldId id="274" r:id="rId9"/>
    <p:sldId id="273" r:id="rId10"/>
    <p:sldId id="276" r:id="rId11"/>
    <p:sldId id="286" r:id="rId12"/>
    <p:sldId id="292" r:id="rId13"/>
    <p:sldId id="284" r:id="rId14"/>
    <p:sldId id="293" r:id="rId15"/>
    <p:sldId id="285" r:id="rId16"/>
    <p:sldId id="294" r:id="rId17"/>
    <p:sldId id="283" r:id="rId18"/>
    <p:sldId id="295" r:id="rId19"/>
    <p:sldId id="282" r:id="rId20"/>
    <p:sldId id="296" r:id="rId21"/>
    <p:sldId id="288" r:id="rId22"/>
    <p:sldId id="297" r:id="rId23"/>
    <p:sldId id="287" r:id="rId24"/>
    <p:sldId id="298" r:id="rId25"/>
    <p:sldId id="290" r:id="rId26"/>
    <p:sldId id="299" r:id="rId27"/>
    <p:sldId id="289" r:id="rId28"/>
    <p:sldId id="300" r:id="rId29"/>
    <p:sldId id="291" r:id="rId30"/>
    <p:sldId id="277" r:id="rId31"/>
    <p:sldId id="279" r:id="rId32"/>
    <p:sldId id="301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806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535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682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063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39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993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569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2258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506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64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518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A4E00-037E-4246-886B-415002018A3A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7CDB5-5F7A-4F46-97A3-8EB5CBD0E1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701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941168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4959274"/>
              </p:ext>
            </p:extLst>
          </p:nvPr>
        </p:nvGraphicFramePr>
        <p:xfrm>
          <a:off x="1524000" y="1397000"/>
          <a:ext cx="6096000" cy="347472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PaedDr. Hana Hrubcová</a:t>
                      </a:r>
                      <a:endParaRPr lang="cs-CZ" sz="2400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smtClean="0"/>
                        <a:t>Název: VY_32_INOVACE_3B_09_Kostra </a:t>
                      </a:r>
                      <a:r>
                        <a:rPr lang="cs-CZ" sz="2400" dirty="0" smtClean="0"/>
                        <a:t>horní </a:t>
                      </a:r>
                      <a:r>
                        <a:rPr lang="cs-CZ" sz="2400" dirty="0" smtClean="0"/>
                        <a:t>  </a:t>
                      </a:r>
                    </a:p>
                    <a:p>
                      <a:r>
                        <a:rPr lang="cs-CZ" sz="2400" dirty="0" smtClean="0"/>
                        <a:t>            končetiny</a:t>
                      </a:r>
                      <a:endParaRPr lang="cs-CZ" sz="2400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Kostra  končetin</a:t>
                      </a:r>
                      <a:endParaRPr lang="cs-CZ" sz="2400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leden 2013</a:t>
                      </a:r>
                      <a:endParaRPr lang="cs-CZ" sz="2400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 4 70839921</a:t>
                      </a:r>
                      <a:endParaRPr lang="cs-CZ" sz="2400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332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395799"/>
              </p:ext>
            </p:extLst>
          </p:nvPr>
        </p:nvGraphicFramePr>
        <p:xfrm>
          <a:off x="827584" y="1052736"/>
          <a:ext cx="7704856" cy="445008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tableStyleId>{5940675A-B579-460E-94D1-54222C63F5DA}</a:tableStyleId>
              </a:tblPr>
              <a:tblGrid>
                <a:gridCol w="2861804"/>
                <a:gridCol w="4843052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Vzdělávací oblast:</a:t>
                      </a: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Člověk a příroda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3 –  9 jsou součástí výkladu.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se seznamují se stavbou kostry horní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končetiny. Učí se pojmenovávat jednotlivé kosti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 klouby.  Funkci horní končetiny mohou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doplňovat vlastními zkušenostmi.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10 – 30 obsahují 10 testových otázek  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 hodnocením. Po ukončení  testu provedou 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žáci vlastní hodnocení.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a testové opakování.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Základní vzdělávání žáků s LMP, II. stupeň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12 – 15 let</a:t>
                      </a:r>
                      <a:endParaRPr lang="cs-CZ" dirty="0"/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55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11560" y="2204864"/>
            <a:ext cx="7772400" cy="1470025"/>
          </a:xfrm>
          <a:blipFill>
            <a:blip r:embed="rId2"/>
            <a:tile tx="0" ty="0" sx="100000" sy="100000" flip="none" algn="tl"/>
          </a:blip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r>
              <a:rPr lang="cs-CZ" dirty="0" smtClean="0"/>
              <a:t>KOSTRA HORNÍ KONČETINY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3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mtClean="0"/>
              <a:t>Funkce horní končetiny: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772816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 </a:t>
            </a:r>
            <a:r>
              <a:rPr lang="cs-CZ" sz="3200" dirty="0"/>
              <a:t>U</a:t>
            </a:r>
            <a:r>
              <a:rPr lang="cs-CZ" sz="3200" dirty="0" smtClean="0"/>
              <a:t>chopování</a:t>
            </a:r>
            <a:endParaRPr lang="cs-CZ" sz="3200" dirty="0"/>
          </a:p>
        </p:txBody>
      </p:sp>
      <p:pic>
        <p:nvPicPr>
          <p:cNvPr id="1028" name="Picture 4" descr="C:\Users\Speciální školy\AppData\Local\Microsoft\Windows\Temporary Internet Files\Content.IE5\FD9U41YX\MP9004425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254" y="4856157"/>
            <a:ext cx="3011622" cy="200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peciální školy\AppData\Local\Microsoft\Windows\Temporary Internet Files\Content.IE5\7G5PVOQD\MP90044242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404" y="1571294"/>
            <a:ext cx="2861064" cy="190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peciální školy\AppData\Local\Microsoft\Windows\Temporary Internet Files\Content.IE5\CIL7C3LM\MP90044837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81108"/>
            <a:ext cx="3275856" cy="2183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peciální školy\AppData\Local\Microsoft\Windows\Temporary Internet Files\Content.IE5\SH19RE6R\MP90044234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85" y="4818705"/>
            <a:ext cx="2964887" cy="1976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Speciální školy\AppData\Local\Microsoft\Windows\Temporary Internet Files\Content.IE5\CIL7C3LM\MP90038533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997" y="2924944"/>
            <a:ext cx="1997968" cy="2797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312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pPr algn="l"/>
            <a:r>
              <a:rPr lang="cs-CZ" dirty="0"/>
              <a:t>Funkce horní končetiny: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 Pohyblivost všemi </a:t>
            </a:r>
            <a:r>
              <a:rPr lang="cs-CZ" sz="3200" dirty="0"/>
              <a:t>směry</a:t>
            </a:r>
          </a:p>
        </p:txBody>
      </p:sp>
      <p:pic>
        <p:nvPicPr>
          <p:cNvPr id="4" name="Picture 10" descr="C:\Users\Speciální školy\AppData\Local\Microsoft\Windows\Temporary Internet Files\Content.IE5\VKXS9ZDN\MP9004486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26" y="2708920"/>
            <a:ext cx="2164760" cy="3247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Speciální školy\AppData\Local\Microsoft\Windows\Temporary Internet Files\Content.IE5\VKXS9ZDN\MP90042781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336184"/>
            <a:ext cx="3104322" cy="230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peciální školy\AppData\Local\Microsoft\Windows\Temporary Internet Files\Content.IE5\8K4ZXQK6\MP90044860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857" y="3645024"/>
            <a:ext cx="2045973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peciální školy\AppData\Local\Microsoft\Windows\Temporary Internet Files\Content.IE5\JX8729SM\MP90042758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807" y="4826140"/>
            <a:ext cx="3052560" cy="203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peciální školy\AppData\Local\Microsoft\Windows\Temporary Internet Files\Content.IE5\6L2WNSO8\MP90040258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015" y="3386439"/>
            <a:ext cx="2699985" cy="1892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08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pPr algn="l"/>
            <a:r>
              <a:rPr lang="cs-CZ" dirty="0" smtClean="0"/>
              <a:t>Připojení k trupu: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45365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/>
              <a:t>Prostřednictvím kosti klíční</a:t>
            </a:r>
          </a:p>
          <a:p>
            <a:r>
              <a:rPr lang="cs-CZ" sz="2800" dirty="0" smtClean="0"/>
              <a:t>      a lopatky</a:t>
            </a:r>
          </a:p>
          <a:p>
            <a:r>
              <a:rPr lang="cs-CZ" sz="2800" dirty="0" smtClean="0"/>
              <a:t>     = PLETENEC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HORNÍ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KONČETINY</a:t>
            </a:r>
            <a:endParaRPr lang="cs-CZ" sz="2800" dirty="0"/>
          </a:p>
        </p:txBody>
      </p:sp>
      <p:pic>
        <p:nvPicPr>
          <p:cNvPr id="4" name="Picture 3" descr="C:\Users\Speciální školy\AppData\Local\Microsoft\Windows\Temporary Internet Files\Content.IE5\9PGDNWKZ\MC9004387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1772816"/>
            <a:ext cx="3334947" cy="4446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050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cs-CZ" dirty="0" smtClean="0"/>
              <a:t>Volná část horní končetiny</a:t>
            </a:r>
            <a:endParaRPr lang="cs-CZ" dirty="0"/>
          </a:p>
        </p:txBody>
      </p:sp>
      <p:pic>
        <p:nvPicPr>
          <p:cNvPr id="3" name="Picture 2" descr="C:\Users\Speciální školy\AppData\Local\Microsoft\Windows\Temporary Internet Files\Content.IE5\11PKKZ5H\MP90040679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694" y="1539393"/>
            <a:ext cx="3439244" cy="515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6875748" y="5036604"/>
            <a:ext cx="1512168" cy="10349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Kostra ruky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544099" y="3913940"/>
            <a:ext cx="1512168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Kost pažní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539552" y="3461467"/>
            <a:ext cx="1944216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Kost vřetenní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0" y="4867436"/>
            <a:ext cx="1835696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Kost loketní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11" name="Přímá spojnice se šipkou 10"/>
          <p:cNvCxnSpPr>
            <a:stCxn id="4" idx="2"/>
          </p:cNvCxnSpPr>
          <p:nvPr/>
        </p:nvCxnSpPr>
        <p:spPr>
          <a:xfrm flipH="1">
            <a:off x="5724128" y="5554098"/>
            <a:ext cx="1151620" cy="39518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7" idx="2"/>
          </p:cNvCxnSpPr>
          <p:nvPr/>
        </p:nvCxnSpPr>
        <p:spPr>
          <a:xfrm flipH="1" flipV="1">
            <a:off x="5724128" y="4000337"/>
            <a:ext cx="1819971" cy="37080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483768" y="3997602"/>
            <a:ext cx="1728192" cy="83546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1835696" y="5036604"/>
            <a:ext cx="2530152" cy="24117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35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pPr algn="l"/>
            <a:r>
              <a:rPr lang="cs-CZ" dirty="0" smtClean="0"/>
              <a:t>Kostra ruky</a:t>
            </a:r>
            <a:endParaRPr lang="cs-CZ" dirty="0"/>
          </a:p>
        </p:txBody>
      </p:sp>
      <p:pic>
        <p:nvPicPr>
          <p:cNvPr id="2050" name="Picture 2" descr="C:\Users\Speciální školy\AppData\Local\Microsoft\Windows\Temporary Internet Files\Content.IE5\JX8729SM\MP900442432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4616"/>
          <a:stretch/>
        </p:blipFill>
        <p:spPr bwMode="auto">
          <a:xfrm>
            <a:off x="2051720" y="1914672"/>
            <a:ext cx="4919673" cy="3859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107504" y="2132856"/>
            <a:ext cx="2304256" cy="144016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 kůstek zápěstních (zápěstí)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1691680" y="4905164"/>
            <a:ext cx="2304256" cy="12241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 kůstek záprstních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6300192" y="5517232"/>
            <a:ext cx="2736304" cy="12241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Články prstů (každý prst 3)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8" name="Přímá spojnice se šipkou 7"/>
          <p:cNvCxnSpPr>
            <a:stCxn id="4" idx="6"/>
          </p:cNvCxnSpPr>
          <p:nvPr/>
        </p:nvCxnSpPr>
        <p:spPr>
          <a:xfrm>
            <a:off x="2411760" y="2852936"/>
            <a:ext cx="720080" cy="34203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stCxn id="6" idx="7"/>
          </p:cNvCxnSpPr>
          <p:nvPr/>
        </p:nvCxnSpPr>
        <p:spPr>
          <a:xfrm flipV="1">
            <a:off x="3658486" y="4059382"/>
            <a:ext cx="769498" cy="102505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stCxn id="7" idx="0"/>
          </p:cNvCxnSpPr>
          <p:nvPr/>
        </p:nvCxnSpPr>
        <p:spPr>
          <a:xfrm flipH="1" flipV="1">
            <a:off x="5796136" y="4905164"/>
            <a:ext cx="1872208" cy="61206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6516216" y="1520788"/>
            <a:ext cx="2304256" cy="12241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Články palce (2)</a:t>
            </a:r>
            <a:r>
              <a:rPr lang="cs-CZ" dirty="0" smtClean="0"/>
              <a:t> palce</a:t>
            </a:r>
            <a:endParaRPr lang="cs-CZ" dirty="0"/>
          </a:p>
        </p:txBody>
      </p:sp>
      <p:sp>
        <p:nvSpPr>
          <p:cNvPr id="15" name="Volný tvar 14"/>
          <p:cNvSpPr/>
          <p:nvPr/>
        </p:nvSpPr>
        <p:spPr>
          <a:xfrm>
            <a:off x="2951018" y="2854036"/>
            <a:ext cx="1025237" cy="1205346"/>
          </a:xfrm>
          <a:custGeom>
            <a:avLst/>
            <a:gdLst>
              <a:gd name="connsiteX0" fmla="*/ 942109 w 1025237"/>
              <a:gd name="connsiteY0" fmla="*/ 304800 h 1205346"/>
              <a:gd name="connsiteX1" fmla="*/ 914400 w 1025237"/>
              <a:gd name="connsiteY1" fmla="*/ 193964 h 1205346"/>
              <a:gd name="connsiteX2" fmla="*/ 858982 w 1025237"/>
              <a:gd name="connsiteY2" fmla="*/ 110837 h 1205346"/>
              <a:gd name="connsiteX3" fmla="*/ 706582 w 1025237"/>
              <a:gd name="connsiteY3" fmla="*/ 27709 h 1205346"/>
              <a:gd name="connsiteX4" fmla="*/ 609600 w 1025237"/>
              <a:gd name="connsiteY4" fmla="*/ 0 h 1205346"/>
              <a:gd name="connsiteX5" fmla="*/ 457200 w 1025237"/>
              <a:gd name="connsiteY5" fmla="*/ 13855 h 1205346"/>
              <a:gd name="connsiteX6" fmla="*/ 374073 w 1025237"/>
              <a:gd name="connsiteY6" fmla="*/ 41564 h 1205346"/>
              <a:gd name="connsiteX7" fmla="*/ 332509 w 1025237"/>
              <a:gd name="connsiteY7" fmla="*/ 55419 h 1205346"/>
              <a:gd name="connsiteX8" fmla="*/ 290946 w 1025237"/>
              <a:gd name="connsiteY8" fmla="*/ 83128 h 1205346"/>
              <a:gd name="connsiteX9" fmla="*/ 166255 w 1025237"/>
              <a:gd name="connsiteY9" fmla="*/ 138546 h 1205346"/>
              <a:gd name="connsiteX10" fmla="*/ 138546 w 1025237"/>
              <a:gd name="connsiteY10" fmla="*/ 180109 h 1205346"/>
              <a:gd name="connsiteX11" fmla="*/ 83127 w 1025237"/>
              <a:gd name="connsiteY11" fmla="*/ 249382 h 1205346"/>
              <a:gd name="connsiteX12" fmla="*/ 55418 w 1025237"/>
              <a:gd name="connsiteY12" fmla="*/ 332509 h 1205346"/>
              <a:gd name="connsiteX13" fmla="*/ 41564 w 1025237"/>
              <a:gd name="connsiteY13" fmla="*/ 374073 h 1205346"/>
              <a:gd name="connsiteX14" fmla="*/ 27709 w 1025237"/>
              <a:gd name="connsiteY14" fmla="*/ 484909 h 1205346"/>
              <a:gd name="connsiteX15" fmla="*/ 0 w 1025237"/>
              <a:gd name="connsiteY15" fmla="*/ 651164 h 1205346"/>
              <a:gd name="connsiteX16" fmla="*/ 13855 w 1025237"/>
              <a:gd name="connsiteY16" fmla="*/ 1011382 h 1205346"/>
              <a:gd name="connsiteX17" fmla="*/ 41564 w 1025237"/>
              <a:gd name="connsiteY17" fmla="*/ 1052946 h 1205346"/>
              <a:gd name="connsiteX18" fmla="*/ 83127 w 1025237"/>
              <a:gd name="connsiteY18" fmla="*/ 1094509 h 1205346"/>
              <a:gd name="connsiteX19" fmla="*/ 138546 w 1025237"/>
              <a:gd name="connsiteY19" fmla="*/ 1108364 h 1205346"/>
              <a:gd name="connsiteX20" fmla="*/ 235527 w 1025237"/>
              <a:gd name="connsiteY20" fmla="*/ 1136073 h 1205346"/>
              <a:gd name="connsiteX21" fmla="*/ 374073 w 1025237"/>
              <a:gd name="connsiteY21" fmla="*/ 1177637 h 1205346"/>
              <a:gd name="connsiteX22" fmla="*/ 429491 w 1025237"/>
              <a:gd name="connsiteY22" fmla="*/ 1191491 h 1205346"/>
              <a:gd name="connsiteX23" fmla="*/ 554182 w 1025237"/>
              <a:gd name="connsiteY23" fmla="*/ 1205346 h 1205346"/>
              <a:gd name="connsiteX24" fmla="*/ 706582 w 1025237"/>
              <a:gd name="connsiteY24" fmla="*/ 1191491 h 1205346"/>
              <a:gd name="connsiteX25" fmla="*/ 789709 w 1025237"/>
              <a:gd name="connsiteY25" fmla="*/ 1136073 h 1205346"/>
              <a:gd name="connsiteX26" fmla="*/ 817418 w 1025237"/>
              <a:gd name="connsiteY26" fmla="*/ 1080655 h 1205346"/>
              <a:gd name="connsiteX27" fmla="*/ 858982 w 1025237"/>
              <a:gd name="connsiteY27" fmla="*/ 1039091 h 1205346"/>
              <a:gd name="connsiteX28" fmla="*/ 886691 w 1025237"/>
              <a:gd name="connsiteY28" fmla="*/ 955964 h 1205346"/>
              <a:gd name="connsiteX29" fmla="*/ 914400 w 1025237"/>
              <a:gd name="connsiteY29" fmla="*/ 914400 h 1205346"/>
              <a:gd name="connsiteX30" fmla="*/ 942109 w 1025237"/>
              <a:gd name="connsiteY30" fmla="*/ 817419 h 1205346"/>
              <a:gd name="connsiteX31" fmla="*/ 969818 w 1025237"/>
              <a:gd name="connsiteY31" fmla="*/ 775855 h 1205346"/>
              <a:gd name="connsiteX32" fmla="*/ 997527 w 1025237"/>
              <a:gd name="connsiteY32" fmla="*/ 678873 h 1205346"/>
              <a:gd name="connsiteX33" fmla="*/ 1025237 w 1025237"/>
              <a:gd name="connsiteY33" fmla="*/ 581891 h 1205346"/>
              <a:gd name="connsiteX34" fmla="*/ 1011382 w 1025237"/>
              <a:gd name="connsiteY34" fmla="*/ 415637 h 1205346"/>
              <a:gd name="connsiteX35" fmla="*/ 983673 w 1025237"/>
              <a:gd name="connsiteY35" fmla="*/ 318655 h 1205346"/>
              <a:gd name="connsiteX36" fmla="*/ 955964 w 1025237"/>
              <a:gd name="connsiteY36" fmla="*/ 277091 h 1205346"/>
              <a:gd name="connsiteX37" fmla="*/ 942109 w 1025237"/>
              <a:gd name="connsiteY37" fmla="*/ 235528 h 1205346"/>
              <a:gd name="connsiteX38" fmla="*/ 817418 w 1025237"/>
              <a:gd name="connsiteY38" fmla="*/ 124691 h 1205346"/>
              <a:gd name="connsiteX39" fmla="*/ 789709 w 1025237"/>
              <a:gd name="connsiteY39" fmla="*/ 124691 h 1205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025237" h="1205346">
                <a:moveTo>
                  <a:pt x="942109" y="304800"/>
                </a:moveTo>
                <a:cubicBezTo>
                  <a:pt x="938270" y="285604"/>
                  <a:pt x="927714" y="217930"/>
                  <a:pt x="914400" y="193964"/>
                </a:cubicBezTo>
                <a:cubicBezTo>
                  <a:pt x="898227" y="164853"/>
                  <a:pt x="886691" y="129310"/>
                  <a:pt x="858982" y="110837"/>
                </a:cubicBezTo>
                <a:cubicBezTo>
                  <a:pt x="808394" y="77112"/>
                  <a:pt x="769439" y="48660"/>
                  <a:pt x="706582" y="27709"/>
                </a:cubicBezTo>
                <a:cubicBezTo>
                  <a:pt x="646954" y="7834"/>
                  <a:pt x="679186" y="17397"/>
                  <a:pt x="609600" y="0"/>
                </a:cubicBezTo>
                <a:cubicBezTo>
                  <a:pt x="558800" y="4618"/>
                  <a:pt x="507433" y="4990"/>
                  <a:pt x="457200" y="13855"/>
                </a:cubicBezTo>
                <a:cubicBezTo>
                  <a:pt x="428437" y="18931"/>
                  <a:pt x="401782" y="32328"/>
                  <a:pt x="374073" y="41564"/>
                </a:cubicBezTo>
                <a:cubicBezTo>
                  <a:pt x="360218" y="46182"/>
                  <a:pt x="344660" y="47318"/>
                  <a:pt x="332509" y="55419"/>
                </a:cubicBezTo>
                <a:cubicBezTo>
                  <a:pt x="318655" y="64655"/>
                  <a:pt x="306162" y="76365"/>
                  <a:pt x="290946" y="83128"/>
                </a:cubicBezTo>
                <a:cubicBezTo>
                  <a:pt x="142561" y="149077"/>
                  <a:pt x="260317" y="75837"/>
                  <a:pt x="166255" y="138546"/>
                </a:cubicBezTo>
                <a:cubicBezTo>
                  <a:pt x="157019" y="152400"/>
                  <a:pt x="148948" y="167107"/>
                  <a:pt x="138546" y="180109"/>
                </a:cubicBezTo>
                <a:cubicBezTo>
                  <a:pt x="59572" y="278828"/>
                  <a:pt x="168424" y="121443"/>
                  <a:pt x="83127" y="249382"/>
                </a:cubicBezTo>
                <a:lnTo>
                  <a:pt x="55418" y="332509"/>
                </a:lnTo>
                <a:lnTo>
                  <a:pt x="41564" y="374073"/>
                </a:lnTo>
                <a:cubicBezTo>
                  <a:pt x="36946" y="411018"/>
                  <a:pt x="33232" y="448088"/>
                  <a:pt x="27709" y="484909"/>
                </a:cubicBezTo>
                <a:cubicBezTo>
                  <a:pt x="19375" y="540470"/>
                  <a:pt x="0" y="651164"/>
                  <a:pt x="0" y="651164"/>
                </a:cubicBezTo>
                <a:cubicBezTo>
                  <a:pt x="4618" y="771237"/>
                  <a:pt x="1490" y="891858"/>
                  <a:pt x="13855" y="1011382"/>
                </a:cubicBezTo>
                <a:cubicBezTo>
                  <a:pt x="15568" y="1027945"/>
                  <a:pt x="30904" y="1040154"/>
                  <a:pt x="41564" y="1052946"/>
                </a:cubicBezTo>
                <a:cubicBezTo>
                  <a:pt x="54107" y="1067998"/>
                  <a:pt x="66116" y="1084788"/>
                  <a:pt x="83127" y="1094509"/>
                </a:cubicBezTo>
                <a:cubicBezTo>
                  <a:pt x="99660" y="1103956"/>
                  <a:pt x="120237" y="1103133"/>
                  <a:pt x="138546" y="1108364"/>
                </a:cubicBezTo>
                <a:cubicBezTo>
                  <a:pt x="277648" y="1148109"/>
                  <a:pt x="62318" y="1092772"/>
                  <a:pt x="235527" y="1136073"/>
                </a:cubicBezTo>
                <a:cubicBezTo>
                  <a:pt x="308911" y="1184995"/>
                  <a:pt x="251490" y="1155349"/>
                  <a:pt x="374073" y="1177637"/>
                </a:cubicBezTo>
                <a:cubicBezTo>
                  <a:pt x="392807" y="1181043"/>
                  <a:pt x="410671" y="1188596"/>
                  <a:pt x="429491" y="1191491"/>
                </a:cubicBezTo>
                <a:cubicBezTo>
                  <a:pt x="470824" y="1197850"/>
                  <a:pt x="512618" y="1200728"/>
                  <a:pt x="554182" y="1205346"/>
                </a:cubicBezTo>
                <a:cubicBezTo>
                  <a:pt x="604982" y="1200728"/>
                  <a:pt x="657645" y="1205884"/>
                  <a:pt x="706582" y="1191491"/>
                </a:cubicBezTo>
                <a:cubicBezTo>
                  <a:pt x="738531" y="1182094"/>
                  <a:pt x="789709" y="1136073"/>
                  <a:pt x="789709" y="1136073"/>
                </a:cubicBezTo>
                <a:cubicBezTo>
                  <a:pt x="798945" y="1117600"/>
                  <a:pt x="805414" y="1097461"/>
                  <a:pt x="817418" y="1080655"/>
                </a:cubicBezTo>
                <a:cubicBezTo>
                  <a:pt x="828806" y="1064711"/>
                  <a:pt x="849467" y="1056219"/>
                  <a:pt x="858982" y="1039091"/>
                </a:cubicBezTo>
                <a:cubicBezTo>
                  <a:pt x="873167" y="1013559"/>
                  <a:pt x="870490" y="980266"/>
                  <a:pt x="886691" y="955964"/>
                </a:cubicBezTo>
                <a:cubicBezTo>
                  <a:pt x="895927" y="942109"/>
                  <a:pt x="906953" y="929293"/>
                  <a:pt x="914400" y="914400"/>
                </a:cubicBezTo>
                <a:cubicBezTo>
                  <a:pt x="941366" y="860468"/>
                  <a:pt x="915469" y="879580"/>
                  <a:pt x="942109" y="817419"/>
                </a:cubicBezTo>
                <a:cubicBezTo>
                  <a:pt x="948668" y="802114"/>
                  <a:pt x="962371" y="790748"/>
                  <a:pt x="969818" y="775855"/>
                </a:cubicBezTo>
                <a:cubicBezTo>
                  <a:pt x="980893" y="753705"/>
                  <a:pt x="991606" y="699595"/>
                  <a:pt x="997527" y="678873"/>
                </a:cubicBezTo>
                <a:cubicBezTo>
                  <a:pt x="1037290" y="539702"/>
                  <a:pt x="981911" y="755188"/>
                  <a:pt x="1025237" y="581891"/>
                </a:cubicBezTo>
                <a:cubicBezTo>
                  <a:pt x="1020619" y="526473"/>
                  <a:pt x="1018280" y="470818"/>
                  <a:pt x="1011382" y="415637"/>
                </a:cubicBezTo>
                <a:cubicBezTo>
                  <a:pt x="1009903" y="403804"/>
                  <a:pt x="991340" y="333988"/>
                  <a:pt x="983673" y="318655"/>
                </a:cubicBezTo>
                <a:cubicBezTo>
                  <a:pt x="976227" y="303762"/>
                  <a:pt x="963411" y="291984"/>
                  <a:pt x="955964" y="277091"/>
                </a:cubicBezTo>
                <a:cubicBezTo>
                  <a:pt x="949433" y="264029"/>
                  <a:pt x="949354" y="248208"/>
                  <a:pt x="942109" y="235528"/>
                </a:cubicBezTo>
                <a:cubicBezTo>
                  <a:pt x="922249" y="200773"/>
                  <a:pt x="859641" y="124691"/>
                  <a:pt x="817418" y="124691"/>
                </a:cubicBezTo>
                <a:lnTo>
                  <a:pt x="789709" y="124691"/>
                </a:ln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 flipH="1">
            <a:off x="5580112" y="2132856"/>
            <a:ext cx="936104" cy="72118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35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pPr algn="l"/>
            <a:r>
              <a:rPr lang="cs-CZ" dirty="0" smtClean="0"/>
              <a:t>Klouby horní končetiny: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683207"/>
            <a:ext cx="24482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Ramenní </a:t>
            </a:r>
          </a:p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Loketní </a:t>
            </a:r>
          </a:p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Zápěstní</a:t>
            </a:r>
            <a:endParaRPr lang="cs-CZ" sz="3200" dirty="0"/>
          </a:p>
        </p:txBody>
      </p:sp>
      <p:pic>
        <p:nvPicPr>
          <p:cNvPr id="4" name="Picture 2" descr="C:\Users\Speciální školy\AppData\Local\Microsoft\Windows\Temporary Internet Files\Content.IE5\8K4ZXQK6\MC900426326[1].wm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63" b="37102"/>
          <a:stretch/>
        </p:blipFill>
        <p:spPr bwMode="auto">
          <a:xfrm>
            <a:off x="3707904" y="1593976"/>
            <a:ext cx="2794546" cy="516704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V="1">
            <a:off x="2069998" y="5859645"/>
            <a:ext cx="1853930" cy="92029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endCxn id="15" idx="4"/>
          </p:cNvCxnSpPr>
          <p:nvPr/>
        </p:nvCxnSpPr>
        <p:spPr>
          <a:xfrm flipV="1">
            <a:off x="1934569" y="4470250"/>
            <a:ext cx="2243401" cy="5249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120165" y="2993205"/>
            <a:ext cx="2207542" cy="7575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Volný tvar 12"/>
          <p:cNvSpPr/>
          <p:nvPr/>
        </p:nvSpPr>
        <p:spPr>
          <a:xfrm>
            <a:off x="4327707" y="2805724"/>
            <a:ext cx="569050" cy="526472"/>
          </a:xfrm>
          <a:custGeom>
            <a:avLst/>
            <a:gdLst>
              <a:gd name="connsiteX0" fmla="*/ 264250 w 569050"/>
              <a:gd name="connsiteY0" fmla="*/ 83127 h 526472"/>
              <a:gd name="connsiteX1" fmla="*/ 153413 w 569050"/>
              <a:gd name="connsiteY1" fmla="*/ 96982 h 526472"/>
              <a:gd name="connsiteX2" fmla="*/ 70286 w 569050"/>
              <a:gd name="connsiteY2" fmla="*/ 152400 h 526472"/>
              <a:gd name="connsiteX3" fmla="*/ 28722 w 569050"/>
              <a:gd name="connsiteY3" fmla="*/ 180109 h 526472"/>
              <a:gd name="connsiteX4" fmla="*/ 14868 w 569050"/>
              <a:gd name="connsiteY4" fmla="*/ 221672 h 526472"/>
              <a:gd name="connsiteX5" fmla="*/ 14868 w 569050"/>
              <a:gd name="connsiteY5" fmla="*/ 415636 h 526472"/>
              <a:gd name="connsiteX6" fmla="*/ 56431 w 569050"/>
              <a:gd name="connsiteY6" fmla="*/ 457200 h 526472"/>
              <a:gd name="connsiteX7" fmla="*/ 111850 w 569050"/>
              <a:gd name="connsiteY7" fmla="*/ 484909 h 526472"/>
              <a:gd name="connsiteX8" fmla="*/ 208831 w 569050"/>
              <a:gd name="connsiteY8" fmla="*/ 526472 h 526472"/>
              <a:gd name="connsiteX9" fmla="*/ 430504 w 569050"/>
              <a:gd name="connsiteY9" fmla="*/ 498763 h 526472"/>
              <a:gd name="connsiteX10" fmla="*/ 472068 w 569050"/>
              <a:gd name="connsiteY10" fmla="*/ 471054 h 526472"/>
              <a:gd name="connsiteX11" fmla="*/ 541340 w 569050"/>
              <a:gd name="connsiteY11" fmla="*/ 387927 h 526472"/>
              <a:gd name="connsiteX12" fmla="*/ 569050 w 569050"/>
              <a:gd name="connsiteY12" fmla="*/ 304800 h 526472"/>
              <a:gd name="connsiteX13" fmla="*/ 555195 w 569050"/>
              <a:gd name="connsiteY13" fmla="*/ 124691 h 526472"/>
              <a:gd name="connsiteX14" fmla="*/ 541340 w 569050"/>
              <a:gd name="connsiteY14" fmla="*/ 83127 h 526472"/>
              <a:gd name="connsiteX15" fmla="*/ 444359 w 569050"/>
              <a:gd name="connsiteY15" fmla="*/ 27709 h 526472"/>
              <a:gd name="connsiteX16" fmla="*/ 402795 w 569050"/>
              <a:gd name="connsiteY16" fmla="*/ 0 h 526472"/>
              <a:gd name="connsiteX17" fmla="*/ 250395 w 569050"/>
              <a:gd name="connsiteY17" fmla="*/ 13854 h 526472"/>
              <a:gd name="connsiteX18" fmla="*/ 167268 w 569050"/>
              <a:gd name="connsiteY18" fmla="*/ 41563 h 526472"/>
              <a:gd name="connsiteX19" fmla="*/ 125704 w 569050"/>
              <a:gd name="connsiteY19" fmla="*/ 96982 h 526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69050" h="526472">
                <a:moveTo>
                  <a:pt x="264250" y="83127"/>
                </a:moveTo>
                <a:cubicBezTo>
                  <a:pt x="227304" y="87745"/>
                  <a:pt x="188477" y="84459"/>
                  <a:pt x="153413" y="96982"/>
                </a:cubicBezTo>
                <a:cubicBezTo>
                  <a:pt x="122051" y="108183"/>
                  <a:pt x="97995" y="133927"/>
                  <a:pt x="70286" y="152400"/>
                </a:cubicBezTo>
                <a:lnTo>
                  <a:pt x="28722" y="180109"/>
                </a:lnTo>
                <a:cubicBezTo>
                  <a:pt x="24104" y="193963"/>
                  <a:pt x="18036" y="207416"/>
                  <a:pt x="14868" y="221672"/>
                </a:cubicBezTo>
                <a:cubicBezTo>
                  <a:pt x="232" y="287534"/>
                  <a:pt x="-9550" y="348488"/>
                  <a:pt x="14868" y="415636"/>
                </a:cubicBezTo>
                <a:cubicBezTo>
                  <a:pt x="21564" y="434050"/>
                  <a:pt x="40487" y="445812"/>
                  <a:pt x="56431" y="457200"/>
                </a:cubicBezTo>
                <a:cubicBezTo>
                  <a:pt x="73237" y="469205"/>
                  <a:pt x="93918" y="474662"/>
                  <a:pt x="111850" y="484909"/>
                </a:cubicBezTo>
                <a:cubicBezTo>
                  <a:pt x="186267" y="527433"/>
                  <a:pt x="117806" y="503717"/>
                  <a:pt x="208831" y="526472"/>
                </a:cubicBezTo>
                <a:cubicBezTo>
                  <a:pt x="228857" y="524803"/>
                  <a:pt x="377703" y="521392"/>
                  <a:pt x="430504" y="498763"/>
                </a:cubicBezTo>
                <a:cubicBezTo>
                  <a:pt x="445809" y="492204"/>
                  <a:pt x="459276" y="481714"/>
                  <a:pt x="472068" y="471054"/>
                </a:cubicBezTo>
                <a:cubicBezTo>
                  <a:pt x="495100" y="451861"/>
                  <a:pt x="528518" y="416776"/>
                  <a:pt x="541340" y="387927"/>
                </a:cubicBezTo>
                <a:cubicBezTo>
                  <a:pt x="553203" y="361236"/>
                  <a:pt x="569050" y="304800"/>
                  <a:pt x="569050" y="304800"/>
                </a:cubicBezTo>
                <a:cubicBezTo>
                  <a:pt x="564432" y="244764"/>
                  <a:pt x="562664" y="184440"/>
                  <a:pt x="555195" y="124691"/>
                </a:cubicBezTo>
                <a:cubicBezTo>
                  <a:pt x="553384" y="110200"/>
                  <a:pt x="550463" y="94531"/>
                  <a:pt x="541340" y="83127"/>
                </a:cubicBezTo>
                <a:cubicBezTo>
                  <a:pt x="527127" y="65361"/>
                  <a:pt x="459431" y="36322"/>
                  <a:pt x="444359" y="27709"/>
                </a:cubicBezTo>
                <a:cubicBezTo>
                  <a:pt x="429902" y="19448"/>
                  <a:pt x="416650" y="9236"/>
                  <a:pt x="402795" y="0"/>
                </a:cubicBezTo>
                <a:cubicBezTo>
                  <a:pt x="351995" y="4618"/>
                  <a:pt x="300628" y="4989"/>
                  <a:pt x="250395" y="13854"/>
                </a:cubicBezTo>
                <a:cubicBezTo>
                  <a:pt x="221632" y="18930"/>
                  <a:pt x="167268" y="41563"/>
                  <a:pt x="167268" y="41563"/>
                </a:cubicBezTo>
                <a:cubicBezTo>
                  <a:pt x="122438" y="86393"/>
                  <a:pt x="125704" y="63534"/>
                  <a:pt x="125704" y="96982"/>
                </a:cubicBezTo>
              </a:path>
            </a:pathLst>
          </a:cu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4148930" y="4365104"/>
            <a:ext cx="430822" cy="423800"/>
          </a:xfrm>
          <a:custGeom>
            <a:avLst/>
            <a:gdLst>
              <a:gd name="connsiteX0" fmla="*/ 375404 w 430822"/>
              <a:gd name="connsiteY0" fmla="*/ 202128 h 423800"/>
              <a:gd name="connsiteX1" fmla="*/ 416968 w 430822"/>
              <a:gd name="connsiteY1" fmla="*/ 132855 h 423800"/>
              <a:gd name="connsiteX2" fmla="*/ 375404 w 430822"/>
              <a:gd name="connsiteY2" fmla="*/ 8164 h 423800"/>
              <a:gd name="connsiteX3" fmla="*/ 56749 w 430822"/>
              <a:gd name="connsiteY3" fmla="*/ 63582 h 423800"/>
              <a:gd name="connsiteX4" fmla="*/ 29040 w 430822"/>
              <a:gd name="connsiteY4" fmla="*/ 105146 h 423800"/>
              <a:gd name="connsiteX5" fmla="*/ 15186 w 430822"/>
              <a:gd name="connsiteY5" fmla="*/ 257546 h 423800"/>
              <a:gd name="connsiteX6" fmla="*/ 56749 w 430822"/>
              <a:gd name="connsiteY6" fmla="*/ 285255 h 423800"/>
              <a:gd name="connsiteX7" fmla="*/ 84459 w 430822"/>
              <a:gd name="connsiteY7" fmla="*/ 312964 h 423800"/>
              <a:gd name="connsiteX8" fmla="*/ 126022 w 430822"/>
              <a:gd name="connsiteY8" fmla="*/ 340673 h 423800"/>
              <a:gd name="connsiteX9" fmla="*/ 167586 w 430822"/>
              <a:gd name="connsiteY9" fmla="*/ 382237 h 423800"/>
              <a:gd name="connsiteX10" fmla="*/ 250713 w 430822"/>
              <a:gd name="connsiteY10" fmla="*/ 409946 h 423800"/>
              <a:gd name="connsiteX11" fmla="*/ 292277 w 430822"/>
              <a:gd name="connsiteY11" fmla="*/ 423800 h 423800"/>
              <a:gd name="connsiteX12" fmla="*/ 333840 w 430822"/>
              <a:gd name="connsiteY12" fmla="*/ 409946 h 423800"/>
              <a:gd name="connsiteX13" fmla="*/ 389259 w 430822"/>
              <a:gd name="connsiteY13" fmla="*/ 312964 h 423800"/>
              <a:gd name="connsiteX14" fmla="*/ 403113 w 430822"/>
              <a:gd name="connsiteY14" fmla="*/ 257546 h 423800"/>
              <a:gd name="connsiteX15" fmla="*/ 430822 w 430822"/>
              <a:gd name="connsiteY15" fmla="*/ 174419 h 423800"/>
              <a:gd name="connsiteX16" fmla="*/ 416968 w 430822"/>
              <a:gd name="connsiteY16" fmla="*/ 91291 h 423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0822" h="423800">
                <a:moveTo>
                  <a:pt x="375404" y="202128"/>
                </a:moveTo>
                <a:cubicBezTo>
                  <a:pt x="389259" y="179037"/>
                  <a:pt x="412151" y="159349"/>
                  <a:pt x="416968" y="132855"/>
                </a:cubicBezTo>
                <a:cubicBezTo>
                  <a:pt x="427634" y="74192"/>
                  <a:pt x="402537" y="48865"/>
                  <a:pt x="375404" y="8164"/>
                </a:cubicBezTo>
                <a:cubicBezTo>
                  <a:pt x="166549" y="18607"/>
                  <a:pt x="145103" y="-42443"/>
                  <a:pt x="56749" y="63582"/>
                </a:cubicBezTo>
                <a:cubicBezTo>
                  <a:pt x="46089" y="76374"/>
                  <a:pt x="38276" y="91291"/>
                  <a:pt x="29040" y="105146"/>
                </a:cubicBezTo>
                <a:cubicBezTo>
                  <a:pt x="10503" y="160757"/>
                  <a:pt x="-17796" y="199828"/>
                  <a:pt x="15186" y="257546"/>
                </a:cubicBezTo>
                <a:cubicBezTo>
                  <a:pt x="23447" y="272003"/>
                  <a:pt x="43747" y="274853"/>
                  <a:pt x="56749" y="285255"/>
                </a:cubicBezTo>
                <a:cubicBezTo>
                  <a:pt x="66949" y="293415"/>
                  <a:pt x="74259" y="304804"/>
                  <a:pt x="84459" y="312964"/>
                </a:cubicBezTo>
                <a:cubicBezTo>
                  <a:pt x="97461" y="323366"/>
                  <a:pt x="113230" y="330013"/>
                  <a:pt x="126022" y="340673"/>
                </a:cubicBezTo>
                <a:cubicBezTo>
                  <a:pt x="141074" y="353216"/>
                  <a:pt x="150458" y="372722"/>
                  <a:pt x="167586" y="382237"/>
                </a:cubicBezTo>
                <a:cubicBezTo>
                  <a:pt x="193118" y="396422"/>
                  <a:pt x="223004" y="400710"/>
                  <a:pt x="250713" y="409946"/>
                </a:cubicBezTo>
                <a:lnTo>
                  <a:pt x="292277" y="423800"/>
                </a:lnTo>
                <a:cubicBezTo>
                  <a:pt x="306131" y="419182"/>
                  <a:pt x="322436" y="419069"/>
                  <a:pt x="333840" y="409946"/>
                </a:cubicBezTo>
                <a:cubicBezTo>
                  <a:pt x="350157" y="396892"/>
                  <a:pt x="382442" y="326598"/>
                  <a:pt x="389259" y="312964"/>
                </a:cubicBezTo>
                <a:cubicBezTo>
                  <a:pt x="393877" y="294491"/>
                  <a:pt x="397642" y="275784"/>
                  <a:pt x="403113" y="257546"/>
                </a:cubicBezTo>
                <a:cubicBezTo>
                  <a:pt x="411506" y="229570"/>
                  <a:pt x="430822" y="174419"/>
                  <a:pt x="430822" y="174419"/>
                </a:cubicBezTo>
                <a:lnTo>
                  <a:pt x="416968" y="91291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3905650" y="5517232"/>
            <a:ext cx="443345" cy="526473"/>
          </a:xfrm>
          <a:custGeom>
            <a:avLst/>
            <a:gdLst>
              <a:gd name="connsiteX0" fmla="*/ 374072 w 443345"/>
              <a:gd name="connsiteY0" fmla="*/ 235527 h 526473"/>
              <a:gd name="connsiteX1" fmla="*/ 346363 w 443345"/>
              <a:gd name="connsiteY1" fmla="*/ 96982 h 526473"/>
              <a:gd name="connsiteX2" fmla="*/ 332509 w 443345"/>
              <a:gd name="connsiteY2" fmla="*/ 55418 h 526473"/>
              <a:gd name="connsiteX3" fmla="*/ 304800 w 443345"/>
              <a:gd name="connsiteY3" fmla="*/ 13854 h 526473"/>
              <a:gd name="connsiteX4" fmla="*/ 124691 w 443345"/>
              <a:gd name="connsiteY4" fmla="*/ 0 h 526473"/>
              <a:gd name="connsiteX5" fmla="*/ 69272 w 443345"/>
              <a:gd name="connsiteY5" fmla="*/ 13854 h 526473"/>
              <a:gd name="connsiteX6" fmla="*/ 55418 w 443345"/>
              <a:gd name="connsiteY6" fmla="*/ 55418 h 526473"/>
              <a:gd name="connsiteX7" fmla="*/ 41563 w 443345"/>
              <a:gd name="connsiteY7" fmla="*/ 110836 h 526473"/>
              <a:gd name="connsiteX8" fmla="*/ 27709 w 443345"/>
              <a:gd name="connsiteY8" fmla="*/ 152400 h 526473"/>
              <a:gd name="connsiteX9" fmla="*/ 0 w 443345"/>
              <a:gd name="connsiteY9" fmla="*/ 277091 h 526473"/>
              <a:gd name="connsiteX10" fmla="*/ 13854 w 443345"/>
              <a:gd name="connsiteY10" fmla="*/ 387927 h 526473"/>
              <a:gd name="connsiteX11" fmla="*/ 69272 w 443345"/>
              <a:gd name="connsiteY11" fmla="*/ 498764 h 526473"/>
              <a:gd name="connsiteX12" fmla="*/ 124691 w 443345"/>
              <a:gd name="connsiteY12" fmla="*/ 526473 h 526473"/>
              <a:gd name="connsiteX13" fmla="*/ 346363 w 443345"/>
              <a:gd name="connsiteY13" fmla="*/ 512618 h 526473"/>
              <a:gd name="connsiteX14" fmla="*/ 387927 w 443345"/>
              <a:gd name="connsiteY14" fmla="*/ 484909 h 526473"/>
              <a:gd name="connsiteX15" fmla="*/ 443345 w 443345"/>
              <a:gd name="connsiteY15" fmla="*/ 401782 h 526473"/>
              <a:gd name="connsiteX16" fmla="*/ 429491 w 443345"/>
              <a:gd name="connsiteY16" fmla="*/ 277091 h 526473"/>
              <a:gd name="connsiteX17" fmla="*/ 401781 w 443345"/>
              <a:gd name="connsiteY17" fmla="*/ 235527 h 526473"/>
              <a:gd name="connsiteX18" fmla="*/ 374072 w 443345"/>
              <a:gd name="connsiteY18" fmla="*/ 152400 h 526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43345" h="526473">
                <a:moveTo>
                  <a:pt x="374072" y="235527"/>
                </a:moveTo>
                <a:cubicBezTo>
                  <a:pt x="363184" y="170194"/>
                  <a:pt x="362899" y="154860"/>
                  <a:pt x="346363" y="96982"/>
                </a:cubicBezTo>
                <a:cubicBezTo>
                  <a:pt x="342351" y="82940"/>
                  <a:pt x="339040" y="68480"/>
                  <a:pt x="332509" y="55418"/>
                </a:cubicBezTo>
                <a:cubicBezTo>
                  <a:pt x="325063" y="40525"/>
                  <a:pt x="320889" y="18144"/>
                  <a:pt x="304800" y="13854"/>
                </a:cubicBezTo>
                <a:cubicBezTo>
                  <a:pt x="246619" y="-1661"/>
                  <a:pt x="184727" y="4618"/>
                  <a:pt x="124691" y="0"/>
                </a:cubicBezTo>
                <a:cubicBezTo>
                  <a:pt x="106218" y="4618"/>
                  <a:pt x="84141" y="1959"/>
                  <a:pt x="69272" y="13854"/>
                </a:cubicBezTo>
                <a:cubicBezTo>
                  <a:pt x="57868" y="22977"/>
                  <a:pt x="59430" y="41376"/>
                  <a:pt x="55418" y="55418"/>
                </a:cubicBezTo>
                <a:cubicBezTo>
                  <a:pt x="50187" y="73727"/>
                  <a:pt x="46794" y="92527"/>
                  <a:pt x="41563" y="110836"/>
                </a:cubicBezTo>
                <a:cubicBezTo>
                  <a:pt x="37551" y="124878"/>
                  <a:pt x="31721" y="138358"/>
                  <a:pt x="27709" y="152400"/>
                </a:cubicBezTo>
                <a:cubicBezTo>
                  <a:pt x="14662" y="198066"/>
                  <a:pt x="9526" y="229460"/>
                  <a:pt x="0" y="277091"/>
                </a:cubicBezTo>
                <a:cubicBezTo>
                  <a:pt x="4618" y="314036"/>
                  <a:pt x="6053" y="351521"/>
                  <a:pt x="13854" y="387927"/>
                </a:cubicBezTo>
                <a:cubicBezTo>
                  <a:pt x="23415" y="432544"/>
                  <a:pt x="30874" y="473165"/>
                  <a:pt x="69272" y="498764"/>
                </a:cubicBezTo>
                <a:cubicBezTo>
                  <a:pt x="86457" y="510220"/>
                  <a:pt x="106218" y="517237"/>
                  <a:pt x="124691" y="526473"/>
                </a:cubicBezTo>
                <a:cubicBezTo>
                  <a:pt x="198582" y="521855"/>
                  <a:pt x="273234" y="524165"/>
                  <a:pt x="346363" y="512618"/>
                </a:cubicBezTo>
                <a:cubicBezTo>
                  <a:pt x="362810" y="510021"/>
                  <a:pt x="376962" y="497440"/>
                  <a:pt x="387927" y="484909"/>
                </a:cubicBezTo>
                <a:cubicBezTo>
                  <a:pt x="409857" y="459847"/>
                  <a:pt x="443345" y="401782"/>
                  <a:pt x="443345" y="401782"/>
                </a:cubicBezTo>
                <a:cubicBezTo>
                  <a:pt x="438727" y="360218"/>
                  <a:pt x="439634" y="317662"/>
                  <a:pt x="429491" y="277091"/>
                </a:cubicBezTo>
                <a:cubicBezTo>
                  <a:pt x="425452" y="260937"/>
                  <a:pt x="408544" y="250743"/>
                  <a:pt x="401781" y="235527"/>
                </a:cubicBezTo>
                <a:cubicBezTo>
                  <a:pt x="389918" y="208837"/>
                  <a:pt x="374072" y="152400"/>
                  <a:pt x="374072" y="152400"/>
                </a:cubicBezTo>
              </a:path>
            </a:pathLst>
          </a:cu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35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1772816"/>
            <a:ext cx="6408712" cy="1107996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6600" dirty="0" smtClean="0"/>
              <a:t>Krátké opakování</a:t>
            </a:r>
            <a:endParaRPr lang="cs-CZ" sz="6600" dirty="0"/>
          </a:p>
        </p:txBody>
      </p:sp>
      <p:pic>
        <p:nvPicPr>
          <p:cNvPr id="3" name="Picture 4" descr="C:\Users\Speciální školy\AppData\Local\Microsoft\Windows\Temporary Internet Files\Content.IE5\11PKKZ5H\MP90044871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537" y="3068960"/>
            <a:ext cx="3536933" cy="346114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029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Horní končetina je připojena k trupu pomocí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klíční kosti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a lopatky</a:t>
            </a:r>
            <a:endParaRPr lang="cs-CZ" dirty="0"/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3059832" y="2887216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lopatky 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vřetenní kosti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5877241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klíční kosti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článků prstů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057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5868144" y="4869160"/>
            <a:ext cx="2592288" cy="158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08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2. Jakou funkci má horní končetina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kopání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3059832" y="2887216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uchopování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2" action="ppaction://hlinksldjump"/>
          </p:cNvPr>
          <p:cNvSpPr/>
          <p:nvPr/>
        </p:nvSpPr>
        <p:spPr>
          <a:xfrm>
            <a:off x="5877241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vylučování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57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5868144" y="4869160"/>
            <a:ext cx="2592288" cy="158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08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3. Které 2 kosti tvoří předloktí?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klíční a loketní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2" action="ppaction://hlinksldjump"/>
          </p:cNvPr>
          <p:cNvSpPr/>
          <p:nvPr/>
        </p:nvSpPr>
        <p:spPr>
          <a:xfrm>
            <a:off x="3059832" y="2887216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pažní </a:t>
            </a:r>
            <a:endParaRPr lang="cs-CZ" sz="2800" dirty="0">
              <a:solidFill>
                <a:schemeClr val="tx1"/>
              </a:solidFill>
            </a:endParaRPr>
          </a:p>
          <a:p>
            <a:pPr algn="ctr"/>
            <a:r>
              <a:rPr lang="cs-CZ" sz="2800" dirty="0">
                <a:solidFill>
                  <a:schemeClr val="tx1"/>
                </a:solidFill>
              </a:rPr>
              <a:t>a loketní</a:t>
            </a:r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5858869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vřetení 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loketní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57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5868144" y="4869160"/>
            <a:ext cx="2592288" cy="158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08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4. Kolik článků tvoří palec?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4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2" action="ppaction://hlinksldjump"/>
          </p:cNvPr>
          <p:cNvSpPr/>
          <p:nvPr/>
        </p:nvSpPr>
        <p:spPr>
          <a:xfrm>
            <a:off x="3059832" y="2887216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3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5877241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2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57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5868144" y="4869160"/>
            <a:ext cx="2592288" cy="158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08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5. Na horní končetině najdeme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kloub kolenní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3087897" y="2836823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kloub zápěstní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2" action="ppaction://hlinksldjump"/>
          </p:cNvPr>
          <p:cNvSpPr/>
          <p:nvPr/>
        </p:nvSpPr>
        <p:spPr>
          <a:xfrm>
            <a:off x="5877241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kloub kyčelní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57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5868144" y="4869160"/>
            <a:ext cx="2592288" cy="158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08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6. Označená část se nazývá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Kost lýtková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5877241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Kost </a:t>
            </a:r>
            <a:r>
              <a:rPr lang="cs-CZ" sz="2800" dirty="0" smtClean="0">
                <a:solidFill>
                  <a:schemeClr val="tx1"/>
                </a:solidFill>
              </a:rPr>
              <a:t>pažní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7" name="Picture 3" descr="C:\Users\Speciální školy\AppData\Local\Microsoft\Windows\Temporary Internet Files\Content.IE5\5CBO8LRW\MC900416000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42" y="1397194"/>
            <a:ext cx="2664296" cy="513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2987824" y="1844824"/>
            <a:ext cx="936104" cy="792088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55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5868144" y="4869160"/>
            <a:ext cx="2592288" cy="158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08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7. Jak se nazývá označená část horní končetiny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noha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5877241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ruka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7" name="Picture 2" descr="C:\Users\Speciální školy\AppData\Local\Microsoft\Windows\Temporary Internet Files\Content.IE5\11PKKZ5H\MP90040679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936" y="1400442"/>
            <a:ext cx="2897669" cy="434438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lný tvar 2"/>
          <p:cNvSpPr/>
          <p:nvPr/>
        </p:nvSpPr>
        <p:spPr>
          <a:xfrm>
            <a:off x="4100945" y="4350327"/>
            <a:ext cx="610826" cy="734857"/>
          </a:xfrm>
          <a:custGeom>
            <a:avLst/>
            <a:gdLst>
              <a:gd name="connsiteX0" fmla="*/ 595746 w 610826"/>
              <a:gd name="connsiteY0" fmla="*/ 332509 h 623455"/>
              <a:gd name="connsiteX1" fmla="*/ 595746 w 610826"/>
              <a:gd name="connsiteY1" fmla="*/ 152400 h 623455"/>
              <a:gd name="connsiteX2" fmla="*/ 526473 w 610826"/>
              <a:gd name="connsiteY2" fmla="*/ 27709 h 623455"/>
              <a:gd name="connsiteX3" fmla="*/ 401782 w 610826"/>
              <a:gd name="connsiteY3" fmla="*/ 0 h 623455"/>
              <a:gd name="connsiteX4" fmla="*/ 124691 w 610826"/>
              <a:gd name="connsiteY4" fmla="*/ 13855 h 623455"/>
              <a:gd name="connsiteX5" fmla="*/ 83128 w 610826"/>
              <a:gd name="connsiteY5" fmla="*/ 27709 h 623455"/>
              <a:gd name="connsiteX6" fmla="*/ 13855 w 610826"/>
              <a:gd name="connsiteY6" fmla="*/ 110837 h 623455"/>
              <a:gd name="connsiteX7" fmla="*/ 0 w 610826"/>
              <a:gd name="connsiteY7" fmla="*/ 152400 h 623455"/>
              <a:gd name="connsiteX8" fmla="*/ 13855 w 610826"/>
              <a:gd name="connsiteY8" fmla="*/ 401782 h 623455"/>
              <a:gd name="connsiteX9" fmla="*/ 69273 w 610826"/>
              <a:gd name="connsiteY9" fmla="*/ 526473 h 623455"/>
              <a:gd name="connsiteX10" fmla="*/ 110837 w 610826"/>
              <a:gd name="connsiteY10" fmla="*/ 554182 h 623455"/>
              <a:gd name="connsiteX11" fmla="*/ 221673 w 610826"/>
              <a:gd name="connsiteY11" fmla="*/ 581891 h 623455"/>
              <a:gd name="connsiteX12" fmla="*/ 387928 w 610826"/>
              <a:gd name="connsiteY12" fmla="*/ 623455 h 623455"/>
              <a:gd name="connsiteX13" fmla="*/ 540328 w 610826"/>
              <a:gd name="connsiteY13" fmla="*/ 609600 h 623455"/>
              <a:gd name="connsiteX14" fmla="*/ 568037 w 610826"/>
              <a:gd name="connsiteY14" fmla="*/ 526473 h 623455"/>
              <a:gd name="connsiteX15" fmla="*/ 581891 w 610826"/>
              <a:gd name="connsiteY15" fmla="*/ 401782 h 623455"/>
              <a:gd name="connsiteX16" fmla="*/ 595746 w 610826"/>
              <a:gd name="connsiteY16" fmla="*/ 360218 h 623455"/>
              <a:gd name="connsiteX17" fmla="*/ 568037 w 610826"/>
              <a:gd name="connsiteY17" fmla="*/ 124691 h 623455"/>
              <a:gd name="connsiteX18" fmla="*/ 512619 w 610826"/>
              <a:gd name="connsiteY18" fmla="*/ 55418 h 623455"/>
              <a:gd name="connsiteX19" fmla="*/ 471055 w 610826"/>
              <a:gd name="connsiteY19" fmla="*/ 13855 h 62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10826" h="623455">
                <a:moveTo>
                  <a:pt x="595746" y="332509"/>
                </a:moveTo>
                <a:cubicBezTo>
                  <a:pt x="613243" y="245020"/>
                  <a:pt x="618305" y="257679"/>
                  <a:pt x="595746" y="152400"/>
                </a:cubicBezTo>
                <a:cubicBezTo>
                  <a:pt x="583697" y="96171"/>
                  <a:pt x="574028" y="59413"/>
                  <a:pt x="526473" y="27709"/>
                </a:cubicBezTo>
                <a:cubicBezTo>
                  <a:pt x="503737" y="12552"/>
                  <a:pt x="411836" y="1676"/>
                  <a:pt x="401782" y="0"/>
                </a:cubicBezTo>
                <a:cubicBezTo>
                  <a:pt x="309418" y="4618"/>
                  <a:pt x="216822" y="5844"/>
                  <a:pt x="124691" y="13855"/>
                </a:cubicBezTo>
                <a:cubicBezTo>
                  <a:pt x="110142" y="15120"/>
                  <a:pt x="95279" y="19608"/>
                  <a:pt x="83128" y="27709"/>
                </a:cubicBezTo>
                <a:cubicBezTo>
                  <a:pt x="60146" y="43030"/>
                  <a:pt x="26634" y="85278"/>
                  <a:pt x="13855" y="110837"/>
                </a:cubicBezTo>
                <a:cubicBezTo>
                  <a:pt x="7324" y="123899"/>
                  <a:pt x="4618" y="138546"/>
                  <a:pt x="0" y="152400"/>
                </a:cubicBezTo>
                <a:cubicBezTo>
                  <a:pt x="4618" y="235527"/>
                  <a:pt x="3528" y="319169"/>
                  <a:pt x="13855" y="401782"/>
                </a:cubicBezTo>
                <a:cubicBezTo>
                  <a:pt x="17774" y="433138"/>
                  <a:pt x="41927" y="499127"/>
                  <a:pt x="69273" y="526473"/>
                </a:cubicBezTo>
                <a:cubicBezTo>
                  <a:pt x="81047" y="538247"/>
                  <a:pt x="95188" y="548492"/>
                  <a:pt x="110837" y="554182"/>
                </a:cubicBezTo>
                <a:cubicBezTo>
                  <a:pt x="146627" y="567196"/>
                  <a:pt x="185545" y="569848"/>
                  <a:pt x="221673" y="581891"/>
                </a:cubicBezTo>
                <a:cubicBezTo>
                  <a:pt x="331450" y="618483"/>
                  <a:pt x="275990" y="604798"/>
                  <a:pt x="387928" y="623455"/>
                </a:cubicBezTo>
                <a:lnTo>
                  <a:pt x="540328" y="609600"/>
                </a:lnTo>
                <a:cubicBezTo>
                  <a:pt x="566045" y="595753"/>
                  <a:pt x="568037" y="526473"/>
                  <a:pt x="568037" y="526473"/>
                </a:cubicBezTo>
                <a:cubicBezTo>
                  <a:pt x="572655" y="484909"/>
                  <a:pt x="575016" y="443032"/>
                  <a:pt x="581891" y="401782"/>
                </a:cubicBezTo>
                <a:cubicBezTo>
                  <a:pt x="584292" y="387377"/>
                  <a:pt x="595746" y="374822"/>
                  <a:pt x="595746" y="360218"/>
                </a:cubicBezTo>
                <a:cubicBezTo>
                  <a:pt x="595746" y="333961"/>
                  <a:pt x="599032" y="186681"/>
                  <a:pt x="568037" y="124691"/>
                </a:cubicBezTo>
                <a:cubicBezTo>
                  <a:pt x="539613" y="67841"/>
                  <a:pt x="546979" y="98368"/>
                  <a:pt x="512619" y="55418"/>
                </a:cubicBezTo>
                <a:cubicBezTo>
                  <a:pt x="476295" y="10012"/>
                  <a:pt x="503240" y="13855"/>
                  <a:pt x="471055" y="13855"/>
                </a:cubicBez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055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5868144" y="4869160"/>
            <a:ext cx="2592288" cy="158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08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8. Jak se nazývá plochá kost na horní končetině? 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lunetka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3059832" y="2887216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lopatka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2" action="ppaction://hlinksldjump"/>
          </p:cNvPr>
          <p:cNvSpPr/>
          <p:nvPr/>
        </p:nvSpPr>
        <p:spPr>
          <a:xfrm>
            <a:off x="5877241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pánev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21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5868144" y="4869160"/>
            <a:ext cx="2592288" cy="158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08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9. Pohybuje se horní končetina všemi směry?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NĚKDY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2" action="ppaction://hlinksldjump"/>
          </p:cNvPr>
          <p:cNvSpPr/>
          <p:nvPr/>
        </p:nvSpPr>
        <p:spPr>
          <a:xfrm>
            <a:off x="3059832" y="2887216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NE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5877241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ANO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21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5868144" y="4869160"/>
            <a:ext cx="2592288" cy="158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08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10. Nese horní končetina váhu celého těla?</a:t>
            </a:r>
            <a:endParaRPr lang="cs-CZ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323528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NE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5877241" y="4509120"/>
            <a:ext cx="3240360" cy="180020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ANO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26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4098" name="Picture 2" descr="C:\Users\Speciální školy\AppData\Local\Microsoft\Windows\Temporary Internet Files\Content.IE5\JX8729SM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420888"/>
            <a:ext cx="2984071" cy="283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6372200" y="4869160"/>
            <a:ext cx="2160240" cy="165618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78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Použité zdroje: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Galerie Microsoft Office Klipart</a:t>
            </a:r>
          </a:p>
        </p:txBody>
      </p:sp>
    </p:spTree>
    <p:extLst>
      <p:ext uri="{BB962C8B-B14F-4D97-AF65-F5344CB8AC3E}">
        <p14:creationId xmlns:p14="http://schemas.microsoft.com/office/powerpoint/2010/main" val="334236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Špatně</a:t>
            </a:r>
            <a:endParaRPr lang="cs-CZ" dirty="0"/>
          </a:p>
        </p:txBody>
      </p:sp>
      <p:pic>
        <p:nvPicPr>
          <p:cNvPr id="5122" name="Picture 2" descr="C:\Users\Speciální školy\AppData\Local\Microsoft\Windows\Temporary Internet Files\Content.IE5\JX8729SM\MC9002340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099258"/>
            <a:ext cx="2808311" cy="345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5940152" y="4581128"/>
            <a:ext cx="2376264" cy="18002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72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Zima</Template>
  <TotalTime>293</TotalTime>
  <Words>362</Words>
  <Application>Microsoft Office PowerPoint</Application>
  <PresentationFormat>Předvádění na obrazovce (4:3)</PresentationFormat>
  <Paragraphs>111</Paragraphs>
  <Slides>32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Motiv systému Office</vt:lpstr>
      <vt:lpstr>Prezentace aplikace PowerPoint</vt:lpstr>
      <vt:lpstr>Prezentace aplikace PowerPoint</vt:lpstr>
      <vt:lpstr>KOSTRA HORNÍ KONČETINY</vt:lpstr>
      <vt:lpstr>Prezentace aplikace PowerPoint</vt:lpstr>
      <vt:lpstr>Funkce horní končetiny:</vt:lpstr>
      <vt:lpstr>Připojení k trupu:</vt:lpstr>
      <vt:lpstr>Volná část horní končetiny</vt:lpstr>
      <vt:lpstr>Kostra ruky</vt:lpstr>
      <vt:lpstr>Klouby horní končetiny:</vt:lpstr>
      <vt:lpstr>Prezentace aplikace PowerPoint</vt:lpstr>
      <vt:lpstr>1. Horní končetina je připojena k trupu pomocí </vt:lpstr>
      <vt:lpstr>Správně</vt:lpstr>
      <vt:lpstr>2. Jakou funkci má horní končetina</vt:lpstr>
      <vt:lpstr>Správně</vt:lpstr>
      <vt:lpstr>3. Které 2 kosti tvoří předloktí? </vt:lpstr>
      <vt:lpstr>Správně</vt:lpstr>
      <vt:lpstr>4. Kolik článků tvoří palec? </vt:lpstr>
      <vt:lpstr>Správně</vt:lpstr>
      <vt:lpstr>5. Na horní končetině najdeme </vt:lpstr>
      <vt:lpstr>Správně</vt:lpstr>
      <vt:lpstr>6. Označená část se nazývá </vt:lpstr>
      <vt:lpstr>Správně</vt:lpstr>
      <vt:lpstr>7. Jak se nazývá označená část horní končetiny </vt:lpstr>
      <vt:lpstr>Správně</vt:lpstr>
      <vt:lpstr>8. Jak se nazývá plochá kost na horní končetině? </vt:lpstr>
      <vt:lpstr>Správně</vt:lpstr>
      <vt:lpstr>9. Pohybuje se horní končetina všemi směry?</vt:lpstr>
      <vt:lpstr>Správně</vt:lpstr>
      <vt:lpstr>10. Nese horní končetina váhu celého těla?</vt:lpstr>
      <vt:lpstr>Správně</vt:lpstr>
      <vt:lpstr>Použité zdroje:</vt:lpstr>
      <vt:lpstr>Špatně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 HORNÍ KONČETINY</dc:title>
  <dc:creator>Speciální školy</dc:creator>
  <cp:lastModifiedBy>Speciální školy</cp:lastModifiedBy>
  <cp:revision>52</cp:revision>
  <dcterms:created xsi:type="dcterms:W3CDTF">2013-03-17T13:21:06Z</dcterms:created>
  <dcterms:modified xsi:type="dcterms:W3CDTF">2013-03-24T21:25:57Z</dcterms:modified>
</cp:coreProperties>
</file>