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70" r:id="rId5"/>
    <p:sldId id="271" r:id="rId6"/>
    <p:sldId id="272" r:id="rId7"/>
    <p:sldId id="273" r:id="rId8"/>
    <p:sldId id="275" r:id="rId9"/>
    <p:sldId id="274" r:id="rId10"/>
    <p:sldId id="276" r:id="rId11"/>
    <p:sldId id="277" r:id="rId12"/>
    <p:sldId id="278" r:id="rId13"/>
    <p:sldId id="282" r:id="rId14"/>
    <p:sldId id="283" r:id="rId15"/>
    <p:sldId id="280" r:id="rId16"/>
    <p:sldId id="281" r:id="rId17"/>
    <p:sldId id="285" r:id="rId18"/>
    <p:sldId id="284" r:id="rId19"/>
    <p:sldId id="287" r:id="rId20"/>
    <p:sldId id="286" r:id="rId21"/>
    <p:sldId id="288" r:id="rId22"/>
    <p:sldId id="289" r:id="rId23"/>
    <p:sldId id="290" r:id="rId24"/>
    <p:sldId id="291" r:id="rId25"/>
    <p:sldId id="292" r:id="rId26"/>
    <p:sldId id="29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4795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1726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0709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0769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7827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8235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077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8845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4473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9131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147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2BB64-9C63-4C34-9D85-06CC006E0ED1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EE12B2-4F26-46A6-9673-5D2415F67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751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6" Type="http://schemas.openxmlformats.org/officeDocument/2006/relationships/slide" Target="slide25.xml"/><Relationship Id="rId5" Type="http://schemas.openxmlformats.org/officeDocument/2006/relationships/image" Target="../media/image26.jpeg"/><Relationship Id="rId4" Type="http://schemas.openxmlformats.org/officeDocument/2006/relationships/slide" Target="slide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27.jpeg"/><Relationship Id="rId4" Type="http://schemas.openxmlformats.org/officeDocument/2006/relationships/slide" Target="slide2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wmf"/><Relationship Id="rId4" Type="http://schemas.openxmlformats.org/officeDocument/2006/relationships/slide" Target="slide2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8.wmf"/><Relationship Id="rId4" Type="http://schemas.openxmlformats.org/officeDocument/2006/relationships/slide" Target="slide2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24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4766" y="4869160"/>
            <a:ext cx="3881734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99418075"/>
              </p:ext>
            </p:extLst>
          </p:nvPr>
        </p:nvGraphicFramePr>
        <p:xfrm>
          <a:off x="1524000" y="139700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VY_32_INOVACE_3B_10_Kostra dolní </a:t>
                      </a:r>
                    </a:p>
                    <a:p>
                      <a:r>
                        <a:rPr lang="cs-CZ" sz="2400" dirty="0" smtClean="0"/>
                        <a:t>             končetiny</a:t>
                      </a:r>
                      <a:endParaRPr lang="cs-CZ" sz="240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Kostra končetin</a:t>
                      </a:r>
                      <a:endParaRPr lang="cs-CZ" sz="240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Číslo projektu: OP VK 1.4 70839921</a:t>
                      </a: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1912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82339821"/>
              </p:ext>
            </p:extLst>
          </p:nvPr>
        </p:nvGraphicFramePr>
        <p:xfrm>
          <a:off x="755576" y="1052736"/>
          <a:ext cx="756084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 3 – 11 obsahují výklad učiva: funkce DK,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připojení DK k trupu, stavba DK, stavba nohy,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nožní klenba.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Snímek 13 obsahuje křížovku s tajenkou, kterou</a:t>
                      </a: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žáci řeší perem na interaktivní tabuli.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Snímek 14 je řešením křížovky.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15 – 24 obsahují testové opakování.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Správná odpověď posune žáka k dalšímu úkolu. 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a opakování</a:t>
                      </a:r>
                      <a:r>
                        <a:rPr lang="cs-CZ" smtClean="0"/>
                        <a:t>: křížovka a test.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7986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827584" y="2132856"/>
            <a:ext cx="7772400" cy="1470025"/>
          </a:xfrm>
          <a:blipFill>
            <a:blip r:embed="rId2" cstate="print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/>
          <a:lstStyle/>
          <a:p>
            <a:r>
              <a:rPr lang="cs-CZ" dirty="0" smtClean="0"/>
              <a:t>Kostra dolní končetiny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730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777" y="282712"/>
            <a:ext cx="5698976" cy="1143000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 Funkce dolních končetin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Nesou celé tělo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Umožňují pohyb                    chůzi</a:t>
            </a:r>
            <a:endParaRPr lang="cs-CZ" sz="2800" dirty="0"/>
          </a:p>
        </p:txBody>
      </p:sp>
      <p:sp>
        <p:nvSpPr>
          <p:cNvPr id="4" name="Šipka doprava 3"/>
          <p:cNvSpPr/>
          <p:nvPr/>
        </p:nvSpPr>
        <p:spPr>
          <a:xfrm>
            <a:off x="3635896" y="2868626"/>
            <a:ext cx="1152128" cy="2642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C:\Users\Speciální školy\AppData\Local\Microsoft\Windows\Temporary Internet Files\Content.IE5\9PGDNWKZ\MP9004306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653" y="3789040"/>
            <a:ext cx="3851920" cy="256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11PKKZ5H\MP9004308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0975" y="3602747"/>
            <a:ext cx="4143416" cy="2777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peciální školy\AppData\Local\Microsoft\Windows\Temporary Internet Files\Content.IE5\40KBAS7F\MP9004279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4591" y="282712"/>
            <a:ext cx="2083833" cy="312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9912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90864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 algn="l"/>
            <a:r>
              <a:rPr lang="cs-CZ" dirty="0" smtClean="0"/>
              <a:t>  Připojení k trupu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5649" y="1842298"/>
            <a:ext cx="33962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Pánevní kostí</a:t>
            </a:r>
            <a:endParaRPr lang="cs-CZ" sz="2800" dirty="0"/>
          </a:p>
        </p:txBody>
      </p:sp>
      <p:pic>
        <p:nvPicPr>
          <p:cNvPr id="4" name="Picture 2" descr="C:\Users\Speciální školy\AppData\Local\Microsoft\Windows\Temporary Internet Files\Content.IE5\9PGDNWKZ\MP900321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65518"/>
            <a:ext cx="3002680" cy="420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Speciální školy\AppData\Local\Microsoft\Windows\Temporary Internet Files\Content.IE5\5CBO8LRW\MC900426326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9682" y="1326356"/>
            <a:ext cx="2016224" cy="512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olný tvar 6"/>
          <p:cNvSpPr/>
          <p:nvPr/>
        </p:nvSpPr>
        <p:spPr>
          <a:xfrm>
            <a:off x="6026727" y="3006436"/>
            <a:ext cx="992100" cy="955964"/>
          </a:xfrm>
          <a:custGeom>
            <a:avLst/>
            <a:gdLst>
              <a:gd name="connsiteX0" fmla="*/ 928255 w 992100"/>
              <a:gd name="connsiteY0" fmla="*/ 512619 h 955964"/>
              <a:gd name="connsiteX1" fmla="*/ 914400 w 992100"/>
              <a:gd name="connsiteY1" fmla="*/ 277091 h 955964"/>
              <a:gd name="connsiteX2" fmla="*/ 886691 w 992100"/>
              <a:gd name="connsiteY2" fmla="*/ 235528 h 955964"/>
              <a:gd name="connsiteX3" fmla="*/ 831273 w 992100"/>
              <a:gd name="connsiteY3" fmla="*/ 138546 h 955964"/>
              <a:gd name="connsiteX4" fmla="*/ 789709 w 992100"/>
              <a:gd name="connsiteY4" fmla="*/ 110837 h 955964"/>
              <a:gd name="connsiteX5" fmla="*/ 637309 w 992100"/>
              <a:gd name="connsiteY5" fmla="*/ 69273 h 955964"/>
              <a:gd name="connsiteX6" fmla="*/ 595746 w 992100"/>
              <a:gd name="connsiteY6" fmla="*/ 41564 h 955964"/>
              <a:gd name="connsiteX7" fmla="*/ 498764 w 992100"/>
              <a:gd name="connsiteY7" fmla="*/ 0 h 955964"/>
              <a:gd name="connsiteX8" fmla="*/ 332509 w 992100"/>
              <a:gd name="connsiteY8" fmla="*/ 27709 h 955964"/>
              <a:gd name="connsiteX9" fmla="*/ 249382 w 992100"/>
              <a:gd name="connsiteY9" fmla="*/ 55419 h 955964"/>
              <a:gd name="connsiteX10" fmla="*/ 152400 w 992100"/>
              <a:gd name="connsiteY10" fmla="*/ 110837 h 955964"/>
              <a:gd name="connsiteX11" fmla="*/ 69273 w 992100"/>
              <a:gd name="connsiteY11" fmla="*/ 152400 h 955964"/>
              <a:gd name="connsiteX12" fmla="*/ 13855 w 992100"/>
              <a:gd name="connsiteY12" fmla="*/ 277091 h 955964"/>
              <a:gd name="connsiteX13" fmla="*/ 0 w 992100"/>
              <a:gd name="connsiteY13" fmla="*/ 318655 h 955964"/>
              <a:gd name="connsiteX14" fmla="*/ 27709 w 992100"/>
              <a:gd name="connsiteY14" fmla="*/ 568037 h 955964"/>
              <a:gd name="connsiteX15" fmla="*/ 55418 w 992100"/>
              <a:gd name="connsiteY15" fmla="*/ 623455 h 955964"/>
              <a:gd name="connsiteX16" fmla="*/ 83128 w 992100"/>
              <a:gd name="connsiteY16" fmla="*/ 651164 h 955964"/>
              <a:gd name="connsiteX17" fmla="*/ 180109 w 992100"/>
              <a:gd name="connsiteY17" fmla="*/ 775855 h 955964"/>
              <a:gd name="connsiteX18" fmla="*/ 263237 w 992100"/>
              <a:gd name="connsiteY18" fmla="*/ 831273 h 955964"/>
              <a:gd name="connsiteX19" fmla="*/ 304800 w 992100"/>
              <a:gd name="connsiteY19" fmla="*/ 858982 h 955964"/>
              <a:gd name="connsiteX20" fmla="*/ 387928 w 992100"/>
              <a:gd name="connsiteY20" fmla="*/ 886691 h 955964"/>
              <a:gd name="connsiteX21" fmla="*/ 429491 w 992100"/>
              <a:gd name="connsiteY21" fmla="*/ 900546 h 955964"/>
              <a:gd name="connsiteX22" fmla="*/ 484909 w 992100"/>
              <a:gd name="connsiteY22" fmla="*/ 928255 h 955964"/>
              <a:gd name="connsiteX23" fmla="*/ 595746 w 992100"/>
              <a:gd name="connsiteY23" fmla="*/ 955964 h 955964"/>
              <a:gd name="connsiteX24" fmla="*/ 817418 w 992100"/>
              <a:gd name="connsiteY24" fmla="*/ 942109 h 955964"/>
              <a:gd name="connsiteX25" fmla="*/ 858982 w 992100"/>
              <a:gd name="connsiteY25" fmla="*/ 928255 h 955964"/>
              <a:gd name="connsiteX26" fmla="*/ 942109 w 992100"/>
              <a:gd name="connsiteY26" fmla="*/ 845128 h 955964"/>
              <a:gd name="connsiteX27" fmla="*/ 969818 w 992100"/>
              <a:gd name="connsiteY27" fmla="*/ 789709 h 955964"/>
              <a:gd name="connsiteX28" fmla="*/ 969818 w 992100"/>
              <a:gd name="connsiteY28" fmla="*/ 484909 h 955964"/>
              <a:gd name="connsiteX29" fmla="*/ 942109 w 992100"/>
              <a:gd name="connsiteY29" fmla="*/ 443346 h 955964"/>
              <a:gd name="connsiteX30" fmla="*/ 900546 w 992100"/>
              <a:gd name="connsiteY30" fmla="*/ 415637 h 955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992100" h="955964">
                <a:moveTo>
                  <a:pt x="928255" y="512619"/>
                </a:moveTo>
                <a:cubicBezTo>
                  <a:pt x="923637" y="434110"/>
                  <a:pt x="926066" y="354866"/>
                  <a:pt x="914400" y="277091"/>
                </a:cubicBezTo>
                <a:cubicBezTo>
                  <a:pt x="911930" y="260624"/>
                  <a:pt x="894952" y="249985"/>
                  <a:pt x="886691" y="235528"/>
                </a:cubicBezTo>
                <a:cubicBezTo>
                  <a:pt x="872202" y="210171"/>
                  <a:pt x="853777" y="161050"/>
                  <a:pt x="831273" y="138546"/>
                </a:cubicBezTo>
                <a:cubicBezTo>
                  <a:pt x="819499" y="126772"/>
                  <a:pt x="804925" y="117600"/>
                  <a:pt x="789709" y="110837"/>
                </a:cubicBezTo>
                <a:cubicBezTo>
                  <a:pt x="732182" y="85270"/>
                  <a:pt x="696572" y="81126"/>
                  <a:pt x="637309" y="69273"/>
                </a:cubicBezTo>
                <a:cubicBezTo>
                  <a:pt x="623455" y="60037"/>
                  <a:pt x="611051" y="48123"/>
                  <a:pt x="595746" y="41564"/>
                </a:cubicBezTo>
                <a:cubicBezTo>
                  <a:pt x="470492" y="-12117"/>
                  <a:pt x="603115" y="69567"/>
                  <a:pt x="498764" y="0"/>
                </a:cubicBezTo>
                <a:cubicBezTo>
                  <a:pt x="420191" y="9822"/>
                  <a:pt x="397887" y="8096"/>
                  <a:pt x="332509" y="27709"/>
                </a:cubicBezTo>
                <a:cubicBezTo>
                  <a:pt x="304533" y="36102"/>
                  <a:pt x="249382" y="55419"/>
                  <a:pt x="249382" y="55419"/>
                </a:cubicBezTo>
                <a:cubicBezTo>
                  <a:pt x="115376" y="155923"/>
                  <a:pt x="258185" y="57944"/>
                  <a:pt x="152400" y="110837"/>
                </a:cubicBezTo>
                <a:cubicBezTo>
                  <a:pt x="44978" y="164549"/>
                  <a:pt x="173739" y="117580"/>
                  <a:pt x="69273" y="152400"/>
                </a:cubicBezTo>
                <a:cubicBezTo>
                  <a:pt x="25362" y="218267"/>
                  <a:pt x="46830" y="178167"/>
                  <a:pt x="13855" y="277091"/>
                </a:cubicBezTo>
                <a:lnTo>
                  <a:pt x="0" y="318655"/>
                </a:lnTo>
                <a:cubicBezTo>
                  <a:pt x="3366" y="365776"/>
                  <a:pt x="1614" y="498450"/>
                  <a:pt x="27709" y="568037"/>
                </a:cubicBezTo>
                <a:cubicBezTo>
                  <a:pt x="34961" y="587375"/>
                  <a:pt x="43962" y="606271"/>
                  <a:pt x="55418" y="623455"/>
                </a:cubicBezTo>
                <a:cubicBezTo>
                  <a:pt x="62664" y="634323"/>
                  <a:pt x="73891" y="641928"/>
                  <a:pt x="83128" y="651164"/>
                </a:cubicBezTo>
                <a:cubicBezTo>
                  <a:pt x="109373" y="729904"/>
                  <a:pt x="86655" y="682401"/>
                  <a:pt x="180109" y="775855"/>
                </a:cubicBezTo>
                <a:cubicBezTo>
                  <a:pt x="232000" y="827746"/>
                  <a:pt x="203085" y="811223"/>
                  <a:pt x="263237" y="831273"/>
                </a:cubicBezTo>
                <a:cubicBezTo>
                  <a:pt x="277091" y="840509"/>
                  <a:pt x="289584" y="852219"/>
                  <a:pt x="304800" y="858982"/>
                </a:cubicBezTo>
                <a:cubicBezTo>
                  <a:pt x="331491" y="870845"/>
                  <a:pt x="360219" y="877454"/>
                  <a:pt x="387928" y="886691"/>
                </a:cubicBezTo>
                <a:cubicBezTo>
                  <a:pt x="401782" y="891309"/>
                  <a:pt x="416429" y="894015"/>
                  <a:pt x="429491" y="900546"/>
                </a:cubicBezTo>
                <a:cubicBezTo>
                  <a:pt x="447964" y="909782"/>
                  <a:pt x="465316" y="921724"/>
                  <a:pt x="484909" y="928255"/>
                </a:cubicBezTo>
                <a:cubicBezTo>
                  <a:pt x="521037" y="940298"/>
                  <a:pt x="595746" y="955964"/>
                  <a:pt x="595746" y="955964"/>
                </a:cubicBezTo>
                <a:cubicBezTo>
                  <a:pt x="669637" y="951346"/>
                  <a:pt x="743790" y="949859"/>
                  <a:pt x="817418" y="942109"/>
                </a:cubicBezTo>
                <a:cubicBezTo>
                  <a:pt x="831942" y="940580"/>
                  <a:pt x="847454" y="937221"/>
                  <a:pt x="858982" y="928255"/>
                </a:cubicBezTo>
                <a:cubicBezTo>
                  <a:pt x="889914" y="904197"/>
                  <a:pt x="942109" y="845128"/>
                  <a:pt x="942109" y="845128"/>
                </a:cubicBezTo>
                <a:cubicBezTo>
                  <a:pt x="951345" y="826655"/>
                  <a:pt x="961682" y="808692"/>
                  <a:pt x="969818" y="789709"/>
                </a:cubicBezTo>
                <a:cubicBezTo>
                  <a:pt x="1011399" y="692688"/>
                  <a:pt x="984812" y="594863"/>
                  <a:pt x="969818" y="484909"/>
                </a:cubicBezTo>
                <a:cubicBezTo>
                  <a:pt x="967568" y="468411"/>
                  <a:pt x="953883" y="455120"/>
                  <a:pt x="942109" y="443346"/>
                </a:cubicBezTo>
                <a:cubicBezTo>
                  <a:pt x="930335" y="431572"/>
                  <a:pt x="900546" y="415637"/>
                  <a:pt x="900546" y="415637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892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081972" y="1659422"/>
            <a:ext cx="2088232" cy="49685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68888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 algn="l"/>
            <a:r>
              <a:rPr lang="cs-CZ" dirty="0" smtClean="0"/>
              <a:t>  Stavba dolní končetiny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0495" y="1700808"/>
            <a:ext cx="763284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 stehenní </a:t>
            </a:r>
          </a:p>
          <a:p>
            <a:r>
              <a:rPr lang="cs-CZ" sz="2800" dirty="0" smtClean="0"/>
              <a:t>      = nejdelší a nejmohutnější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kost v lidském těle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/>
              <a:t>Kost holenní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/>
              <a:t>Kost lýtková</a:t>
            </a:r>
            <a:endParaRPr lang="cs-CZ" sz="2800" b="1" dirty="0"/>
          </a:p>
        </p:txBody>
      </p:sp>
      <p:pic>
        <p:nvPicPr>
          <p:cNvPr id="6" name="Picture 5" descr="C:\Users\Speciální školy\AppData\Local\Microsoft\Windows\Temporary Internet Files\Content.IE5\5CBO8LRW\MC900426326[2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92" t="30462" r="19722"/>
          <a:stretch/>
        </p:blipFill>
        <p:spPr bwMode="auto">
          <a:xfrm>
            <a:off x="5364088" y="1856864"/>
            <a:ext cx="1524000" cy="464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2987824" y="4770098"/>
            <a:ext cx="2844316" cy="21602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843808" y="5517232"/>
            <a:ext cx="2880320" cy="36004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635896" y="2996952"/>
            <a:ext cx="2088232" cy="43204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8922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54760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 algn="l"/>
            <a:r>
              <a:rPr lang="cs-CZ" dirty="0" smtClean="0"/>
              <a:t>Kostra nohy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5CBO8LRW\MC9004387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924944"/>
            <a:ext cx="4920208" cy="3690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772816"/>
            <a:ext cx="77048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7 kůstek </a:t>
            </a:r>
            <a:r>
              <a:rPr lang="cs-CZ" sz="2800" dirty="0" smtClean="0"/>
              <a:t>zánártních </a:t>
            </a:r>
            <a:r>
              <a:rPr lang="cs-CZ" sz="2800" dirty="0" smtClean="0"/>
              <a:t>– největší =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 patní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5 kůstek nártních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články prstů</a:t>
            </a:r>
            <a:endParaRPr lang="cs-CZ" sz="28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644008" y="2204864"/>
            <a:ext cx="1596008" cy="352839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61016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4032448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 algn="l"/>
            <a:r>
              <a:rPr lang="cs-CZ" dirty="0" smtClean="0"/>
              <a:t>  Klenba nohy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72008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Je podélná a příčná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Umožňuje pružné našlapování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Pokles klenby =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PLOCHÁ NOHA</a:t>
            </a:r>
          </a:p>
          <a:p>
            <a:endParaRPr lang="cs-CZ" sz="2800" dirty="0"/>
          </a:p>
        </p:txBody>
      </p:sp>
      <p:pic>
        <p:nvPicPr>
          <p:cNvPr id="4" name="Picture 2" descr="C:\Users\Speciální školy\AppData\Local\Microsoft\Windows\Temporary Internet Files\Content.IE5\5CBO8LRW\MP9004093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829" y="3464664"/>
            <a:ext cx="3132008" cy="3132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11PKKZ5H\MC9004487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645024"/>
            <a:ext cx="3924181" cy="2616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432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peciální školy\AppData\Local\Microsoft\Windows\Temporary Internet Files\Content.IE5\40KBAS7F\MP900385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22922" y="2178777"/>
            <a:ext cx="5141371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Speciální školy\AppData\Local\Microsoft\Windows\Temporary Internet Files\Content.IE5\5CBO8LRW\MP9003858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8074" y="1453988"/>
            <a:ext cx="3667715" cy="5134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5770984" cy="1143000"/>
          </a:xfrm>
          <a:blipFill>
            <a:blip r:embed="rId4" cstate="print"/>
            <a:tile tx="0" ty="0" sx="100000" sy="100000" flip="none" algn="tl"/>
          </a:blipFill>
        </p:spPr>
        <p:txBody>
          <a:bodyPr/>
          <a:lstStyle/>
          <a:p>
            <a:pPr algn="l"/>
            <a:r>
              <a:rPr lang="cs-CZ" dirty="0" smtClean="0"/>
              <a:t>RTG snímky  lidské nohy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038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26968" cy="1143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 algn="l"/>
            <a:r>
              <a:rPr lang="cs-CZ" dirty="0" smtClean="0"/>
              <a:t>Klouby dolní končetiny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47525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q"/>
            </a:pPr>
            <a:r>
              <a:rPr lang="cs-CZ" sz="2800" b="1" dirty="0" smtClean="0"/>
              <a:t>Kyčelní</a:t>
            </a:r>
          </a:p>
          <a:p>
            <a:pPr marL="571500" indent="-571500">
              <a:buFont typeface="Wingdings" pitchFamily="2" charset="2"/>
              <a:buChar char="q"/>
            </a:pPr>
            <a:endParaRPr lang="cs-CZ" sz="2800" dirty="0" smtClean="0"/>
          </a:p>
          <a:p>
            <a:pPr marL="571500" indent="-571500">
              <a:buFont typeface="Wingdings" pitchFamily="2" charset="2"/>
              <a:buChar char="q"/>
            </a:pPr>
            <a:r>
              <a:rPr lang="cs-CZ" sz="2800" b="1" dirty="0" smtClean="0"/>
              <a:t>Kolenní</a:t>
            </a:r>
            <a:r>
              <a:rPr lang="cs-CZ" sz="2800" dirty="0" smtClean="0"/>
              <a:t> – čéška</a:t>
            </a:r>
          </a:p>
          <a:p>
            <a:r>
              <a:rPr lang="cs-CZ" sz="2800" dirty="0" smtClean="0"/>
              <a:t>       = nejsložitější kloub</a:t>
            </a:r>
          </a:p>
          <a:p>
            <a:pPr marL="571500" indent="-571500">
              <a:buFont typeface="Wingdings" pitchFamily="2" charset="2"/>
              <a:buChar char="q"/>
            </a:pPr>
            <a:endParaRPr lang="cs-CZ" sz="2800" dirty="0" smtClean="0"/>
          </a:p>
          <a:p>
            <a:pPr marL="571500" indent="-571500">
              <a:buFont typeface="Wingdings" pitchFamily="2" charset="2"/>
              <a:buChar char="q"/>
            </a:pPr>
            <a:r>
              <a:rPr lang="cs-CZ" sz="2800" b="1" dirty="0" smtClean="0"/>
              <a:t>Kotník</a:t>
            </a:r>
            <a:endParaRPr lang="cs-CZ" sz="2800" b="1" dirty="0"/>
          </a:p>
        </p:txBody>
      </p:sp>
      <p:pic>
        <p:nvPicPr>
          <p:cNvPr id="4" name="Picture 2" descr="C:\Users\Speciální školy\AppData\Local\Microsoft\Windows\Temporary Internet Files\Content.IE5\9PGDNWKZ\MC9004387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7922" y="1992958"/>
            <a:ext cx="3474386" cy="463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11PKKZ5H\MP9004253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4982" y="4366625"/>
            <a:ext cx="1419672" cy="2131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peciální školy\AppData\Local\Microsoft\Windows\Temporary Internet Files\Content.IE5\5CBO8LRW\MC9004387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136"/>
            <a:ext cx="2460104" cy="1845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peciální školy\AppData\Local\Microsoft\Windows\Temporary Internet Files\Content.IE5\9PGDNWKZ\MP9003211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0538" y="1066868"/>
            <a:ext cx="2088232" cy="292742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03924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 algn="l"/>
            <a:r>
              <a:rPr lang="cs-CZ" dirty="0" smtClean="0"/>
              <a:t>Růst kostí do délky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78488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Probíhá v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růstových chrupavkách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800" dirty="0" smtClean="0"/>
              <a:t>      např. stehenní a pažní kosti  v oblasti kloubních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konců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Růst končí úplným zkostnatěním mezi</a:t>
            </a:r>
          </a:p>
          <a:p>
            <a:r>
              <a:rPr lang="cs-CZ" sz="2800" dirty="0" smtClean="0"/>
              <a:t>     18. – 23. rokem (u dívek dříve)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2713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80839" y="2967335"/>
            <a:ext cx="5182317" cy="144655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Opakování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0936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783" t="20276" r="29804" b="23120"/>
          <a:stretch/>
        </p:blipFill>
        <p:spPr bwMode="auto">
          <a:xfrm>
            <a:off x="1547663" y="0"/>
            <a:ext cx="5703633" cy="6872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3" y="476672"/>
            <a:ext cx="14401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Nyní vyřešte společně křížovku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51802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729" t="19841" r="29722" b="12302"/>
          <a:stretch/>
        </p:blipFill>
        <p:spPr bwMode="auto">
          <a:xfrm>
            <a:off x="1403648" y="1"/>
            <a:ext cx="6059608" cy="6857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907704" y="4725144"/>
            <a:ext cx="525658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rmalizeH="1" dirty="0" smtClean="0">
                <a:solidFill>
                  <a:schemeClr val="tx1"/>
                </a:solidFill>
              </a:rPr>
              <a:t>TAJENKA:  CH R U P A V K A</a:t>
            </a:r>
            <a:endParaRPr lang="cs-CZ" normalizeH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32656"/>
            <a:ext cx="1259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Řešení: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56647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3244334"/>
            <a:ext cx="3240360" cy="144655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Users\Speciální školy\AppData\Local\Microsoft\Windows\Temporary Internet Files\Content.IE5\FD9U41YX\MP9003904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1408" y="3675992"/>
            <a:ext cx="2249048" cy="315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7G5PVOQD\MP9003167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070"/>
            <a:ext cx="241401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SH19RE6R\MP9004311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1408" y="315543"/>
            <a:ext cx="2240224" cy="3054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7G5PVOQD\MP9004275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527" y="4797151"/>
            <a:ext cx="2751064" cy="1831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CIL7C3LM\MP9004014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6680" y="980728"/>
            <a:ext cx="1329065" cy="19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89434" y="3244334"/>
            <a:ext cx="2365135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TEST</a:t>
            </a:r>
            <a:endParaRPr lang="cs-CZ" sz="8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3" name="Picture 9" descr="C:\Users\Speciální školy\AppData\Local\Microsoft\Windows\Temporary Internet Files\Content.IE5\SH19RE6R\MP9004227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2959" y="5022756"/>
            <a:ext cx="1605572" cy="160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9057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Který kloub je na obrázku?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SH19RE6R\MP90042801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585" y="4343075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SH19RE6R\MP900428010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6510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peciální školy\AppData\Local\Microsoft\Windows\Temporary Internet Files\Content.IE5\9PGDNWKZ\MC9004387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12776"/>
            <a:ext cx="2367076" cy="3156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6" action="ppaction://hlinksldjump"/>
          </p:cNvPr>
          <p:cNvSpPr txBox="1"/>
          <p:nvPr/>
        </p:nvSpPr>
        <p:spPr>
          <a:xfrm>
            <a:off x="1115616" y="537321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kyčelní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2922" y="550892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kolenní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51950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Největší kost z kůstek zánártních je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SH19RE6R\MP90042801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SH19RE6R\MP900428010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01317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pata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5060285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čéška</a:t>
            </a:r>
            <a:endParaRPr lang="cs-CZ" sz="3200" dirty="0"/>
          </a:p>
        </p:txBody>
      </p:sp>
      <p:pic>
        <p:nvPicPr>
          <p:cNvPr id="8" name="Picture 2" descr="C:\Users\Speciální školy\AppData\Local\Microsoft\Windows\Temporary Internet Files\Content.IE5\5CBO8LRW\MC9004387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82875"/>
            <a:ext cx="2106632" cy="157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peciální školy\AppData\Local\Microsoft\Windows\Temporary Internet Files\Content.IE5\11PKKZ5H\MP9004253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8576" y="1707068"/>
            <a:ext cx="1419672" cy="2131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006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Který kloub je na obrázku označen?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SH19RE6R\MP90042801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SH19RE6R\MP900428010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3" y="4321319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Speciální školy\AppData\Local\Microsoft\Windows\Temporary Internet Files\Content.IE5\5CBO8LRW\MC900426326[2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92" t="30462" r="19722"/>
          <a:stretch/>
        </p:blipFill>
        <p:spPr bwMode="auto">
          <a:xfrm>
            <a:off x="3840088" y="1412776"/>
            <a:ext cx="1524000" cy="464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4638049" y="2064327"/>
            <a:ext cx="623440" cy="692728"/>
          </a:xfrm>
          <a:custGeom>
            <a:avLst/>
            <a:gdLst>
              <a:gd name="connsiteX0" fmla="*/ 598969 w 623440"/>
              <a:gd name="connsiteY0" fmla="*/ 152400 h 692728"/>
              <a:gd name="connsiteX1" fmla="*/ 529696 w 623440"/>
              <a:gd name="connsiteY1" fmla="*/ 110837 h 692728"/>
              <a:gd name="connsiteX2" fmla="*/ 488133 w 623440"/>
              <a:gd name="connsiteY2" fmla="*/ 69273 h 692728"/>
              <a:gd name="connsiteX3" fmla="*/ 363442 w 623440"/>
              <a:gd name="connsiteY3" fmla="*/ 0 h 692728"/>
              <a:gd name="connsiteX4" fmla="*/ 211042 w 623440"/>
              <a:gd name="connsiteY4" fmla="*/ 13855 h 692728"/>
              <a:gd name="connsiteX5" fmla="*/ 127915 w 623440"/>
              <a:gd name="connsiteY5" fmla="*/ 69273 h 692728"/>
              <a:gd name="connsiteX6" fmla="*/ 100206 w 623440"/>
              <a:gd name="connsiteY6" fmla="*/ 110837 h 692728"/>
              <a:gd name="connsiteX7" fmla="*/ 44787 w 623440"/>
              <a:gd name="connsiteY7" fmla="*/ 180109 h 692728"/>
              <a:gd name="connsiteX8" fmla="*/ 30933 w 623440"/>
              <a:gd name="connsiteY8" fmla="*/ 221673 h 692728"/>
              <a:gd name="connsiteX9" fmla="*/ 3224 w 623440"/>
              <a:gd name="connsiteY9" fmla="*/ 263237 h 692728"/>
              <a:gd name="connsiteX10" fmla="*/ 72496 w 623440"/>
              <a:gd name="connsiteY10" fmla="*/ 540328 h 692728"/>
              <a:gd name="connsiteX11" fmla="*/ 100206 w 623440"/>
              <a:gd name="connsiteY11" fmla="*/ 568037 h 692728"/>
              <a:gd name="connsiteX12" fmla="*/ 141769 w 623440"/>
              <a:gd name="connsiteY12" fmla="*/ 581891 h 692728"/>
              <a:gd name="connsiteX13" fmla="*/ 224896 w 623440"/>
              <a:gd name="connsiteY13" fmla="*/ 637309 h 692728"/>
              <a:gd name="connsiteX14" fmla="*/ 266460 w 623440"/>
              <a:gd name="connsiteY14" fmla="*/ 665018 h 692728"/>
              <a:gd name="connsiteX15" fmla="*/ 363442 w 623440"/>
              <a:gd name="connsiteY15" fmla="*/ 692728 h 692728"/>
              <a:gd name="connsiteX16" fmla="*/ 543551 w 623440"/>
              <a:gd name="connsiteY16" fmla="*/ 678873 h 692728"/>
              <a:gd name="connsiteX17" fmla="*/ 612824 w 623440"/>
              <a:gd name="connsiteY17" fmla="*/ 554182 h 692728"/>
              <a:gd name="connsiteX18" fmla="*/ 529696 w 623440"/>
              <a:gd name="connsiteY18" fmla="*/ 124691 h 692728"/>
              <a:gd name="connsiteX19" fmla="*/ 515842 w 623440"/>
              <a:gd name="connsiteY19" fmla="*/ 110837 h 692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23440" h="692728">
                <a:moveTo>
                  <a:pt x="598969" y="152400"/>
                </a:moveTo>
                <a:cubicBezTo>
                  <a:pt x="575878" y="138546"/>
                  <a:pt x="551239" y="126994"/>
                  <a:pt x="529696" y="110837"/>
                </a:cubicBezTo>
                <a:cubicBezTo>
                  <a:pt x="514021" y="99081"/>
                  <a:pt x="503599" y="81302"/>
                  <a:pt x="488133" y="69273"/>
                </a:cubicBezTo>
                <a:cubicBezTo>
                  <a:pt x="416676" y="13695"/>
                  <a:pt x="426153" y="20904"/>
                  <a:pt x="363442" y="0"/>
                </a:cubicBezTo>
                <a:cubicBezTo>
                  <a:pt x="312642" y="4618"/>
                  <a:pt x="259979" y="-538"/>
                  <a:pt x="211042" y="13855"/>
                </a:cubicBezTo>
                <a:cubicBezTo>
                  <a:pt x="179093" y="23252"/>
                  <a:pt x="127915" y="69273"/>
                  <a:pt x="127915" y="69273"/>
                </a:cubicBezTo>
                <a:cubicBezTo>
                  <a:pt x="118679" y="83128"/>
                  <a:pt x="110608" y="97835"/>
                  <a:pt x="100206" y="110837"/>
                </a:cubicBezTo>
                <a:cubicBezTo>
                  <a:pt x="21233" y="209552"/>
                  <a:pt x="130079" y="52173"/>
                  <a:pt x="44787" y="180109"/>
                </a:cubicBezTo>
                <a:cubicBezTo>
                  <a:pt x="40169" y="193964"/>
                  <a:pt x="37464" y="208611"/>
                  <a:pt x="30933" y="221673"/>
                </a:cubicBezTo>
                <a:cubicBezTo>
                  <a:pt x="23487" y="236566"/>
                  <a:pt x="4202" y="246615"/>
                  <a:pt x="3224" y="263237"/>
                </a:cubicBezTo>
                <a:cubicBezTo>
                  <a:pt x="-3555" y="378480"/>
                  <a:pt x="-7057" y="460778"/>
                  <a:pt x="72496" y="540328"/>
                </a:cubicBezTo>
                <a:cubicBezTo>
                  <a:pt x="81733" y="549564"/>
                  <a:pt x="89005" y="561317"/>
                  <a:pt x="100206" y="568037"/>
                </a:cubicBezTo>
                <a:cubicBezTo>
                  <a:pt x="112729" y="575550"/>
                  <a:pt x="127915" y="577273"/>
                  <a:pt x="141769" y="581891"/>
                </a:cubicBezTo>
                <a:lnTo>
                  <a:pt x="224896" y="637309"/>
                </a:lnTo>
                <a:cubicBezTo>
                  <a:pt x="238751" y="646545"/>
                  <a:pt x="250663" y="659752"/>
                  <a:pt x="266460" y="665018"/>
                </a:cubicBezTo>
                <a:cubicBezTo>
                  <a:pt x="326088" y="684894"/>
                  <a:pt x="293856" y="675331"/>
                  <a:pt x="363442" y="692728"/>
                </a:cubicBezTo>
                <a:lnTo>
                  <a:pt x="543551" y="678873"/>
                </a:lnTo>
                <a:cubicBezTo>
                  <a:pt x="580362" y="663715"/>
                  <a:pt x="600150" y="592203"/>
                  <a:pt x="612824" y="554182"/>
                </a:cubicBezTo>
                <a:cubicBezTo>
                  <a:pt x="597714" y="161333"/>
                  <a:pt x="683936" y="278931"/>
                  <a:pt x="529696" y="124691"/>
                </a:cubicBezTo>
                <a:lnTo>
                  <a:pt x="515842" y="110837"/>
                </a:lnTo>
              </a:path>
            </a:pathLst>
          </a:custGeom>
          <a:noFill/>
          <a:ln w="5715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77291" y="5201870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kyčelní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98885" y="5309592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loketní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0006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Jak se nazývá pokles klenby nohy?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SH19RE6R\MP90042801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SH19RE6R\MP900428010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013176"/>
            <a:ext cx="17281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placatá noha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5060285"/>
            <a:ext cx="19442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plochá noha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658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8392709" cy="1143000"/>
          </a:xfr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Nejsložitější kloub na dolní končetině je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SH19RE6R\MP90042801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SH19RE6R\MP900428010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013176"/>
            <a:ext cx="17281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kloub kyčelní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5060285"/>
            <a:ext cx="19442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kloub kolenní</a:t>
            </a:r>
            <a:endParaRPr lang="cs-CZ" sz="3200" dirty="0"/>
          </a:p>
        </p:txBody>
      </p:sp>
      <p:pic>
        <p:nvPicPr>
          <p:cNvPr id="3075" name="Picture 3" descr="C:\Users\Speciální školy\AppData\Local\Microsoft\Windows\Temporary Internet Files\Content.IE5\CIL7C3LM\MC9000539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3364" y="2157621"/>
            <a:ext cx="1726827" cy="1693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58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Označ funkce dolní končetiny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SH19RE6R\MP90042801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SH19RE6R\MP900428010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115616" y="4567843"/>
            <a:ext cx="23042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umožňuje úchop</a:t>
            </a:r>
          </a:p>
          <a:p>
            <a:pPr algn="ctr"/>
            <a:r>
              <a:rPr lang="cs-CZ" sz="3200" dirty="0" smtClean="0"/>
              <a:t> a vylučování </a:t>
            </a:r>
            <a:endParaRPr lang="cs-CZ" sz="3200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6084168" y="4520734"/>
            <a:ext cx="23042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nese tělo</a:t>
            </a:r>
          </a:p>
          <a:p>
            <a:pPr algn="ctr"/>
            <a:r>
              <a:rPr lang="cs-CZ" sz="3200" dirty="0" smtClean="0"/>
              <a:t> a umožňuje chůzi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2063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Která kost je nejdelší v těle?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SH19RE6R\MP90042801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SH19RE6R\MP900428010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19389" y="4814064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lýtková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278906" y="4941168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stehenní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2063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Růst kostí do délky umožňují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SH19RE6R\MP90042801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SH19RE6R\MP900428010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5058" y="4179734"/>
            <a:ext cx="3197789" cy="2345878"/>
          </a:xfrm>
          <a:prstGeom prst="ellipse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9552" y="5120895"/>
            <a:ext cx="32395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/>
              <a:t>růstové chrupavky</a:t>
            </a:r>
          </a:p>
        </p:txBody>
      </p:sp>
      <p:sp>
        <p:nvSpPr>
          <p:cNvPr id="7" name="Obdélník 6"/>
          <p:cNvSpPr/>
          <p:nvPr/>
        </p:nvSpPr>
        <p:spPr>
          <a:xfrm>
            <a:off x="5811293" y="5168007"/>
            <a:ext cx="28794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/>
              <a:t>růstové </a:t>
            </a:r>
            <a:r>
              <a:rPr lang="cs-CZ" sz="3200" dirty="0" smtClean="0"/>
              <a:t>destičky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81497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 výborně – jsi vítěz </a:t>
            </a:r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CIL7C3LM\MC9004238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3384376" cy="365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6300192" y="4941168"/>
            <a:ext cx="2376264" cy="1728192"/>
          </a:xfrm>
          <a:prstGeom prst="actionButtonForwardNex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6300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Galerie Microsoft Office - Klipart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6360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Ne, ne - špatně</a:t>
            </a:r>
            <a:endParaRPr lang="cs-CZ" dirty="0"/>
          </a:p>
        </p:txBody>
      </p:sp>
      <p:pic>
        <p:nvPicPr>
          <p:cNvPr id="4100" name="Picture 4" descr="C:\Users\Speciální školy\AppData\Local\Microsoft\Windows\Temporary Internet Files\Content.IE5\SH19RE6R\MC900030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268760"/>
            <a:ext cx="3600400" cy="371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6660232" y="4980591"/>
            <a:ext cx="2016224" cy="1688769"/>
          </a:xfrm>
          <a:prstGeom prst="actionButtonBackPrevious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5374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381</Words>
  <Application>Microsoft Office PowerPoint</Application>
  <PresentationFormat>Předvádění na obrazovce (4:3)</PresentationFormat>
  <Paragraphs>102</Paragraphs>
  <Slides>26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Snímek 1</vt:lpstr>
      <vt:lpstr>Snímek 2</vt:lpstr>
      <vt:lpstr>Kostra dolní končetiny</vt:lpstr>
      <vt:lpstr>  Funkce dolních končetin </vt:lpstr>
      <vt:lpstr>  Připojení k trupu</vt:lpstr>
      <vt:lpstr>  Stavba dolní končetiny</vt:lpstr>
      <vt:lpstr>Kostra nohy</vt:lpstr>
      <vt:lpstr>  Klenba nohy</vt:lpstr>
      <vt:lpstr>RTG snímky  lidské nohy</vt:lpstr>
      <vt:lpstr>Klouby dolní končetiny</vt:lpstr>
      <vt:lpstr>Růst kostí do délky</vt:lpstr>
      <vt:lpstr>Snímek 12</vt:lpstr>
      <vt:lpstr>Snímek 13</vt:lpstr>
      <vt:lpstr>Snímek 14</vt:lpstr>
      <vt:lpstr>Snímek 15</vt:lpstr>
      <vt:lpstr>Který kloub je na obrázku?</vt:lpstr>
      <vt:lpstr>Největší kost z kůstek zánártních je</vt:lpstr>
      <vt:lpstr>Který kloub je na obrázku označen?</vt:lpstr>
      <vt:lpstr>Jak se nazývá pokles klenby nohy?</vt:lpstr>
      <vt:lpstr>Nejsložitější kloub na dolní končetině je</vt:lpstr>
      <vt:lpstr>Označ funkce dolní končetiny</vt:lpstr>
      <vt:lpstr>Která kost je nejdelší v těle?</vt:lpstr>
      <vt:lpstr>Růst kostí do délky umožňují</vt:lpstr>
      <vt:lpstr>Ano výborně – jsi vítěz </vt:lpstr>
      <vt:lpstr>Použité zdroje</vt:lpstr>
      <vt:lpstr>Ne, ne - špatně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dolní končetiny</dc:title>
  <dc:creator>Speciální školy</dc:creator>
  <cp:lastModifiedBy>Dum</cp:lastModifiedBy>
  <cp:revision>45</cp:revision>
  <dcterms:created xsi:type="dcterms:W3CDTF">2013-03-17T21:23:10Z</dcterms:created>
  <dcterms:modified xsi:type="dcterms:W3CDTF">2013-03-25T20:36:41Z</dcterms:modified>
</cp:coreProperties>
</file>