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8" r:id="rId3"/>
    <p:sldId id="347" r:id="rId4"/>
    <p:sldId id="346" r:id="rId5"/>
    <p:sldId id="348" r:id="rId6"/>
    <p:sldId id="349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305F"/>
    <a:srgbClr val="14447E"/>
    <a:srgbClr val="FFD961"/>
    <a:srgbClr val="E6AF00"/>
    <a:srgbClr val="C49500"/>
    <a:srgbClr val="D09E00"/>
    <a:srgbClr val="DAA600"/>
    <a:srgbClr val="FFD253"/>
    <a:srgbClr val="FFDB75"/>
    <a:srgbClr val="FFE18B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upload.wikimedia.org/wikipedia/commons/e/ed/Coat_of_arms_of_the_Czech_Republic.svg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d/Hradcany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a/ab/EU_location_CZE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s.wikipedia.org/wiki/Soubor:EU_location_CZE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FF000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shade val="30000"/>
                  <a:satMod val="115000"/>
                </a:schemeClr>
              </a:gs>
              <a:gs pos="50000">
                <a:srgbClr val="0070C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pic>
        <p:nvPicPr>
          <p:cNvPr id="17410" name="Picture 2" descr="http://www.statnivlajky.cz/data/flags/normal/cz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8680"/>
            <a:ext cx="647483" cy="432048"/>
          </a:xfrm>
          <a:prstGeom prst="rect">
            <a:avLst/>
          </a:prstGeom>
          <a:noFill/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0" y="321297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Úvod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7" name="Picture 2" descr="http://www.statnivlajky.cz/data/flags/normal/cz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581128"/>
            <a:ext cx="1872208" cy="1249274"/>
          </a:xfrm>
          <a:prstGeom prst="rect">
            <a:avLst/>
          </a:prstGeom>
          <a:noFill/>
        </p:spPr>
      </p:pic>
      <p:pic>
        <p:nvPicPr>
          <p:cNvPr id="17412" name="Picture 4" descr="Soubor:Coat of arms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365104"/>
            <a:ext cx="1317507" cy="1584176"/>
          </a:xfrm>
          <a:prstGeom prst="rect">
            <a:avLst/>
          </a:prstGeom>
          <a:noFill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663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828675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6093296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6165304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FF000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shade val="30000"/>
                  <a:satMod val="115000"/>
                </a:schemeClr>
              </a:gs>
              <a:gs pos="50000">
                <a:srgbClr val="0070C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pic>
        <p:nvPicPr>
          <p:cNvPr id="17" name="Picture 2" descr="http://www.statnivlajky.cz/data/flags/normal/cz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8680"/>
            <a:ext cx="647483" cy="432048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196752"/>
            <a:ext cx="7170590" cy="49294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	</a:t>
            </a:r>
          </a:p>
          <a:p>
            <a:pPr>
              <a:buNone/>
            </a:pPr>
            <a:r>
              <a:rPr lang="cs-CZ" sz="1800" i="1" dirty="0" smtClean="0"/>
              <a:t>	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Česká republika je svrchovaný, jednotný </a:t>
            </a:r>
            <a:b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a demokratický právní stát, založený na úctě </a:t>
            </a:r>
            <a:b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k svobodám a právům člověka a občana.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	</a:t>
            </a:r>
          </a:p>
          <a:p>
            <a:pPr algn="r">
              <a:buNone/>
            </a:pP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				Ústava ČR</a:t>
            </a:r>
          </a:p>
          <a:p>
            <a:pPr>
              <a:buNone/>
            </a:pP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901014" cy="4525963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</a:t>
            </a:r>
            <a:r>
              <a:rPr lang="cs-CZ" sz="1800" dirty="0" smtClean="0"/>
              <a:t>: 78 866 km</a:t>
            </a:r>
            <a:r>
              <a:rPr lang="cs-CZ" sz="1800" baseline="30000" dirty="0" smtClean="0"/>
              <a:t>2  </a:t>
            </a:r>
            <a:r>
              <a:rPr lang="cs-CZ" sz="1800" dirty="0" smtClean="0"/>
              <a:t>(114. na světě)</a:t>
            </a:r>
          </a:p>
          <a:p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</a:t>
            </a:r>
            <a:r>
              <a:rPr lang="cs-CZ" sz="1800" dirty="0" smtClean="0"/>
              <a:t>: 10 509 377 (77. na světě)</a:t>
            </a:r>
          </a:p>
          <a:p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zalidnění</a:t>
            </a:r>
            <a:r>
              <a:rPr lang="cs-CZ" sz="1800" dirty="0" smtClean="0"/>
              <a:t>: 133 obyv./km</a:t>
            </a:r>
            <a:r>
              <a:rPr lang="cs-CZ" sz="1800" baseline="30000" dirty="0" smtClean="0"/>
              <a:t>2  </a:t>
            </a:r>
            <a:r>
              <a:rPr lang="cs-CZ" sz="1800" dirty="0" smtClean="0"/>
              <a:t>(77. na světě)</a:t>
            </a:r>
          </a:p>
          <a:p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</a:t>
            </a:r>
            <a:r>
              <a:rPr lang="cs-CZ" sz="1800" dirty="0" smtClean="0"/>
              <a:t>: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smtClean="0"/>
              <a:t>Praha</a:t>
            </a: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Sousední státy</a:t>
            </a:r>
            <a:r>
              <a:rPr lang="cs-CZ" sz="1800" dirty="0" smtClean="0"/>
              <a:t>: Německo, Polsko, Slovensko, Rakousko</a:t>
            </a:r>
            <a:endParaRPr lang="cs-CZ" sz="1800" dirty="0"/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FF000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shade val="30000"/>
                  <a:satMod val="115000"/>
                </a:schemeClr>
              </a:gs>
              <a:gs pos="50000">
                <a:srgbClr val="0070C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pic>
        <p:nvPicPr>
          <p:cNvPr id="17" name="Picture 2" descr="http://www.statnivlajky.cz/data/flags/normal/cz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8680"/>
            <a:ext cx="647483" cy="43204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331640" y="6453337"/>
            <a:ext cx="2088232" cy="307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Praha</a:t>
            </a:r>
            <a:endParaRPr lang="cs-CZ" sz="1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6" name="Picture 4" descr="Soubor:Hradcan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t="7559" b="5669"/>
          <a:stretch>
            <a:fillRect/>
          </a:stretch>
        </p:blipFill>
        <p:spPr bwMode="auto">
          <a:xfrm>
            <a:off x="3059832" y="3119892"/>
            <a:ext cx="5544616" cy="360832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668344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Foto </a:t>
            </a:r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EU location CZ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Střední Evropa</a:t>
            </a:r>
          </a:p>
          <a:p>
            <a:r>
              <a:rPr lang="cs-CZ" sz="1800" dirty="0" smtClean="0"/>
              <a:t>Vnitrozemský stát</a:t>
            </a:r>
          </a:p>
          <a:p>
            <a:r>
              <a:rPr lang="cs-CZ" sz="1800" dirty="0" smtClean="0"/>
              <a:t>Nejbližší moře je Baltské (270km)</a:t>
            </a:r>
          </a:p>
          <a:p>
            <a:r>
              <a:rPr lang="cs-CZ" sz="1800" dirty="0" smtClean="0"/>
              <a:t>Golčův Jeníkov – střední zeměpisný bod</a:t>
            </a:r>
            <a:endParaRPr lang="cs-CZ" sz="1800" dirty="0"/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FF000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shade val="30000"/>
                  <a:satMod val="115000"/>
                </a:schemeClr>
              </a:gs>
              <a:gs pos="50000">
                <a:srgbClr val="0070C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pic>
        <p:nvPicPr>
          <p:cNvPr id="17" name="Picture 2" descr="http://www.statnivlajky.cz/data/flags/normal/cz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8680"/>
            <a:ext cx="647483" cy="432048"/>
          </a:xfrm>
          <a:prstGeom prst="rect">
            <a:avLst/>
          </a:prstGeom>
          <a:noFill/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411760" y="3356993"/>
          <a:ext cx="4824536" cy="2880318"/>
        </p:xfrm>
        <a:graphic>
          <a:graphicData uri="http://schemas.openxmlformats.org/drawingml/2006/table">
            <a:tbl>
              <a:tblPr/>
              <a:tblGrid>
                <a:gridCol w="1533801"/>
                <a:gridCol w="3290735"/>
              </a:tblGrid>
              <a:tr h="743310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Krajní místa České republiky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425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Sever</a:t>
                      </a:r>
                    </a:p>
                  </a:txBody>
                  <a:tcPr marL="857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Lobendava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53425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Jih</a:t>
                      </a:r>
                    </a:p>
                  </a:txBody>
                  <a:tcPr marL="857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Studánky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53425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Západ </a:t>
                      </a:r>
                    </a:p>
                  </a:txBody>
                  <a:tcPr marL="857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53425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Východ</a:t>
                      </a:r>
                    </a:p>
                  </a:txBody>
                  <a:tcPr marL="857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Bukovec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Hranice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Délka státní hranice je 2290 km</a:t>
            </a:r>
          </a:p>
          <a:p>
            <a:r>
              <a:rPr lang="cs-CZ" sz="1800" dirty="0" smtClean="0"/>
              <a:t>Nejdelší je s Německem (810 km)</a:t>
            </a:r>
          </a:p>
          <a:p>
            <a:r>
              <a:rPr lang="cs-CZ" sz="1800" dirty="0" smtClean="0"/>
              <a:t>Vymezena hraničními kameny</a:t>
            </a:r>
          </a:p>
          <a:p>
            <a:r>
              <a:rPr lang="cs-CZ" sz="1800" dirty="0" smtClean="0"/>
              <a:t>4 trojmezí</a:t>
            </a:r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FF000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shade val="30000"/>
                  <a:satMod val="115000"/>
                </a:schemeClr>
              </a:gs>
              <a:gs pos="50000">
                <a:srgbClr val="0070C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pic>
        <p:nvPicPr>
          <p:cNvPr id="17" name="Picture 2" descr="http://www.statnivlajky.cz/data/flags/normal/cz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48680"/>
            <a:ext cx="647483" cy="432048"/>
          </a:xfrm>
          <a:prstGeom prst="rect">
            <a:avLst/>
          </a:prstGeom>
          <a:noFill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87624" y="3284986"/>
          <a:ext cx="5688632" cy="2520277"/>
        </p:xfrm>
        <a:graphic>
          <a:graphicData uri="http://schemas.openxmlformats.org/drawingml/2006/table">
            <a:tbl>
              <a:tblPr/>
              <a:tblGrid>
                <a:gridCol w="3676798"/>
                <a:gridCol w="2011834"/>
              </a:tblGrid>
              <a:tr h="625333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Délka státní hranice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3736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Německo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810 km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</a:tr>
              <a:tr h="473736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Polsko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762 km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</a:tr>
              <a:tr h="473736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Rakousko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466 km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</a:tr>
              <a:tr h="473736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Slovensko</a:t>
                      </a:r>
                    </a:p>
                  </a:txBody>
                  <a:tcPr marL="857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252 km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8CCE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8178702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 :Flag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Czech</a:t>
            </a:r>
            <a:r>
              <a:rPr lang="cs-CZ" sz="1600" dirty="0" smtClean="0"/>
              <a:t> </a:t>
            </a:r>
            <a:r>
              <a:rPr lang="cs-CZ" sz="1600" dirty="0" err="1" smtClean="0"/>
              <a:t>Republic.svg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</a:t>
            </a:r>
            <a:r>
              <a:rPr lang="cs-CZ" sz="1600" dirty="0" smtClean="0"/>
              <a:t>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&lt;http://cs.wikipedia.org/wiki/Soubor:Flag_of_the_Czech_Republic.svg</a:t>
            </a:r>
            <a:r>
              <a:rPr lang="cs-CZ" sz="1600" dirty="0" smtClean="0"/>
              <a:t>&gt; </a:t>
            </a:r>
            <a:r>
              <a:rPr lang="cs-CZ" sz="1600" dirty="0" smtClean="0"/>
              <a:t>jako volné dílo</a:t>
            </a:r>
            <a:endParaRPr lang="cs-CZ" sz="1600" dirty="0" smtClean="0"/>
          </a:p>
          <a:p>
            <a:r>
              <a:rPr lang="cs-CZ" sz="1600" dirty="0" smtClean="0"/>
              <a:t>Obr.2</a:t>
            </a:r>
            <a:r>
              <a:rPr lang="en-US" sz="1600" dirty="0" smtClean="0"/>
              <a:t>:Coat </a:t>
            </a:r>
            <a:r>
              <a:rPr lang="en-US" sz="1600" dirty="0" smtClean="0"/>
              <a:t>of arms of the Czech Republic.svg. In </a:t>
            </a:r>
            <a:r>
              <a:rPr lang="en-US" sz="1600" i="1" dirty="0" smtClean="0"/>
              <a:t>Wikipedia : the free encyclopedia</a:t>
            </a:r>
            <a:r>
              <a:rPr lang="en-US" sz="1600" dirty="0" smtClean="0"/>
              <a:t> [online]. St. Petersburg (Florida) : Wikipedia Foundation, [cit. 2011-03-02].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 WWW: </a:t>
            </a:r>
            <a:r>
              <a:rPr lang="cs-CZ" sz="1600" dirty="0" smtClean="0"/>
              <a:t>&lt; </a:t>
            </a:r>
            <a:r>
              <a:rPr lang="en-US" sz="1600" dirty="0" smtClean="0"/>
              <a:t>http</a:t>
            </a:r>
            <a:r>
              <a:rPr lang="en-US" sz="1600" dirty="0" smtClean="0"/>
              <a:t>://cs.wikipedia.org/wiki/Soubor:Coat_of_arms_of_the_Czech_Republic.svg</a:t>
            </a:r>
            <a:r>
              <a:rPr lang="en-US" sz="1600" dirty="0" smtClean="0"/>
              <a:t>&gt;</a:t>
            </a:r>
            <a:r>
              <a:rPr lang="cs-CZ" sz="1600" dirty="0" smtClean="0"/>
              <a:t> </a:t>
            </a:r>
            <a:r>
              <a:rPr lang="cs-CZ" sz="1600" dirty="0" smtClean="0"/>
              <a:t>jako volné dílo</a:t>
            </a:r>
            <a:endParaRPr lang="cs-CZ" sz="1600" dirty="0" smtClean="0"/>
          </a:p>
          <a:p>
            <a:r>
              <a:rPr lang="cs-CZ" sz="1600" dirty="0" smtClean="0"/>
              <a:t>Obr. 3:EU </a:t>
            </a:r>
            <a:r>
              <a:rPr lang="cs-CZ" sz="1600" dirty="0" err="1" smtClean="0"/>
              <a:t>location</a:t>
            </a:r>
            <a:r>
              <a:rPr lang="cs-CZ" sz="1600" dirty="0" smtClean="0"/>
              <a:t> </a:t>
            </a:r>
            <a:r>
              <a:rPr lang="cs-CZ" sz="1600" dirty="0" err="1" smtClean="0"/>
              <a:t>CZE.png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 smtClean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cs.wikipedia.org/wiki/Soubor:EU_location_CZE.png</a:t>
            </a:r>
            <a:r>
              <a:rPr lang="cs-CZ" sz="1600" dirty="0" smtClean="0">
                <a:hlinkClick r:id="rId2"/>
              </a:rPr>
              <a:t> </a:t>
            </a:r>
            <a:r>
              <a:rPr lang="cs-CZ" sz="1600" dirty="0" smtClean="0"/>
              <a:t>, autor: </a:t>
            </a:r>
            <a:r>
              <a:rPr lang="cs-CZ" sz="1600" dirty="0" smtClean="0"/>
              <a:t>David </a:t>
            </a:r>
            <a:r>
              <a:rPr lang="cs-CZ" sz="1600" dirty="0" err="1" smtClean="0"/>
              <a:t>Liuzzo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r>
              <a:rPr lang="cs-CZ" sz="1600" dirty="0" smtClean="0"/>
              <a:t>Foto 1 :</a:t>
            </a:r>
            <a:r>
              <a:rPr lang="cs-CZ" sz="1600" dirty="0" err="1" smtClean="0"/>
              <a:t>Hradcany.jpg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&lt;http://cs.wikipedia.org/wiki/Soubor:Hradcany.jpg</a:t>
            </a:r>
            <a:r>
              <a:rPr lang="cs-CZ" sz="1600" dirty="0" smtClean="0"/>
              <a:t>&gt; pod licencí GNU Free </a:t>
            </a:r>
            <a:r>
              <a:rPr lang="cs-CZ" sz="1600" dirty="0" err="1" smtClean="0"/>
              <a:t>Documentation</a:t>
            </a:r>
            <a:r>
              <a:rPr lang="cs-CZ" sz="1600" dirty="0" smtClean="0"/>
              <a:t> </a:t>
            </a:r>
            <a:r>
              <a:rPr lang="cs-CZ" sz="1600" dirty="0" err="1" smtClean="0"/>
              <a:t>License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Autorem materiálu a všech jeho částí, není-li uvedeno jinak, je Mgr. Jan Kašpar.</a:t>
            </a:r>
          </a:p>
          <a:p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FF000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shade val="30000"/>
                  <a:satMod val="115000"/>
                </a:schemeClr>
              </a:gs>
              <a:gs pos="50000">
                <a:srgbClr val="0070C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pic>
        <p:nvPicPr>
          <p:cNvPr id="8" name="Picture 2" descr="http://www.statnivlajky.cz/data/flags/normal/cz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48680"/>
            <a:ext cx="647483" cy="432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2018</TotalTime>
  <Words>182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Česká republika</vt:lpstr>
      <vt:lpstr>Snímek 2</vt:lpstr>
      <vt:lpstr>Základní informace</vt:lpstr>
      <vt:lpstr>Snímek 4</vt:lpstr>
      <vt:lpstr>Poloha</vt:lpstr>
      <vt:lpstr>Hranice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409</cp:revision>
  <dcterms:created xsi:type="dcterms:W3CDTF">2010-05-06T15:35:09Z</dcterms:created>
  <dcterms:modified xsi:type="dcterms:W3CDTF">2011-03-14T11:08:59Z</dcterms:modified>
</cp:coreProperties>
</file>