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3" r:id="rId2"/>
    <p:sldId id="284" r:id="rId3"/>
    <p:sldId id="288" r:id="rId4"/>
    <p:sldId id="281" r:id="rId5"/>
    <p:sldId id="274" r:id="rId6"/>
    <p:sldId id="279" r:id="rId7"/>
    <p:sldId id="275" r:id="rId8"/>
    <p:sldId id="276" r:id="rId9"/>
    <p:sldId id="277" r:id="rId10"/>
    <p:sldId id="289" r:id="rId11"/>
    <p:sldId id="278" r:id="rId12"/>
    <p:sldId id="258" r:id="rId13"/>
    <p:sldId id="264" r:id="rId14"/>
    <p:sldId id="259" r:id="rId15"/>
    <p:sldId id="265" r:id="rId16"/>
    <p:sldId id="260" r:id="rId17"/>
    <p:sldId id="266" r:id="rId18"/>
    <p:sldId id="261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87" r:id="rId27"/>
    <p:sldId id="285" r:id="rId28"/>
    <p:sldId id="26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915C258-2622-4662-9F9D-4D0A66AC02C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37B024E-9EB6-40BE-97D9-236D1537C95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w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1647144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VY_32_INOVACE_3B_12_Svaly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Svaly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3494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2426618"/>
              </p:ext>
            </p:extLst>
          </p:nvPr>
        </p:nvGraphicFramePr>
        <p:xfrm>
          <a:off x="755576" y="1052736"/>
          <a:ext cx="7704856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61804"/>
                <a:gridCol w="4843052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3 – 10 obsahují výklad k danému tématu: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charakteristika </a:t>
                      </a:r>
                      <a:r>
                        <a:rPr lang="cs-CZ" dirty="0" smtClean="0"/>
                        <a:t>svalů, druhy svalové tkáně,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nejznámější </a:t>
                      </a:r>
                      <a:r>
                        <a:rPr lang="cs-CZ" dirty="0" smtClean="0"/>
                        <a:t>svaly jednotlivých částí lidského těla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</a:t>
                      </a:r>
                      <a:r>
                        <a:rPr lang="cs-CZ" dirty="0" smtClean="0"/>
                        <a:t>svaly krku a hlavy, svaly trupu, svaly horní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smtClean="0"/>
                        <a:t>dolní končetiny). K názornosti jsou používány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také velké nástěnné obrazy se svalovou </a:t>
                      </a:r>
                      <a:r>
                        <a:rPr lang="cs-CZ" dirty="0" smtClean="0"/>
                        <a:t>soustavou.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12 – 26 opakovací test s hodnocením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úspěšnosti žáků.</a:t>
                      </a:r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 a opakování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1128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340768"/>
            <a:ext cx="734481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 V A L Y</a:t>
            </a:r>
            <a:endParaRPr lang="cs-CZ" sz="88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4" descr="C:\Users\Speciální školy\AppData\Local\Microsoft\Windows\Temporary Internet Files\Content.IE5\3Z7T48NZ\MP9004073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803" y="3162917"/>
            <a:ext cx="2392394" cy="298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92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Jsou tvořeny svalovou tkání </a:t>
            </a:r>
          </a:p>
          <a:p>
            <a:r>
              <a:rPr lang="cs-CZ" sz="2800" dirty="0" smtClean="0"/>
              <a:t>Pracují tím, že se smršťují</a:t>
            </a:r>
          </a:p>
          <a:p>
            <a:r>
              <a:rPr lang="cs-CZ" sz="2800" dirty="0" smtClean="0"/>
              <a:t>K výkonu práce potřebují energii</a:t>
            </a:r>
          </a:p>
          <a:p>
            <a:r>
              <a:rPr lang="cs-CZ" sz="2800" dirty="0" smtClean="0"/>
              <a:t>Po dlouhodobé činnosti dochází k jejich únavě</a:t>
            </a:r>
          </a:p>
          <a:p>
            <a:r>
              <a:rPr lang="cs-CZ" sz="2800" dirty="0" smtClean="0"/>
              <a:t>Vykonávají pohyb těla a jeho jednotlivých částí</a:t>
            </a:r>
          </a:p>
          <a:p>
            <a:r>
              <a:rPr lang="cs-CZ" sz="2800" dirty="0" smtClean="0"/>
              <a:t>Představují asi 40 % celkové tělesné hmotnosti</a:t>
            </a:r>
          </a:p>
          <a:p>
            <a:r>
              <a:rPr lang="cs-CZ" sz="2800" dirty="0" smtClean="0"/>
              <a:t>Lidské tělo jich obsahuje asi 600 a většina z nich je párových</a:t>
            </a:r>
          </a:p>
          <a:p>
            <a:r>
              <a:rPr lang="cs-CZ" sz="2800" dirty="0" smtClean="0"/>
              <a:t>Ke kosti jsou připevněny šlachou</a:t>
            </a:r>
          </a:p>
          <a:p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Svaly</a:t>
            </a:r>
            <a:endParaRPr lang="cs-CZ" dirty="0"/>
          </a:p>
        </p:txBody>
      </p:sp>
      <p:pic>
        <p:nvPicPr>
          <p:cNvPr id="1031" name="Picture 7" descr="C:\Users\Speciální školy\AppData\Local\Microsoft\Windows\Temporary Internet Files\Content.IE5\70SV2TEI\MC90040614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829424"/>
            <a:ext cx="2581697" cy="180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9189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Rozlišujeme 3 druhy svalové tkáně: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Hladké svalstvo </a:t>
            </a:r>
            <a:r>
              <a:rPr lang="cs-CZ" sz="3000" dirty="0" smtClean="0"/>
              <a:t>– tvoří stěny některých vnitřních orgánů, </a:t>
            </a:r>
            <a:r>
              <a:rPr lang="cs-CZ" sz="3000" b="1" dirty="0" smtClean="0">
                <a:solidFill>
                  <a:schemeClr val="bg2"/>
                </a:solidFill>
              </a:rPr>
              <a:t>nelze je ovlivnit vůlí</a:t>
            </a:r>
            <a:r>
              <a:rPr lang="cs-CZ" sz="3000" dirty="0" smtClean="0"/>
              <a:t> </a:t>
            </a:r>
            <a:r>
              <a:rPr lang="cs-CZ" sz="3000" dirty="0" smtClean="0"/>
              <a:t>/např</a:t>
            </a:r>
            <a:r>
              <a:rPr lang="cs-CZ" sz="3000" dirty="0" smtClean="0"/>
              <a:t>. žaludek, jícen, cévy, střeva/ </a:t>
            </a:r>
          </a:p>
          <a:p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Příčně pruhované svalstvo kosterní </a:t>
            </a:r>
            <a:r>
              <a:rPr lang="cs-CZ" sz="3000" dirty="0" smtClean="0"/>
              <a:t>– upíná se na kostech, </a:t>
            </a:r>
            <a:r>
              <a:rPr lang="cs-CZ" sz="3000" b="1" dirty="0" smtClean="0">
                <a:solidFill>
                  <a:schemeClr val="bg2"/>
                </a:solidFill>
              </a:rPr>
              <a:t>je ovládáno vůlí</a:t>
            </a:r>
          </a:p>
          <a:p>
            <a:r>
              <a:rPr lang="cs-CZ" sz="32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Příčně pruhované svalstvo srdeční </a:t>
            </a:r>
            <a:r>
              <a:rPr lang="cs-CZ" sz="3000" dirty="0" smtClean="0"/>
              <a:t>– tvoří stěnu srdce, </a:t>
            </a:r>
            <a:r>
              <a:rPr lang="cs-CZ" sz="3000" b="1" dirty="0" smtClean="0">
                <a:solidFill>
                  <a:schemeClr val="bg2"/>
                </a:solidFill>
              </a:rPr>
              <a:t>není ovládáno </a:t>
            </a:r>
            <a:r>
              <a:rPr lang="cs-CZ" sz="3000" dirty="0" smtClean="0"/>
              <a:t>naší</a:t>
            </a:r>
            <a:r>
              <a:rPr lang="cs-CZ" sz="3000" b="1" dirty="0" smtClean="0">
                <a:solidFill>
                  <a:schemeClr val="bg2"/>
                </a:solidFill>
              </a:rPr>
              <a:t> vůlí  </a:t>
            </a:r>
            <a:endParaRPr lang="cs-CZ" sz="3000" b="1" dirty="0">
              <a:solidFill>
                <a:schemeClr val="bg2"/>
              </a:solidFill>
            </a:endParaRPr>
          </a:p>
        </p:txBody>
      </p:sp>
      <p:pic>
        <p:nvPicPr>
          <p:cNvPr id="14338" name="Picture 2" descr="C:\Users\Speciální školy\AppData\Local\Microsoft\Windows\Temporary Internet Files\Content.IE5\LMC7YU9X\MP9004253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820920"/>
            <a:ext cx="2376264" cy="1583557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813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kosterního svalu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Povrch kryje vazivová blána</a:t>
            </a:r>
          </a:p>
          <a:p>
            <a:r>
              <a:rPr lang="cs-CZ" sz="3600" dirty="0" smtClean="0"/>
              <a:t>Vazivová tkáň spojuje svalová vlákna ve snopečky a ty ve snopce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13875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/>
          </a:bodyPr>
          <a:lstStyle/>
          <a:p>
            <a:r>
              <a:rPr lang="cs-CZ" b="1" dirty="0" smtClean="0"/>
              <a:t>Přehled nejznámějších svalů: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Svaly hlavy a krku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sz="3600" b="1" dirty="0" smtClean="0"/>
              <a:t>Svaly žvýkací</a:t>
            </a:r>
          </a:p>
          <a:p>
            <a:r>
              <a:rPr lang="cs-CZ" sz="3600" b="1" dirty="0" smtClean="0"/>
              <a:t>Svaly  mimické </a:t>
            </a:r>
          </a:p>
          <a:p>
            <a:r>
              <a:rPr lang="cs-CZ" sz="3600" b="1" dirty="0" smtClean="0"/>
              <a:t>Zdvihač hlavy </a:t>
            </a:r>
            <a:r>
              <a:rPr lang="cs-CZ" sz="3600" dirty="0" smtClean="0"/>
              <a:t>– na krku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840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Svaly trupu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Velký prsní sval</a:t>
            </a:r>
          </a:p>
          <a:p>
            <a:r>
              <a:rPr lang="cs-CZ" sz="3600" b="1" dirty="0" smtClean="0"/>
              <a:t>Svaly mezižeberní</a:t>
            </a:r>
          </a:p>
          <a:p>
            <a:r>
              <a:rPr lang="cs-CZ" sz="3600" b="1" dirty="0" smtClean="0"/>
              <a:t>Bránice</a:t>
            </a:r>
          </a:p>
          <a:p>
            <a:r>
              <a:rPr lang="cs-CZ" sz="3600" b="1" dirty="0" smtClean="0"/>
              <a:t>Břišní svaly: přímé, šikmé, příčné</a:t>
            </a:r>
          </a:p>
          <a:p>
            <a:r>
              <a:rPr lang="cs-CZ" sz="3600" b="1" dirty="0" smtClean="0"/>
              <a:t>Trapézový sval</a:t>
            </a:r>
          </a:p>
          <a:p>
            <a:r>
              <a:rPr lang="cs-CZ" sz="3600" b="1" dirty="0" smtClean="0"/>
              <a:t>Široký zádový sval</a:t>
            </a:r>
            <a:endParaRPr lang="cs-CZ" sz="3600" dirty="0"/>
          </a:p>
        </p:txBody>
      </p:sp>
      <p:pic>
        <p:nvPicPr>
          <p:cNvPr id="4098" name="Picture 2" descr="C:\Users\Speciální školy\AppData\Local\Microsoft\Windows\Temporary Internet Files\Content.IE5\3Z7T48NZ\MC90042611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514" y="908720"/>
            <a:ext cx="2045076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414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Svaly horní končetiny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Deltový sval</a:t>
            </a:r>
          </a:p>
          <a:p>
            <a:r>
              <a:rPr lang="cs-CZ" sz="3600" b="1" dirty="0" smtClean="0"/>
              <a:t>Dvojhlavý sval pažní</a:t>
            </a:r>
          </a:p>
          <a:p>
            <a:r>
              <a:rPr lang="cs-CZ" sz="3600" b="1" dirty="0" smtClean="0"/>
              <a:t>Trojhlavý sval pažní</a:t>
            </a:r>
          </a:p>
        </p:txBody>
      </p:sp>
      <p:pic>
        <p:nvPicPr>
          <p:cNvPr id="2051" name="Picture 3" descr="C:\Users\Speciální školy\AppData\Local\Microsoft\Windows\Temporary Internet Files\Content.IE5\3Z7T48NZ\MC90042611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354" y="1268760"/>
            <a:ext cx="1030998" cy="531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897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Svaly dolní končetiny</a:t>
            </a:r>
            <a:endParaRPr lang="cs-CZ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/>
              <a:t>Velký sval </a:t>
            </a:r>
            <a:r>
              <a:rPr lang="cs-CZ" sz="3600" b="1" dirty="0" smtClean="0"/>
              <a:t>hýžďový</a:t>
            </a:r>
          </a:p>
          <a:p>
            <a:r>
              <a:rPr lang="cs-CZ" sz="3600" b="1" dirty="0"/>
              <a:t>Čtyřhlavý sval </a:t>
            </a:r>
            <a:r>
              <a:rPr lang="cs-CZ" sz="3600" b="1" dirty="0" smtClean="0"/>
              <a:t>stehenní</a:t>
            </a:r>
          </a:p>
          <a:p>
            <a:r>
              <a:rPr lang="cs-CZ" sz="3600" b="1" dirty="0"/>
              <a:t>Trojhlavý sval lýtkový</a:t>
            </a:r>
          </a:p>
          <a:p>
            <a:endParaRPr lang="cs-CZ" b="1" dirty="0"/>
          </a:p>
          <a:p>
            <a:endParaRPr lang="cs-CZ" b="1" dirty="0"/>
          </a:p>
          <a:p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WFBXUD3W\MC9004261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2663" y="1628801"/>
            <a:ext cx="1878574" cy="3787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2423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088262" y="2967335"/>
            <a:ext cx="296747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50800"/>
                <a:solidFill>
                  <a:schemeClr val="bg2">
                    <a:lumMod val="75000"/>
                    <a:lumOff val="25000"/>
                  </a:schemeClr>
                </a:solidFill>
                <a:effectLst/>
              </a:rPr>
              <a:t>T E S T</a:t>
            </a:r>
            <a:endParaRPr lang="cs-CZ" sz="8000" b="1" cap="none" spc="0" dirty="0">
              <a:ln w="50800"/>
              <a:solidFill>
                <a:schemeClr val="bg2">
                  <a:lumMod val="75000"/>
                  <a:lumOff val="25000"/>
                </a:schemeClr>
              </a:solidFill>
              <a:effectLst/>
            </a:endParaRPr>
          </a:p>
        </p:txBody>
      </p:sp>
      <p:pic>
        <p:nvPicPr>
          <p:cNvPr id="10242" name="Picture 2" descr="C:\Users\Speciální školy\AppData\Local\Microsoft\Windows\Temporary Internet Files\Content.IE5\LMC7YU9X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788" y="4797152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5256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  <a:lumOff val="2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Který sval těla je nejpohyblivější?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4932040" y="4509120"/>
            <a:ext cx="3500683" cy="1864506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bránice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rId3" action="ppaction://hlinksldjump"/>
          </p:cNvPr>
          <p:cNvSpPr/>
          <p:nvPr/>
        </p:nvSpPr>
        <p:spPr>
          <a:xfrm>
            <a:off x="683568" y="4345485"/>
            <a:ext cx="3500683" cy="1864506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jazyk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195" name="Picture 3" descr="C:\Users\Speciální školy\AppData\Local\Microsoft\Windows\Temporary Internet Files\Content.IE5\WFBXUD3W\MC9004344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4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Speciální školy\AppData\Local\Microsoft\Windows\Temporary Internet Files\Content.IE5\3Z7T48NZ\MC9004324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51174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8879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0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  <a:lumOff val="2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Které svaly můžeme ovládat vůlí?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99592" y="4222754"/>
            <a:ext cx="223224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3591597" y="4228790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svaly srdce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6084168" y="4222754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svaly žvýkací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>
            <a:hlinkClick r:id="rId2" action="ppaction://hlinksldjump"/>
          </p:cNvPr>
          <p:cNvSpPr/>
          <p:nvPr/>
        </p:nvSpPr>
        <p:spPr>
          <a:xfrm>
            <a:off x="934108" y="4195789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svaly žaludku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9218" name="Picture 2" descr="C:\Users\Speciální školy\AppData\Local\Microsoft\Windows\Temporary Internet Files\Content.IE5\7NH3GFKV\MP9003211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083" y="1700808"/>
            <a:ext cx="1407275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Speciální školy\AppData\Local\Microsoft\Windows\Temporary Internet Files\Content.IE5\WFBXUD3W\MC9004263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049" y="1903417"/>
            <a:ext cx="1936750" cy="159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Speciální školy\AppData\Local\Microsoft\Windows\Temporary Internet Files\Content.IE5\7NH3GFKV\MP9004265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25248"/>
            <a:ext cx="2286797" cy="152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291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38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  <a:lumOff val="2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Povrch svalu kryje: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99592" y="4222754"/>
            <a:ext cx="223224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3591597" y="4228790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vazivová blána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6012160" y="4222754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svalová vlákna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934108" y="4195789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okostice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1266" name="Picture 2" descr="C:\Users\Speciální školy\AppData\Local\Microsoft\Windows\Temporary Internet Files\Content.IE5\7NH3GFKV\MC9004298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60648"/>
            <a:ext cx="1822450" cy="119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291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38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  <a:lumOff val="2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Kolik je v lidském těle svalů?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99592" y="4222754"/>
            <a:ext cx="223224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3591597" y="4228790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650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2" action="ppaction://hlinksldjump"/>
          </p:cNvPr>
          <p:cNvSpPr/>
          <p:nvPr/>
        </p:nvSpPr>
        <p:spPr>
          <a:xfrm>
            <a:off x="6084168" y="4222754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571</a:t>
            </a:r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934108" y="4195789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600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Speciální školy\AppData\Local\Microsoft\Windows\Temporary Internet Files\Content.IE5\LMC7YU9X\MC9002326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828" y="1559132"/>
            <a:ext cx="1487786" cy="185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6291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38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  <a:lumOff val="2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horní </a:t>
            </a:r>
            <a:r>
              <a:rPr lang="cs-CZ" dirty="0" smtClean="0">
                <a:solidFill>
                  <a:schemeClr val="tx1"/>
                </a:solidFill>
              </a:rPr>
              <a:t>končetině najdeme </a:t>
            </a:r>
            <a:r>
              <a:rPr lang="cs-CZ" dirty="0" smtClean="0">
                <a:solidFill>
                  <a:schemeClr val="tx1"/>
                </a:solidFill>
              </a:rPr>
              <a:t>tyto </a:t>
            </a:r>
            <a:r>
              <a:rPr lang="cs-CZ" dirty="0" smtClean="0">
                <a:solidFill>
                  <a:schemeClr val="tx1"/>
                </a:solidFill>
              </a:rPr>
              <a:t>svaly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rId2" action="ppaction://hlinksldjump"/>
          </p:cNvPr>
          <p:cNvSpPr/>
          <p:nvPr/>
        </p:nvSpPr>
        <p:spPr>
          <a:xfrm>
            <a:off x="683568" y="4345485"/>
            <a:ext cx="3500683" cy="1864506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Dvojhlavý sval pažní, trojhlavý sval lýtkový, trojhlavý sval pažní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>
            <a:hlinkClick r:id="rId3" action="ppaction://hlinksldjump"/>
          </p:cNvPr>
          <p:cNvSpPr/>
          <p:nvPr/>
        </p:nvSpPr>
        <p:spPr>
          <a:xfrm>
            <a:off x="4555767" y="4473655"/>
            <a:ext cx="3500683" cy="1864506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Dvojhlavý sval pažní, trojhlavý sval pažní, deltový sval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2290" name="Picture 2" descr="C:\Users\Speciální školy\AppData\Local\Microsoft\Windows\Temporary Internet Files\Content.IE5\WFBXUD3W\MP900425299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111254"/>
            <a:ext cx="2736979" cy="1821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2300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70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  <a:lumOff val="2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Které svaly dodávají obličeji určitý výraz (radost, smutek)?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899592" y="4222754"/>
            <a:ext cx="223224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" name="Ovál 4">
            <a:hlinkClick r:id="rId2" action="ppaction://hlinksldjump"/>
          </p:cNvPr>
          <p:cNvSpPr/>
          <p:nvPr/>
        </p:nvSpPr>
        <p:spPr>
          <a:xfrm>
            <a:off x="3419872" y="4228790"/>
            <a:ext cx="2403973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mezižeberní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6084168" y="4222754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mimické</a:t>
            </a:r>
          </a:p>
        </p:txBody>
      </p:sp>
      <p:sp>
        <p:nvSpPr>
          <p:cNvPr id="7" name="Ovál 6">
            <a:hlinkClick r:id="rId2" action="ppaction://hlinksldjump"/>
          </p:cNvPr>
          <p:cNvSpPr/>
          <p:nvPr/>
        </p:nvSpPr>
        <p:spPr>
          <a:xfrm>
            <a:off x="934108" y="4195789"/>
            <a:ext cx="2232248" cy="1512168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srdeční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Speciální školy\AppData\Local\Microsoft\Windows\Temporary Internet Files\Content.IE5\WFBXUD3W\MP9004265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845" y="1628800"/>
            <a:ext cx="2348879" cy="234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peciální školy\AppData\Local\Microsoft\Windows\Temporary Internet Files\Content.IE5\7NH3GFKV\MP9003992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492" y="1628800"/>
            <a:ext cx="1435708" cy="215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peciální školy\AppData\Local\Microsoft\Windows\Temporary Internet Files\Content.IE5\LMC7YU9X\MP9004227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222" y="1674632"/>
            <a:ext cx="2060847" cy="2060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06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685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75000"/>
              <a:lumOff val="2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K rozvoji kostry a svalstva přispívá: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>
            <a:hlinkClick r:id="rId2" action="ppaction://hlinksldjump"/>
          </p:cNvPr>
          <p:cNvSpPr/>
          <p:nvPr/>
        </p:nvSpPr>
        <p:spPr>
          <a:xfrm>
            <a:off x="683568" y="4345485"/>
            <a:ext cx="3500683" cy="1864506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nepřiměřená  fyzická práce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vál 9">
            <a:hlinkClick r:id="rId3" action="ppaction://hlinksldjump"/>
          </p:cNvPr>
          <p:cNvSpPr/>
          <p:nvPr/>
        </p:nvSpPr>
        <p:spPr>
          <a:xfrm>
            <a:off x="4572000" y="4484774"/>
            <a:ext cx="3500683" cy="1864506"/>
          </a:xfrm>
          <a:prstGeom prst="ellipse">
            <a:avLst/>
          </a:prstGeom>
          <a:solidFill>
            <a:schemeClr val="bg2">
              <a:lumMod val="75000"/>
              <a:lumOff val="2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přiměřená tělesná práce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Speciální školy\AppData\Local\Microsoft\Windows\Temporary Internet Files\Content.IE5\3Z7T48NZ\MC9002954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77" y="1484784"/>
            <a:ext cx="1751846" cy="2495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8150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Jsi šikula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HX6WOVX5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82489"/>
            <a:ext cx="4926336" cy="492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Zpět nebo Předchozí 4">
            <a:hlinkClick r:id="" action="ppaction://hlinkshowjump?jump=nextslide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  <a:scene3d>
            <a:camera prst="orthographicFront">
              <a:rot lat="0" lon="21299999" rev="108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35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97173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Pokud jsi vše zvládl/a</a:t>
            </a:r>
            <a:r>
              <a:rPr lang="cs-CZ" sz="3600" dirty="0" smtClean="0"/>
              <a:t>/, </a:t>
            </a:r>
            <a:r>
              <a:rPr lang="cs-CZ" sz="3600" dirty="0" smtClean="0"/>
              <a:t>jsi </a:t>
            </a:r>
            <a:r>
              <a:rPr lang="cs-CZ" sz="3600" dirty="0" smtClean="0"/>
              <a:t>MISTR!</a:t>
            </a:r>
            <a:endParaRPr lang="cs-CZ" sz="3600" dirty="0"/>
          </a:p>
        </p:txBody>
      </p:sp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99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0820" y="764704"/>
            <a:ext cx="756084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800" dirty="0" smtClean="0"/>
              <a:t>Galerie </a:t>
            </a:r>
            <a:r>
              <a:rPr lang="cs-CZ" sz="2800" dirty="0"/>
              <a:t>Microsoft Office - Klipart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48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Špatně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328" y="5805264"/>
            <a:ext cx="1042416" cy="1042416"/>
          </a:xfrm>
          <a:prstGeom prst="actionButtonBackPrevious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Speciální školy\AppData\Local\Microsoft\Windows\Temporary Internet Files\Content.IE5\0T7DMSTP\MC9004331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12776"/>
            <a:ext cx="5000600" cy="5000600"/>
          </a:xfrm>
          <a:prstGeom prst="rect">
            <a:avLst/>
          </a:prstGeom>
          <a:noFill/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84738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403</TotalTime>
  <Words>456</Words>
  <Application>Microsoft Office PowerPoint</Application>
  <PresentationFormat>Předvádění na obrazovce (4:3)</PresentationFormat>
  <Paragraphs>101</Paragraphs>
  <Slides>28</Slides>
  <Notes>0</Notes>
  <HiddenSlides>1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Došky</vt:lpstr>
      <vt:lpstr>Prezentace aplikace PowerPoint</vt:lpstr>
      <vt:lpstr>Prezentace aplikace PowerPoint</vt:lpstr>
      <vt:lpstr>Prezentace aplikace PowerPoint</vt:lpstr>
      <vt:lpstr>Svaly</vt:lpstr>
      <vt:lpstr>Rozlišujeme 3 druhy svalové tkáně:</vt:lpstr>
      <vt:lpstr>Stavba kosterního svalu</vt:lpstr>
      <vt:lpstr>Přehled nejznámějších svalů:  Svaly hlavy a krku</vt:lpstr>
      <vt:lpstr>Svaly trupu</vt:lpstr>
      <vt:lpstr>Svaly horní končetiny</vt:lpstr>
      <vt:lpstr>Svaly dolní končetiny</vt:lpstr>
      <vt:lpstr>Prezentace aplikace PowerPoint</vt:lpstr>
      <vt:lpstr>Který sval těla je nejpohyblivější?</vt:lpstr>
      <vt:lpstr>Jsi šikula</vt:lpstr>
      <vt:lpstr>Které svaly můžeme ovládat vůlí?</vt:lpstr>
      <vt:lpstr>Jsi šikula</vt:lpstr>
      <vt:lpstr>Povrch svalu kryje:</vt:lpstr>
      <vt:lpstr>Jsi šikula</vt:lpstr>
      <vt:lpstr>Kolik je v lidském těle svalů?</vt:lpstr>
      <vt:lpstr>Jsi šikula</vt:lpstr>
      <vt:lpstr>Na horní končetině najdeme tyto svaly</vt:lpstr>
      <vt:lpstr>Jsi šikula</vt:lpstr>
      <vt:lpstr>Které svaly dodávají obličeji určitý výraz (radost, smutek)?</vt:lpstr>
      <vt:lpstr>Jsi šikula</vt:lpstr>
      <vt:lpstr>K rozvoji kostry a svalstva přispívá:</vt:lpstr>
      <vt:lpstr>Jsi šikula</vt:lpstr>
      <vt:lpstr>Prezentace aplikace PowerPoint</vt:lpstr>
      <vt:lpstr>Prezentace aplikace PowerPoint</vt:lpstr>
      <vt:lpstr>Špatně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do 10</dc:title>
  <dc:creator>Speciální školy</dc:creator>
  <cp:lastModifiedBy>Speciální školy</cp:lastModifiedBy>
  <cp:revision>64</cp:revision>
  <dcterms:created xsi:type="dcterms:W3CDTF">2013-01-10T15:33:44Z</dcterms:created>
  <dcterms:modified xsi:type="dcterms:W3CDTF">2013-03-22T23:44:39Z</dcterms:modified>
</cp:coreProperties>
</file>