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mid" ContentType="audi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73" r:id="rId4"/>
    <p:sldId id="279" r:id="rId5"/>
    <p:sldId id="275" r:id="rId6"/>
    <p:sldId id="277" r:id="rId7"/>
    <p:sldId id="278" r:id="rId8"/>
    <p:sldId id="280" r:id="rId9"/>
    <p:sldId id="281" r:id="rId10"/>
    <p:sldId id="282" r:id="rId11"/>
    <p:sldId id="285" r:id="rId12"/>
    <p:sldId id="298" r:id="rId13"/>
    <p:sldId id="308" r:id="rId14"/>
    <p:sldId id="304" r:id="rId15"/>
    <p:sldId id="309" r:id="rId16"/>
    <p:sldId id="302" r:id="rId17"/>
    <p:sldId id="310" r:id="rId18"/>
    <p:sldId id="306" r:id="rId19"/>
    <p:sldId id="311" r:id="rId20"/>
    <p:sldId id="301" r:id="rId21"/>
    <p:sldId id="312" r:id="rId22"/>
    <p:sldId id="305" r:id="rId23"/>
    <p:sldId id="313" r:id="rId24"/>
    <p:sldId id="300" r:id="rId25"/>
    <p:sldId id="314" r:id="rId26"/>
    <p:sldId id="299" r:id="rId27"/>
    <p:sldId id="315" r:id="rId28"/>
    <p:sldId id="297" r:id="rId29"/>
    <p:sldId id="316" r:id="rId30"/>
    <p:sldId id="307" r:id="rId31"/>
    <p:sldId id="291" r:id="rId32"/>
    <p:sldId id="318" r:id="rId33"/>
    <p:sldId id="262" r:id="rId34"/>
    <p:sldId id="284" r:id="rId35"/>
    <p:sldId id="283" r:id="rId36"/>
    <p:sldId id="317" r:id="rId3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F49A-48DC-44D9-A4E2-D41A71A792B4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7999-A4E5-4E93-A8CB-6600DBB20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1974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F49A-48DC-44D9-A4E2-D41A71A792B4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7999-A4E5-4E93-A8CB-6600DBB20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996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F49A-48DC-44D9-A4E2-D41A71A792B4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7999-A4E5-4E93-A8CB-6600DBB20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5693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F49A-48DC-44D9-A4E2-D41A71A792B4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7999-A4E5-4E93-A8CB-6600DBB20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2892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F49A-48DC-44D9-A4E2-D41A71A792B4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7999-A4E5-4E93-A8CB-6600DBB20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F49A-48DC-44D9-A4E2-D41A71A792B4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7999-A4E5-4E93-A8CB-6600DBB20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355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F49A-48DC-44D9-A4E2-D41A71A792B4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7999-A4E5-4E93-A8CB-6600DBB20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1161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F49A-48DC-44D9-A4E2-D41A71A792B4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7999-A4E5-4E93-A8CB-6600DBB20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3531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F49A-48DC-44D9-A4E2-D41A71A792B4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7999-A4E5-4E93-A8CB-6600DBB20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5198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F49A-48DC-44D9-A4E2-D41A71A792B4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7999-A4E5-4E93-A8CB-6600DBB20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110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F49A-48DC-44D9-A4E2-D41A71A792B4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7999-A4E5-4E93-A8CB-6600DBB20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380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5F49A-48DC-44D9-A4E2-D41A71A792B4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87999-A4E5-4E93-A8CB-6600DBB20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569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3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slide" Target="slide3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slide" Target="slide3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slide" Target="slide29.xml"/><Relationship Id="rId4" Type="http://schemas.openxmlformats.org/officeDocument/2006/relationships/slide" Target="slide3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slide" Target="slide3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id"/><Relationship Id="rId1" Type="http://schemas.microsoft.com/office/2007/relationships/media" Target="../media/media1.mid"/><Relationship Id="rId6" Type="http://schemas.openxmlformats.org/officeDocument/2006/relationships/image" Target="../media/image14.png"/><Relationship Id="rId5" Type="http://schemas.openxmlformats.org/officeDocument/2006/relationships/image" Target="../media/image13.wmf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Speciální školy\AppData\Local\Microsoft\Windows\Temporary Internet Files\Content.IE5\P77KTHKZ\MP9004075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961" y="4581128"/>
            <a:ext cx="347313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0629935"/>
              </p:ext>
            </p:extLst>
          </p:nvPr>
        </p:nvGraphicFramePr>
        <p:xfrm>
          <a:off x="1524000" y="1397000"/>
          <a:ext cx="6096000" cy="3108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PaedDr. Hana Hrubcová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Název:VY_32_INOVACE_3B_13_Krev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Krev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tvorby: leden 2013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VK 1. 4 70839921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550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Speciální školy\AppData\Local\Microsoft\Windows\Temporary Internet Files\Content.IE5\P77KTHKZ\MP9004075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27128"/>
              </p:ext>
            </p:extLst>
          </p:nvPr>
        </p:nvGraphicFramePr>
        <p:xfrm>
          <a:off x="755576" y="1052736"/>
          <a:ext cx="7560840" cy="445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312"/>
                <a:gridCol w="4752528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Vzdělávací oblast: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Člověk a příroda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Anotace: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Snímky 3 – 10 obsahují výklad učiva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zaměřený na problematiku složení, funkce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 vlastnosti tělní tekutiny – krve. Žáci si mohou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na internetu vyhledat i onemocnění krve.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Je potřeba vyzdvihnout význam darování krve.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Snímky  11 </a:t>
                      </a:r>
                      <a:r>
                        <a:rPr lang="cs-CZ" smtClean="0"/>
                        <a:t>– 32 </a:t>
                      </a:r>
                      <a:r>
                        <a:rPr lang="cs-CZ" dirty="0" smtClean="0"/>
                        <a:t>jsou součástí opakování,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kdy si žáci zopakují získané informace.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Jejich odpovědi jsou ihned hodnoceny.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a testové opakování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vzdělávání žáků s LMP, II. stupeň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Cílová skupina: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 – 15 let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1976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P77KTHKZ\MP9004075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37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1130303" y="1700808"/>
            <a:ext cx="6912768" cy="273630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8000" dirty="0" smtClean="0">
                <a:solidFill>
                  <a:srgbClr val="FF0000"/>
                </a:solidFill>
              </a:rPr>
              <a:t>K R E V</a:t>
            </a:r>
            <a:endParaRPr lang="cs-CZ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273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Speciální školy\AppData\Local\Microsoft\Windows\Temporary Internet Files\Content.IE5\P77KTHKZ\MP9004075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37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Funkce krve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772816"/>
            <a:ext cx="799288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Přivádí k buňkám kyslík a odvádí oxid uhličitý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Rozvádí živiny po těle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Vyrovnává tělesnou teplotu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Rozvádí hormony a vitamíny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Udržuje stálost vnitřního prostředí organismu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Zneškodňuje choroboplodné zárodky a cizorodé látky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500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P77KTHKZ\MP9004075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37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Vlastnosti krve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844824"/>
            <a:ext cx="511256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Neprůhledná</a:t>
            </a:r>
          </a:p>
          <a:p>
            <a:r>
              <a:rPr lang="cs-CZ" sz="2800" dirty="0" smtClean="0"/>
              <a:t>    červená tekutina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Skládá se </a:t>
            </a:r>
            <a:r>
              <a:rPr lang="cs-CZ" sz="2800" b="1" dirty="0" smtClean="0">
                <a:solidFill>
                  <a:srgbClr val="C00000"/>
                </a:solidFill>
              </a:rPr>
              <a:t>z krevní plazmy</a:t>
            </a:r>
          </a:p>
          <a:p>
            <a:r>
              <a:rPr lang="cs-CZ" sz="2800" b="1" dirty="0">
                <a:solidFill>
                  <a:srgbClr val="C00000"/>
                </a:solidFill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</a:rPr>
              <a:t>                    červených krvinek </a:t>
            </a:r>
            <a:r>
              <a:rPr lang="cs-CZ" sz="2800" b="1" dirty="0" smtClean="0"/>
              <a:t>- 1</a:t>
            </a:r>
          </a:p>
          <a:p>
            <a:r>
              <a:rPr lang="cs-CZ" sz="2800" b="1" dirty="0">
                <a:solidFill>
                  <a:srgbClr val="C00000"/>
                </a:solidFill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</a:rPr>
              <a:t>                    bílých krvinek </a:t>
            </a:r>
            <a:r>
              <a:rPr lang="cs-CZ" sz="2800" b="1" dirty="0" smtClean="0"/>
              <a:t>- 2 </a:t>
            </a:r>
          </a:p>
          <a:p>
            <a:r>
              <a:rPr lang="cs-CZ" sz="2800" b="1" dirty="0">
                <a:solidFill>
                  <a:srgbClr val="C00000"/>
                </a:solidFill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</a:rPr>
              <a:t>                    krevních destiček</a:t>
            </a:r>
            <a:r>
              <a:rPr lang="cs-CZ" sz="2800" b="1" dirty="0" smtClean="0"/>
              <a:t> - 3 </a:t>
            </a:r>
            <a:endParaRPr lang="cs-CZ" sz="2800" b="1" dirty="0" smtClean="0">
              <a:solidFill>
                <a:srgbClr val="C00000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Její objem v těle je 5 – 5,5 l</a:t>
            </a:r>
            <a:endParaRPr lang="cs-CZ" sz="28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146" y="3068960"/>
            <a:ext cx="3841981" cy="3541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3711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P77KTHKZ\MP9004075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37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29487" cy="1143000"/>
          </a:xfrm>
          <a:ln>
            <a:solidFill>
              <a:srgbClr val="C0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cs-CZ" dirty="0" smtClean="0"/>
              <a:t>Krevní plazma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6995" y="2564904"/>
            <a:ext cx="40471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/>
              <a:t>Je to nažloutlá tekutina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/>
              <a:t>V ní jsou rozpuštěny různé ochranné látky</a:t>
            </a:r>
            <a:endParaRPr lang="cs-CZ" sz="28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193256"/>
            <a:ext cx="4275203" cy="3513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3711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P77KTHKZ\MP9004075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7337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29487" cy="1143000"/>
          </a:xfrm>
          <a:ln>
            <a:solidFill>
              <a:srgbClr val="C0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cs-CZ" dirty="0" smtClean="0"/>
              <a:t>Červené krvinky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844824"/>
            <a:ext cx="453650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400" dirty="0" smtClean="0"/>
              <a:t>Jsou to buňky okrouhlého tvaru, bez jádra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cs-CZ" sz="2400" dirty="0" smtClean="0"/>
              <a:t>Obsahují červené krevní barvivo – </a:t>
            </a:r>
            <a:r>
              <a:rPr lang="cs-CZ" sz="2400" b="1" dirty="0" smtClean="0">
                <a:solidFill>
                  <a:srgbClr val="C00000"/>
                </a:solidFill>
              </a:rPr>
              <a:t>hemoglobin</a:t>
            </a:r>
            <a:r>
              <a:rPr lang="cs-CZ" sz="2400" dirty="0" smtClean="0"/>
              <a:t> – váže se na něj kyslík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cs-CZ" sz="2400" dirty="0" smtClean="0"/>
              <a:t>Jejich životnost je 90 – 120 dní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cs-CZ" sz="2400" b="1" dirty="0" smtClean="0"/>
              <a:t>Staré</a:t>
            </a:r>
            <a:r>
              <a:rPr lang="cs-CZ" sz="2400" dirty="0" smtClean="0"/>
              <a:t> nebo poškozené červené krvinky zanikají  a jsou </a:t>
            </a:r>
            <a:r>
              <a:rPr lang="cs-CZ" sz="2400" b="1" dirty="0" smtClean="0"/>
              <a:t>odstraňovány ve slezině</a:t>
            </a:r>
          </a:p>
          <a:p>
            <a:r>
              <a:rPr lang="cs-CZ" sz="2400" b="1" dirty="0" smtClean="0"/>
              <a:t>     a v játrech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cs-CZ" sz="2400" dirty="0" smtClean="0"/>
              <a:t>Zdravý člověk jich má </a:t>
            </a:r>
          </a:p>
          <a:p>
            <a:r>
              <a:rPr lang="cs-CZ" sz="2400" dirty="0" smtClean="0"/>
              <a:t>     4,5 – 5 mil. v 1 milimetru</a:t>
            </a:r>
          </a:p>
          <a:p>
            <a:r>
              <a:rPr lang="cs-CZ" sz="2400" dirty="0" smtClean="0"/>
              <a:t>     krychlovém </a:t>
            </a:r>
            <a:endParaRPr lang="cs-CZ" sz="2400" dirty="0"/>
          </a:p>
        </p:txBody>
      </p:sp>
      <p:sp>
        <p:nvSpPr>
          <p:cNvPr id="6" name="Ovál 5"/>
          <p:cNvSpPr/>
          <p:nvPr/>
        </p:nvSpPr>
        <p:spPr>
          <a:xfrm>
            <a:off x="5399709" y="1736811"/>
            <a:ext cx="3707904" cy="338437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Chudokrevnost</a:t>
            </a:r>
          </a:p>
          <a:p>
            <a:pPr algn="ctr"/>
            <a:r>
              <a:rPr lang="cs-CZ" sz="2400" dirty="0" smtClean="0"/>
              <a:t> = ubývání červených krvinek</a:t>
            </a:r>
          </a:p>
          <a:p>
            <a:pPr marL="285750" indent="-285750" algn="ctr">
              <a:buFontTx/>
              <a:buChar char="-"/>
            </a:pPr>
            <a:r>
              <a:rPr lang="cs-CZ" sz="2400" dirty="0" smtClean="0"/>
              <a:t>ochablost</a:t>
            </a:r>
          </a:p>
          <a:p>
            <a:pPr marL="285750" indent="-285750" algn="ctr">
              <a:buFontTx/>
              <a:buChar char="-"/>
            </a:pPr>
            <a:r>
              <a:rPr lang="cs-CZ" sz="2400" dirty="0" smtClean="0"/>
              <a:t>únava</a:t>
            </a:r>
            <a:endParaRPr lang="cs-CZ" sz="2400" dirty="0"/>
          </a:p>
        </p:txBody>
      </p:sp>
      <p:pic>
        <p:nvPicPr>
          <p:cNvPr id="7" name="Picture 3" descr="C:\Users\Speciální školy\AppData\Local\Microsoft\Windows\Temporary Internet Files\Content.IE5\GQCPYLCF\MC90043880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0"/>
            <a:ext cx="2989515" cy="230435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upload.wikimedia.org/wikipedia/commons/1/13/Redbloodcell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397" y="4491605"/>
            <a:ext cx="1944216" cy="224124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7113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P77KTHKZ\MP9004075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847"/>
            <a:ext cx="917337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188640"/>
            <a:ext cx="4129487" cy="1143000"/>
          </a:xfrm>
          <a:ln>
            <a:solidFill>
              <a:srgbClr val="C0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cs-CZ" dirty="0" smtClean="0"/>
              <a:t>Bílé krvinky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628800"/>
            <a:ext cx="42484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400" dirty="0" smtClean="0"/>
              <a:t>Jsou buňky s jádrem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cs-CZ" sz="2400" dirty="0" smtClean="0"/>
              <a:t>Nemají stálý tvar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cs-CZ" sz="2400" dirty="0" smtClean="0"/>
              <a:t>Pohybují se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cs-CZ" sz="2400" dirty="0" smtClean="0"/>
              <a:t>Zneškodňují a pohlcují cizorodé částečky a bakterie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cs-CZ" sz="2400" dirty="0" smtClean="0"/>
              <a:t>Chrání organismus před onemocněním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cs-CZ" sz="2400" dirty="0" smtClean="0"/>
              <a:t>U zdravého člověka jich je </a:t>
            </a:r>
            <a:br>
              <a:rPr lang="cs-CZ" sz="2400" dirty="0" smtClean="0"/>
            </a:br>
            <a:r>
              <a:rPr lang="cs-CZ" sz="2400" dirty="0" smtClean="0"/>
              <a:t>v 1 milimetru krychlovém </a:t>
            </a:r>
          </a:p>
          <a:p>
            <a:r>
              <a:rPr lang="cs-CZ" sz="2400" dirty="0" smtClean="0"/>
              <a:t>     6 – 10 000</a:t>
            </a:r>
            <a:endParaRPr lang="cs-CZ" sz="2400" dirty="0"/>
          </a:p>
        </p:txBody>
      </p:sp>
      <p:sp>
        <p:nvSpPr>
          <p:cNvPr id="5" name="Ovál 4"/>
          <p:cNvSpPr/>
          <p:nvPr/>
        </p:nvSpPr>
        <p:spPr>
          <a:xfrm>
            <a:off x="5004048" y="2852936"/>
            <a:ext cx="3707904" cy="338437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Leukémie</a:t>
            </a:r>
          </a:p>
          <a:p>
            <a:pPr algn="ctr"/>
            <a:r>
              <a:rPr lang="cs-CZ" sz="2400" dirty="0" smtClean="0"/>
              <a:t>= zmnožení nefunkčních bílých krvinek</a:t>
            </a:r>
            <a:endParaRPr lang="cs-CZ" sz="2400" dirty="0"/>
          </a:p>
        </p:txBody>
      </p:sp>
      <p:pic>
        <p:nvPicPr>
          <p:cNvPr id="6" name="Picture 4" descr="http://upload.wikimedia.org/wikipedia/commons/2/24/Red_White_Blood_cell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66" b="25391"/>
          <a:stretch/>
        </p:blipFill>
        <p:spPr bwMode="auto">
          <a:xfrm>
            <a:off x="5392071" y="198771"/>
            <a:ext cx="2097135" cy="2316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218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P77KTHKZ\MP9004075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37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29487" cy="1143000"/>
          </a:xfrm>
          <a:ln>
            <a:solidFill>
              <a:srgbClr val="C0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cs-CZ" dirty="0" smtClean="0"/>
              <a:t>Krevní destičky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772816"/>
            <a:ext cx="40471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400" dirty="0" smtClean="0"/>
              <a:t>Jsou části buněk bez jádra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400" dirty="0" smtClean="0"/>
              <a:t>Mají nepravidelný tvar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400" dirty="0" smtClean="0"/>
              <a:t>Zabezpečují srážení krve</a:t>
            </a:r>
          </a:p>
        </p:txBody>
      </p:sp>
      <p:pic>
        <p:nvPicPr>
          <p:cNvPr id="5" name="Picture 4" descr="http://upload.wikimedia.org/wikipedia/commons/2/24/Red_White_Blood_cell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212976"/>
            <a:ext cx="476250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Volný tvar 6"/>
          <p:cNvSpPr/>
          <p:nvPr/>
        </p:nvSpPr>
        <p:spPr>
          <a:xfrm>
            <a:off x="4862945" y="4419600"/>
            <a:ext cx="1842655" cy="1884218"/>
          </a:xfrm>
          <a:custGeom>
            <a:avLst/>
            <a:gdLst>
              <a:gd name="connsiteX0" fmla="*/ 1122219 w 1842655"/>
              <a:gd name="connsiteY0" fmla="*/ 83127 h 1884218"/>
              <a:gd name="connsiteX1" fmla="*/ 1052946 w 1842655"/>
              <a:gd name="connsiteY1" fmla="*/ 69273 h 1884218"/>
              <a:gd name="connsiteX2" fmla="*/ 1011382 w 1842655"/>
              <a:gd name="connsiteY2" fmla="*/ 41564 h 1884218"/>
              <a:gd name="connsiteX3" fmla="*/ 928255 w 1842655"/>
              <a:gd name="connsiteY3" fmla="*/ 0 h 1884218"/>
              <a:gd name="connsiteX4" fmla="*/ 526473 w 1842655"/>
              <a:gd name="connsiteY4" fmla="*/ 13855 h 1884218"/>
              <a:gd name="connsiteX5" fmla="*/ 484910 w 1842655"/>
              <a:gd name="connsiteY5" fmla="*/ 27709 h 1884218"/>
              <a:gd name="connsiteX6" fmla="*/ 401782 w 1842655"/>
              <a:gd name="connsiteY6" fmla="*/ 83127 h 1884218"/>
              <a:gd name="connsiteX7" fmla="*/ 346364 w 1842655"/>
              <a:gd name="connsiteY7" fmla="*/ 166255 h 1884218"/>
              <a:gd name="connsiteX8" fmla="*/ 318655 w 1842655"/>
              <a:gd name="connsiteY8" fmla="*/ 207818 h 1884218"/>
              <a:gd name="connsiteX9" fmla="*/ 249382 w 1842655"/>
              <a:gd name="connsiteY9" fmla="*/ 290945 h 1884218"/>
              <a:gd name="connsiteX10" fmla="*/ 221673 w 1842655"/>
              <a:gd name="connsiteY10" fmla="*/ 318655 h 1884218"/>
              <a:gd name="connsiteX11" fmla="*/ 166255 w 1842655"/>
              <a:gd name="connsiteY11" fmla="*/ 401782 h 1884218"/>
              <a:gd name="connsiteX12" fmla="*/ 138546 w 1842655"/>
              <a:gd name="connsiteY12" fmla="*/ 443345 h 1884218"/>
              <a:gd name="connsiteX13" fmla="*/ 96982 w 1842655"/>
              <a:gd name="connsiteY13" fmla="*/ 554182 h 1884218"/>
              <a:gd name="connsiteX14" fmla="*/ 69273 w 1842655"/>
              <a:gd name="connsiteY14" fmla="*/ 609600 h 1884218"/>
              <a:gd name="connsiteX15" fmla="*/ 55419 w 1842655"/>
              <a:gd name="connsiteY15" fmla="*/ 651164 h 1884218"/>
              <a:gd name="connsiteX16" fmla="*/ 27710 w 1842655"/>
              <a:gd name="connsiteY16" fmla="*/ 720436 h 1884218"/>
              <a:gd name="connsiteX17" fmla="*/ 0 w 1842655"/>
              <a:gd name="connsiteY17" fmla="*/ 831273 h 1884218"/>
              <a:gd name="connsiteX18" fmla="*/ 13855 w 1842655"/>
              <a:gd name="connsiteY18" fmla="*/ 1066800 h 1884218"/>
              <a:gd name="connsiteX19" fmla="*/ 27710 w 1842655"/>
              <a:gd name="connsiteY19" fmla="*/ 1108364 h 1884218"/>
              <a:gd name="connsiteX20" fmla="*/ 83128 w 1842655"/>
              <a:gd name="connsiteY20" fmla="*/ 1191491 h 1884218"/>
              <a:gd name="connsiteX21" fmla="*/ 96982 w 1842655"/>
              <a:gd name="connsiteY21" fmla="*/ 1233055 h 1884218"/>
              <a:gd name="connsiteX22" fmla="*/ 207819 w 1842655"/>
              <a:gd name="connsiteY22" fmla="*/ 1357745 h 1884218"/>
              <a:gd name="connsiteX23" fmla="*/ 387928 w 1842655"/>
              <a:gd name="connsiteY23" fmla="*/ 1468582 h 1884218"/>
              <a:gd name="connsiteX24" fmla="*/ 415637 w 1842655"/>
              <a:gd name="connsiteY24" fmla="*/ 1510145 h 1884218"/>
              <a:gd name="connsiteX25" fmla="*/ 457200 w 1842655"/>
              <a:gd name="connsiteY25" fmla="*/ 1524000 h 1884218"/>
              <a:gd name="connsiteX26" fmla="*/ 540328 w 1842655"/>
              <a:gd name="connsiteY26" fmla="*/ 1565564 h 1884218"/>
              <a:gd name="connsiteX27" fmla="*/ 595746 w 1842655"/>
              <a:gd name="connsiteY27" fmla="*/ 1620982 h 1884218"/>
              <a:gd name="connsiteX28" fmla="*/ 637310 w 1842655"/>
              <a:gd name="connsiteY28" fmla="*/ 1634836 h 1884218"/>
              <a:gd name="connsiteX29" fmla="*/ 692728 w 1842655"/>
              <a:gd name="connsiteY29" fmla="*/ 1676400 h 1884218"/>
              <a:gd name="connsiteX30" fmla="*/ 734291 w 1842655"/>
              <a:gd name="connsiteY30" fmla="*/ 1704109 h 1884218"/>
              <a:gd name="connsiteX31" fmla="*/ 845128 w 1842655"/>
              <a:gd name="connsiteY31" fmla="*/ 1787236 h 1884218"/>
              <a:gd name="connsiteX32" fmla="*/ 900546 w 1842655"/>
              <a:gd name="connsiteY32" fmla="*/ 1814945 h 1884218"/>
              <a:gd name="connsiteX33" fmla="*/ 1025237 w 1842655"/>
              <a:gd name="connsiteY33" fmla="*/ 1884218 h 1884218"/>
              <a:gd name="connsiteX34" fmla="*/ 1330037 w 1842655"/>
              <a:gd name="connsiteY34" fmla="*/ 1870364 h 1884218"/>
              <a:gd name="connsiteX35" fmla="*/ 1399310 w 1842655"/>
              <a:gd name="connsiteY35" fmla="*/ 1856509 h 1884218"/>
              <a:gd name="connsiteX36" fmla="*/ 1482437 w 1842655"/>
              <a:gd name="connsiteY36" fmla="*/ 1801091 h 1884218"/>
              <a:gd name="connsiteX37" fmla="*/ 1524000 w 1842655"/>
              <a:gd name="connsiteY37" fmla="*/ 1773382 h 1884218"/>
              <a:gd name="connsiteX38" fmla="*/ 1593273 w 1842655"/>
              <a:gd name="connsiteY38" fmla="*/ 1704109 h 1884218"/>
              <a:gd name="connsiteX39" fmla="*/ 1634837 w 1842655"/>
              <a:gd name="connsiteY39" fmla="*/ 1620982 h 1884218"/>
              <a:gd name="connsiteX40" fmla="*/ 1676400 w 1842655"/>
              <a:gd name="connsiteY40" fmla="*/ 1537855 h 1884218"/>
              <a:gd name="connsiteX41" fmla="*/ 1717964 w 1842655"/>
              <a:gd name="connsiteY41" fmla="*/ 1399309 h 1884218"/>
              <a:gd name="connsiteX42" fmla="*/ 1731819 w 1842655"/>
              <a:gd name="connsiteY42" fmla="*/ 1357745 h 1884218"/>
              <a:gd name="connsiteX43" fmla="*/ 1745673 w 1842655"/>
              <a:gd name="connsiteY43" fmla="*/ 1316182 h 1884218"/>
              <a:gd name="connsiteX44" fmla="*/ 1773382 w 1842655"/>
              <a:gd name="connsiteY44" fmla="*/ 1260764 h 1884218"/>
              <a:gd name="connsiteX45" fmla="*/ 1801091 w 1842655"/>
              <a:gd name="connsiteY45" fmla="*/ 1177636 h 1884218"/>
              <a:gd name="connsiteX46" fmla="*/ 1814946 w 1842655"/>
              <a:gd name="connsiteY46" fmla="*/ 1080655 h 1884218"/>
              <a:gd name="connsiteX47" fmla="*/ 1828800 w 1842655"/>
              <a:gd name="connsiteY47" fmla="*/ 1025236 h 1884218"/>
              <a:gd name="connsiteX48" fmla="*/ 1842655 w 1842655"/>
              <a:gd name="connsiteY48" fmla="*/ 914400 h 1884218"/>
              <a:gd name="connsiteX49" fmla="*/ 1828800 w 1842655"/>
              <a:gd name="connsiteY49" fmla="*/ 443345 h 1884218"/>
              <a:gd name="connsiteX50" fmla="*/ 1801091 w 1842655"/>
              <a:gd name="connsiteY50" fmla="*/ 401782 h 1884218"/>
              <a:gd name="connsiteX51" fmla="*/ 1773382 w 1842655"/>
              <a:gd name="connsiteY51" fmla="*/ 318655 h 1884218"/>
              <a:gd name="connsiteX52" fmla="*/ 1731819 w 1842655"/>
              <a:gd name="connsiteY52" fmla="*/ 235527 h 1884218"/>
              <a:gd name="connsiteX53" fmla="*/ 1648691 w 1842655"/>
              <a:gd name="connsiteY53" fmla="*/ 180109 h 1884218"/>
              <a:gd name="connsiteX54" fmla="*/ 1593273 w 1842655"/>
              <a:gd name="connsiteY54" fmla="*/ 166255 h 1884218"/>
              <a:gd name="connsiteX55" fmla="*/ 1468582 w 1842655"/>
              <a:gd name="connsiteY55" fmla="*/ 110836 h 1884218"/>
              <a:gd name="connsiteX56" fmla="*/ 1399310 w 1842655"/>
              <a:gd name="connsiteY56" fmla="*/ 96982 h 1884218"/>
              <a:gd name="connsiteX57" fmla="*/ 1260764 w 1842655"/>
              <a:gd name="connsiteY57" fmla="*/ 69273 h 1884218"/>
              <a:gd name="connsiteX58" fmla="*/ 1094510 w 1842655"/>
              <a:gd name="connsiteY58" fmla="*/ 41564 h 1884218"/>
              <a:gd name="connsiteX59" fmla="*/ 1025237 w 1842655"/>
              <a:gd name="connsiteY59" fmla="*/ 27709 h 1884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42655" h="1884218">
                <a:moveTo>
                  <a:pt x="1122219" y="83127"/>
                </a:moveTo>
                <a:cubicBezTo>
                  <a:pt x="1099128" y="78509"/>
                  <a:pt x="1074995" y="77541"/>
                  <a:pt x="1052946" y="69273"/>
                </a:cubicBezTo>
                <a:cubicBezTo>
                  <a:pt x="1037355" y="63426"/>
                  <a:pt x="1026275" y="49011"/>
                  <a:pt x="1011382" y="41564"/>
                </a:cubicBezTo>
                <a:cubicBezTo>
                  <a:pt x="896661" y="-15797"/>
                  <a:pt x="1047373" y="79411"/>
                  <a:pt x="928255" y="0"/>
                </a:cubicBezTo>
                <a:cubicBezTo>
                  <a:pt x="794328" y="4618"/>
                  <a:pt x="660219" y="5496"/>
                  <a:pt x="526473" y="13855"/>
                </a:cubicBezTo>
                <a:cubicBezTo>
                  <a:pt x="511898" y="14766"/>
                  <a:pt x="497676" y="20617"/>
                  <a:pt x="484910" y="27709"/>
                </a:cubicBezTo>
                <a:cubicBezTo>
                  <a:pt x="455798" y="43882"/>
                  <a:pt x="401782" y="83127"/>
                  <a:pt x="401782" y="83127"/>
                </a:cubicBezTo>
                <a:lnTo>
                  <a:pt x="346364" y="166255"/>
                </a:lnTo>
                <a:cubicBezTo>
                  <a:pt x="337128" y="180109"/>
                  <a:pt x="330429" y="196044"/>
                  <a:pt x="318655" y="207818"/>
                </a:cubicBezTo>
                <a:cubicBezTo>
                  <a:pt x="219929" y="306544"/>
                  <a:pt x="326532" y="194507"/>
                  <a:pt x="249382" y="290945"/>
                </a:cubicBezTo>
                <a:cubicBezTo>
                  <a:pt x="241222" y="301145"/>
                  <a:pt x="229510" y="308205"/>
                  <a:pt x="221673" y="318655"/>
                </a:cubicBezTo>
                <a:cubicBezTo>
                  <a:pt x="201692" y="345297"/>
                  <a:pt x="184728" y="374073"/>
                  <a:pt x="166255" y="401782"/>
                </a:cubicBezTo>
                <a:cubicBezTo>
                  <a:pt x="157019" y="415636"/>
                  <a:pt x="145992" y="428452"/>
                  <a:pt x="138546" y="443345"/>
                </a:cubicBezTo>
                <a:cubicBezTo>
                  <a:pt x="61398" y="597644"/>
                  <a:pt x="153576" y="403267"/>
                  <a:pt x="96982" y="554182"/>
                </a:cubicBezTo>
                <a:cubicBezTo>
                  <a:pt x="89730" y="573520"/>
                  <a:pt x="77409" y="590617"/>
                  <a:pt x="69273" y="609600"/>
                </a:cubicBezTo>
                <a:cubicBezTo>
                  <a:pt x="63520" y="623023"/>
                  <a:pt x="60547" y="637490"/>
                  <a:pt x="55419" y="651164"/>
                </a:cubicBezTo>
                <a:cubicBezTo>
                  <a:pt x="46687" y="674450"/>
                  <a:pt x="35024" y="696666"/>
                  <a:pt x="27710" y="720436"/>
                </a:cubicBezTo>
                <a:cubicBezTo>
                  <a:pt x="16510" y="756835"/>
                  <a:pt x="0" y="831273"/>
                  <a:pt x="0" y="831273"/>
                </a:cubicBezTo>
                <a:cubicBezTo>
                  <a:pt x="4618" y="909782"/>
                  <a:pt x="6029" y="988546"/>
                  <a:pt x="13855" y="1066800"/>
                </a:cubicBezTo>
                <a:cubicBezTo>
                  <a:pt x="15308" y="1081332"/>
                  <a:pt x="20618" y="1095598"/>
                  <a:pt x="27710" y="1108364"/>
                </a:cubicBezTo>
                <a:cubicBezTo>
                  <a:pt x="43883" y="1137475"/>
                  <a:pt x="83128" y="1191491"/>
                  <a:pt x="83128" y="1191491"/>
                </a:cubicBezTo>
                <a:cubicBezTo>
                  <a:pt x="87746" y="1205346"/>
                  <a:pt x="90451" y="1219993"/>
                  <a:pt x="96982" y="1233055"/>
                </a:cubicBezTo>
                <a:cubicBezTo>
                  <a:pt x="118868" y="1276827"/>
                  <a:pt x="177779" y="1334380"/>
                  <a:pt x="207819" y="1357745"/>
                </a:cubicBezTo>
                <a:cubicBezTo>
                  <a:pt x="347540" y="1466417"/>
                  <a:pt x="281427" y="1441956"/>
                  <a:pt x="387928" y="1468582"/>
                </a:cubicBezTo>
                <a:cubicBezTo>
                  <a:pt x="397164" y="1482436"/>
                  <a:pt x="402635" y="1499743"/>
                  <a:pt x="415637" y="1510145"/>
                </a:cubicBezTo>
                <a:cubicBezTo>
                  <a:pt x="427041" y="1519268"/>
                  <a:pt x="444138" y="1517469"/>
                  <a:pt x="457200" y="1524000"/>
                </a:cubicBezTo>
                <a:cubicBezTo>
                  <a:pt x="564627" y="1577714"/>
                  <a:pt x="435859" y="1530740"/>
                  <a:pt x="540328" y="1565564"/>
                </a:cubicBezTo>
                <a:cubicBezTo>
                  <a:pt x="558801" y="1584037"/>
                  <a:pt x="574488" y="1605798"/>
                  <a:pt x="595746" y="1620982"/>
                </a:cubicBezTo>
                <a:cubicBezTo>
                  <a:pt x="607630" y="1629470"/>
                  <a:pt x="624630" y="1627590"/>
                  <a:pt x="637310" y="1634836"/>
                </a:cubicBezTo>
                <a:cubicBezTo>
                  <a:pt x="657359" y="1646292"/>
                  <a:pt x="673938" y="1662979"/>
                  <a:pt x="692728" y="1676400"/>
                </a:cubicBezTo>
                <a:cubicBezTo>
                  <a:pt x="706277" y="1686078"/>
                  <a:pt x="720825" y="1694315"/>
                  <a:pt x="734291" y="1704109"/>
                </a:cubicBezTo>
                <a:cubicBezTo>
                  <a:pt x="771640" y="1731272"/>
                  <a:pt x="803822" y="1766583"/>
                  <a:pt x="845128" y="1787236"/>
                </a:cubicBezTo>
                <a:cubicBezTo>
                  <a:pt x="863601" y="1796472"/>
                  <a:pt x="882836" y="1804319"/>
                  <a:pt x="900546" y="1814945"/>
                </a:cubicBezTo>
                <a:cubicBezTo>
                  <a:pt x="1019643" y="1886404"/>
                  <a:pt x="941634" y="1856352"/>
                  <a:pt x="1025237" y="1884218"/>
                </a:cubicBezTo>
                <a:cubicBezTo>
                  <a:pt x="1126837" y="1879600"/>
                  <a:pt x="1228610" y="1877877"/>
                  <a:pt x="1330037" y="1870364"/>
                </a:cubicBezTo>
                <a:cubicBezTo>
                  <a:pt x="1353521" y="1868624"/>
                  <a:pt x="1378248" y="1867040"/>
                  <a:pt x="1399310" y="1856509"/>
                </a:cubicBezTo>
                <a:cubicBezTo>
                  <a:pt x="1606849" y="1752738"/>
                  <a:pt x="1306270" y="1859811"/>
                  <a:pt x="1482437" y="1801091"/>
                </a:cubicBezTo>
                <a:cubicBezTo>
                  <a:pt x="1496291" y="1791855"/>
                  <a:pt x="1511469" y="1784347"/>
                  <a:pt x="1524000" y="1773382"/>
                </a:cubicBezTo>
                <a:cubicBezTo>
                  <a:pt x="1548576" y="1751878"/>
                  <a:pt x="1593273" y="1704109"/>
                  <a:pt x="1593273" y="1704109"/>
                </a:cubicBezTo>
                <a:cubicBezTo>
                  <a:pt x="1628100" y="1599629"/>
                  <a:pt x="1581119" y="1728420"/>
                  <a:pt x="1634837" y="1620982"/>
                </a:cubicBezTo>
                <a:cubicBezTo>
                  <a:pt x="1692196" y="1506262"/>
                  <a:pt x="1596991" y="1656968"/>
                  <a:pt x="1676400" y="1537855"/>
                </a:cubicBezTo>
                <a:cubicBezTo>
                  <a:pt x="1697339" y="1454102"/>
                  <a:pt x="1684234" y="1500497"/>
                  <a:pt x="1717964" y="1399309"/>
                </a:cubicBezTo>
                <a:lnTo>
                  <a:pt x="1731819" y="1357745"/>
                </a:lnTo>
                <a:cubicBezTo>
                  <a:pt x="1736437" y="1343891"/>
                  <a:pt x="1739142" y="1329244"/>
                  <a:pt x="1745673" y="1316182"/>
                </a:cubicBezTo>
                <a:cubicBezTo>
                  <a:pt x="1754909" y="1297709"/>
                  <a:pt x="1765712" y="1279940"/>
                  <a:pt x="1773382" y="1260764"/>
                </a:cubicBezTo>
                <a:cubicBezTo>
                  <a:pt x="1784230" y="1233645"/>
                  <a:pt x="1801091" y="1177636"/>
                  <a:pt x="1801091" y="1177636"/>
                </a:cubicBezTo>
                <a:cubicBezTo>
                  <a:pt x="1805709" y="1145309"/>
                  <a:pt x="1809104" y="1112783"/>
                  <a:pt x="1814946" y="1080655"/>
                </a:cubicBezTo>
                <a:cubicBezTo>
                  <a:pt x="1818352" y="1061921"/>
                  <a:pt x="1825670" y="1044018"/>
                  <a:pt x="1828800" y="1025236"/>
                </a:cubicBezTo>
                <a:cubicBezTo>
                  <a:pt x="1834921" y="988510"/>
                  <a:pt x="1838037" y="951345"/>
                  <a:pt x="1842655" y="914400"/>
                </a:cubicBezTo>
                <a:cubicBezTo>
                  <a:pt x="1838037" y="757382"/>
                  <a:pt x="1841495" y="599917"/>
                  <a:pt x="1828800" y="443345"/>
                </a:cubicBezTo>
                <a:cubicBezTo>
                  <a:pt x="1827454" y="426749"/>
                  <a:pt x="1807854" y="416998"/>
                  <a:pt x="1801091" y="401782"/>
                </a:cubicBezTo>
                <a:cubicBezTo>
                  <a:pt x="1789229" y="375092"/>
                  <a:pt x="1782618" y="346364"/>
                  <a:pt x="1773382" y="318655"/>
                </a:cubicBezTo>
                <a:cubicBezTo>
                  <a:pt x="1763499" y="289006"/>
                  <a:pt x="1757097" y="257645"/>
                  <a:pt x="1731819" y="235527"/>
                </a:cubicBezTo>
                <a:cubicBezTo>
                  <a:pt x="1706756" y="213597"/>
                  <a:pt x="1680999" y="188186"/>
                  <a:pt x="1648691" y="180109"/>
                </a:cubicBezTo>
                <a:lnTo>
                  <a:pt x="1593273" y="166255"/>
                </a:lnTo>
                <a:cubicBezTo>
                  <a:pt x="1552334" y="145785"/>
                  <a:pt x="1512811" y="124105"/>
                  <a:pt x="1468582" y="110836"/>
                </a:cubicBezTo>
                <a:cubicBezTo>
                  <a:pt x="1446027" y="104070"/>
                  <a:pt x="1422155" y="102693"/>
                  <a:pt x="1399310" y="96982"/>
                </a:cubicBezTo>
                <a:cubicBezTo>
                  <a:pt x="1270341" y="64740"/>
                  <a:pt x="1498373" y="103216"/>
                  <a:pt x="1260764" y="69273"/>
                </a:cubicBezTo>
                <a:cubicBezTo>
                  <a:pt x="1167952" y="38335"/>
                  <a:pt x="1266860" y="68079"/>
                  <a:pt x="1094510" y="41564"/>
                </a:cubicBezTo>
                <a:cubicBezTo>
                  <a:pt x="997172" y="26589"/>
                  <a:pt x="1067212" y="27709"/>
                  <a:pt x="1025237" y="27709"/>
                </a:cubicBezTo>
              </a:path>
            </a:pathLst>
          </a:cu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218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P77KTHKZ\MP9004075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37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147248" cy="1143000"/>
          </a:xfrm>
          <a:ln>
            <a:solidFill>
              <a:srgbClr val="C0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cs-CZ" dirty="0"/>
              <a:t>Dárcovství krve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5" name="Picture 2" descr="http://upload.wikimedia.org/wikipedia/commons/6/6c/Blood_donation_at_Fleet_Week_US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35732"/>
            <a:ext cx="3366740" cy="503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upload.wikimedia.org/wikipedia/commons/b/b3/Krwiodawstwo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735732"/>
            <a:ext cx="3772249" cy="5032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218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971600" y="1700808"/>
            <a:ext cx="7344815" cy="273630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8000" dirty="0" smtClean="0">
                <a:solidFill>
                  <a:srgbClr val="FF0000"/>
                </a:solidFill>
              </a:rPr>
              <a:t>OPAKOVÁNÍ</a:t>
            </a:r>
            <a:endParaRPr lang="cs-CZ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12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821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28080" y="270608"/>
            <a:ext cx="8208912" cy="6155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400" dirty="0" smtClean="0"/>
              <a:t>1. Rozvádí krev po těle kyslík a živiny?</a:t>
            </a:r>
            <a:endParaRPr lang="cs-CZ" sz="3400" dirty="0"/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684726" y="4653136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4" action="ppaction://hlinksldjump"/>
          </p:cNvPr>
          <p:cNvSpPr/>
          <p:nvPr/>
        </p:nvSpPr>
        <p:spPr>
          <a:xfrm>
            <a:off x="5468028" y="4653136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ANO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027" name="Picture 3" descr="C:\Users\Speciální školy\AppData\Local\Microsoft\Windows\Temporary Internet Files\Content.IE5\7G5PVOQD\MP90042227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285" y="1416968"/>
            <a:ext cx="2505430" cy="2505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0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" y="136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eselý obličej 2"/>
          <p:cNvSpPr/>
          <p:nvPr/>
        </p:nvSpPr>
        <p:spPr>
          <a:xfrm>
            <a:off x="2203942" y="1988840"/>
            <a:ext cx="4968552" cy="3888432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260648"/>
            <a:ext cx="806489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bg1"/>
                </a:solidFill>
              </a:rPr>
              <a:t>SPRÁVNĚ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6732240" y="5229200"/>
            <a:ext cx="2160240" cy="1368152"/>
          </a:xfrm>
          <a:prstGeom prst="actionButtonForwardNex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78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23528" y="260648"/>
            <a:ext cx="8208912" cy="6155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400" dirty="0" smtClean="0"/>
              <a:t>2. Je krev průhledná a nečervená tekutina?</a:t>
            </a:r>
            <a:endParaRPr lang="cs-CZ" sz="3400" dirty="0"/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684726" y="4653136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4" action="ppaction://hlinksldjump"/>
          </p:cNvPr>
          <p:cNvSpPr/>
          <p:nvPr/>
        </p:nvSpPr>
        <p:spPr>
          <a:xfrm>
            <a:off x="5468028" y="4653136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ANO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99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" y="136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eselý obličej 2"/>
          <p:cNvSpPr/>
          <p:nvPr/>
        </p:nvSpPr>
        <p:spPr>
          <a:xfrm>
            <a:off x="2203942" y="1988840"/>
            <a:ext cx="4968552" cy="3888432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260648"/>
            <a:ext cx="806489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bg1"/>
                </a:solidFill>
              </a:rPr>
              <a:t>SPRÁVNĚ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6732240" y="5229200"/>
            <a:ext cx="2160240" cy="1368152"/>
          </a:xfrm>
          <a:prstGeom prst="actionButtonForwardNex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78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3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67544" y="260648"/>
            <a:ext cx="8208912" cy="113877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400" dirty="0" smtClean="0"/>
              <a:t>3. Je krevní plazma nažloutlá tekutina s ochrannými látkami?</a:t>
            </a:r>
            <a:endParaRPr lang="cs-CZ" sz="3400" dirty="0"/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683568" y="4624221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ANO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4" action="ppaction://hlinksldjump"/>
          </p:cNvPr>
          <p:cNvSpPr/>
          <p:nvPr/>
        </p:nvSpPr>
        <p:spPr>
          <a:xfrm>
            <a:off x="5604229" y="4624221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NE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8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" y="136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eselý obličej 2"/>
          <p:cNvSpPr/>
          <p:nvPr/>
        </p:nvSpPr>
        <p:spPr>
          <a:xfrm>
            <a:off x="2203942" y="1988840"/>
            <a:ext cx="4968552" cy="3888432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260648"/>
            <a:ext cx="806489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bg1"/>
                </a:solidFill>
              </a:rPr>
              <a:t>SPRÁVNĚ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6732240" y="5229200"/>
            <a:ext cx="2160240" cy="1368152"/>
          </a:xfrm>
          <a:prstGeom prst="actionButtonForwardNex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78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23528" y="260648"/>
            <a:ext cx="8208912" cy="6155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400" dirty="0" smtClean="0"/>
              <a:t>4. Urči správné složení krve</a:t>
            </a:r>
            <a:endParaRPr lang="cs-CZ" sz="3400" dirty="0"/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323528" y="3415177"/>
            <a:ext cx="4104456" cy="288032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krevní plazma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červené krvinky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bílé spirálky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krevní destičky 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4" action="ppaction://hlinksldjump"/>
          </p:cNvPr>
          <p:cNvSpPr/>
          <p:nvPr/>
        </p:nvSpPr>
        <p:spPr>
          <a:xfrm>
            <a:off x="4788024" y="3429000"/>
            <a:ext cx="4176464" cy="288032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krevní plazma</a:t>
            </a:r>
          </a:p>
          <a:p>
            <a:pPr algn="ctr"/>
            <a:r>
              <a:rPr lang="cs-CZ" sz="2800" dirty="0">
                <a:solidFill>
                  <a:schemeClr val="tx1"/>
                </a:solidFill>
              </a:rPr>
              <a:t>červené krvinky</a:t>
            </a:r>
          </a:p>
          <a:p>
            <a:pPr algn="ctr"/>
            <a:r>
              <a:rPr lang="cs-CZ" sz="2800" dirty="0">
                <a:solidFill>
                  <a:schemeClr val="tx1"/>
                </a:solidFill>
              </a:rPr>
              <a:t>bílé krvinky</a:t>
            </a:r>
          </a:p>
          <a:p>
            <a:pPr algn="ctr"/>
            <a:r>
              <a:rPr lang="cs-CZ" sz="2800" dirty="0">
                <a:solidFill>
                  <a:schemeClr val="tx1"/>
                </a:solidFill>
              </a:rPr>
              <a:t>krevní destičky </a:t>
            </a:r>
          </a:p>
        </p:txBody>
      </p:sp>
    </p:spTree>
    <p:extLst>
      <p:ext uri="{BB962C8B-B14F-4D97-AF65-F5344CB8AC3E}">
        <p14:creationId xmlns:p14="http://schemas.microsoft.com/office/powerpoint/2010/main" val="1843238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" y="136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eselý obličej 2"/>
          <p:cNvSpPr/>
          <p:nvPr/>
        </p:nvSpPr>
        <p:spPr>
          <a:xfrm>
            <a:off x="2203942" y="1988840"/>
            <a:ext cx="4968552" cy="3888432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260648"/>
            <a:ext cx="806489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bg1"/>
                </a:solidFill>
              </a:rPr>
              <a:t>SPRÁVNĚ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6732240" y="5229200"/>
            <a:ext cx="2160240" cy="1368152"/>
          </a:xfrm>
          <a:prstGeom prst="actionButtonForwardNex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78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23528" y="260648"/>
            <a:ext cx="8208912" cy="6155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400" dirty="0" smtClean="0"/>
              <a:t>5. Jakou složku krve označuje obrázek?</a:t>
            </a:r>
            <a:endParaRPr lang="cs-CZ" sz="3400" dirty="0"/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684726" y="4653136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Červené krvinky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4" action="ppaction://hlinksldjump"/>
          </p:cNvPr>
          <p:cNvSpPr/>
          <p:nvPr/>
        </p:nvSpPr>
        <p:spPr>
          <a:xfrm>
            <a:off x="5468028" y="4653136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Bílé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krvinky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9" name="Picture 3" descr="C:\Users\Speciální školy\AppData\Local\Microsoft\Windows\Temporary Internet Files\Content.IE5\GQCPYLCF\MC90043880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326" y="1628800"/>
            <a:ext cx="364331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08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" y="136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eselý obličej 2"/>
          <p:cNvSpPr/>
          <p:nvPr/>
        </p:nvSpPr>
        <p:spPr>
          <a:xfrm>
            <a:off x="2203942" y="1988840"/>
            <a:ext cx="4968552" cy="3888432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260648"/>
            <a:ext cx="806489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bg1"/>
                </a:solidFill>
              </a:rPr>
              <a:t>SPRÁVNĚ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6732240" y="5229200"/>
            <a:ext cx="2160240" cy="1368152"/>
          </a:xfrm>
          <a:prstGeom prst="actionButtonForwardNex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78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23528" y="260648"/>
            <a:ext cx="8208912" cy="6155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400" dirty="0" smtClean="0"/>
              <a:t>6. Jakou složku krve označuje obrázek?</a:t>
            </a:r>
            <a:endParaRPr lang="cs-CZ" sz="3400" dirty="0"/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684726" y="4653136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Červenou krvinku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4" action="ppaction://hlinksldjump"/>
          </p:cNvPr>
          <p:cNvSpPr/>
          <p:nvPr/>
        </p:nvSpPr>
        <p:spPr>
          <a:xfrm>
            <a:off x="5468028" y="4653136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Bílou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krvinku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9" name="Picture 4" descr="http://upload.wikimedia.org/wikipedia/commons/2/24/Red_White_Blood_cells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4" r="1363" b="44362"/>
          <a:stretch/>
        </p:blipFill>
        <p:spPr bwMode="auto">
          <a:xfrm>
            <a:off x="2879812" y="1268760"/>
            <a:ext cx="3384376" cy="314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450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" y="136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eselý obličej 2"/>
          <p:cNvSpPr/>
          <p:nvPr/>
        </p:nvSpPr>
        <p:spPr>
          <a:xfrm>
            <a:off x="2203942" y="1988840"/>
            <a:ext cx="4968552" cy="3888432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260648"/>
            <a:ext cx="806489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bg1"/>
                </a:solidFill>
              </a:rPr>
              <a:t>SPRÁVNĚ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6732240" y="5229200"/>
            <a:ext cx="2160240" cy="1368152"/>
          </a:xfrm>
          <a:prstGeom prst="actionButtonForwardNex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78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23528" y="260648"/>
            <a:ext cx="8208912" cy="6155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400" dirty="0" smtClean="0"/>
              <a:t>7. Jaká složka krve chybí na obrázku?</a:t>
            </a:r>
            <a:endParaRPr lang="cs-CZ" sz="3400" dirty="0"/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684726" y="4653136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Bílá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krvinka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4" action="ppaction://hlinksldjump"/>
          </p:cNvPr>
          <p:cNvSpPr/>
          <p:nvPr/>
        </p:nvSpPr>
        <p:spPr>
          <a:xfrm>
            <a:off x="5468028" y="4653136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Červená krvinka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9" name="Picture 4" descr="http://upload.wikimedia.org/wikipedia/commons/2/24/Red_White_Blood_cells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08" b="11017"/>
          <a:stretch/>
        </p:blipFill>
        <p:spPr bwMode="auto">
          <a:xfrm>
            <a:off x="3287549" y="1700808"/>
            <a:ext cx="2280870" cy="2763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08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" y="136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eselý obličej 2"/>
          <p:cNvSpPr/>
          <p:nvPr/>
        </p:nvSpPr>
        <p:spPr>
          <a:xfrm>
            <a:off x="2203942" y="1988840"/>
            <a:ext cx="4968552" cy="3888432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260648"/>
            <a:ext cx="806489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bg1"/>
                </a:solidFill>
              </a:rPr>
              <a:t>SPRÁVNĚ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6732240" y="5229200"/>
            <a:ext cx="2160240" cy="1368152"/>
          </a:xfrm>
          <a:prstGeom prst="actionButtonForwardNex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78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23528" y="260648"/>
            <a:ext cx="8208912" cy="6155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400" dirty="0" smtClean="0"/>
              <a:t>8. Na obrázku je označena</a:t>
            </a:r>
            <a:endParaRPr lang="cs-CZ" sz="3400" dirty="0"/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684726" y="4653136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Krevní destička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4" action="ppaction://hlinksldjump"/>
          </p:cNvPr>
          <p:cNvSpPr/>
          <p:nvPr/>
        </p:nvSpPr>
        <p:spPr>
          <a:xfrm>
            <a:off x="5468028" y="4653136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Červená krvinka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9" name="Picture 4" descr="http://upload.wikimedia.org/wikipedia/commons/2/24/Red_White_Blood_cell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613" y="1412776"/>
            <a:ext cx="476250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Volný tvar 1"/>
          <p:cNvSpPr/>
          <p:nvPr/>
        </p:nvSpPr>
        <p:spPr>
          <a:xfrm>
            <a:off x="4272198" y="2673927"/>
            <a:ext cx="2073184" cy="1704886"/>
          </a:xfrm>
          <a:custGeom>
            <a:avLst/>
            <a:gdLst>
              <a:gd name="connsiteX0" fmla="*/ 2073184 w 2073184"/>
              <a:gd name="connsiteY0" fmla="*/ 1233055 h 1704886"/>
              <a:gd name="connsiteX1" fmla="*/ 2059329 w 2073184"/>
              <a:gd name="connsiteY1" fmla="*/ 983673 h 1704886"/>
              <a:gd name="connsiteX2" fmla="*/ 2045475 w 2073184"/>
              <a:gd name="connsiteY2" fmla="*/ 942109 h 1704886"/>
              <a:gd name="connsiteX3" fmla="*/ 2003911 w 2073184"/>
              <a:gd name="connsiteY3" fmla="*/ 817418 h 1704886"/>
              <a:gd name="connsiteX4" fmla="*/ 1962347 w 2073184"/>
              <a:gd name="connsiteY4" fmla="*/ 775855 h 1704886"/>
              <a:gd name="connsiteX5" fmla="*/ 1934638 w 2073184"/>
              <a:gd name="connsiteY5" fmla="*/ 720437 h 1704886"/>
              <a:gd name="connsiteX6" fmla="*/ 1920784 w 2073184"/>
              <a:gd name="connsiteY6" fmla="*/ 665018 h 1704886"/>
              <a:gd name="connsiteX7" fmla="*/ 1893075 w 2073184"/>
              <a:gd name="connsiteY7" fmla="*/ 623455 h 1704886"/>
              <a:gd name="connsiteX8" fmla="*/ 1851511 w 2073184"/>
              <a:gd name="connsiteY8" fmla="*/ 526473 h 1704886"/>
              <a:gd name="connsiteX9" fmla="*/ 1809947 w 2073184"/>
              <a:gd name="connsiteY9" fmla="*/ 498764 h 1704886"/>
              <a:gd name="connsiteX10" fmla="*/ 1782238 w 2073184"/>
              <a:gd name="connsiteY10" fmla="*/ 457200 h 1704886"/>
              <a:gd name="connsiteX11" fmla="*/ 1768384 w 2073184"/>
              <a:gd name="connsiteY11" fmla="*/ 401782 h 1704886"/>
              <a:gd name="connsiteX12" fmla="*/ 1685257 w 2073184"/>
              <a:gd name="connsiteY12" fmla="*/ 346364 h 1704886"/>
              <a:gd name="connsiteX13" fmla="*/ 1643693 w 2073184"/>
              <a:gd name="connsiteY13" fmla="*/ 318655 h 1704886"/>
              <a:gd name="connsiteX14" fmla="*/ 1602129 w 2073184"/>
              <a:gd name="connsiteY14" fmla="*/ 304800 h 1704886"/>
              <a:gd name="connsiteX15" fmla="*/ 1477438 w 2073184"/>
              <a:gd name="connsiteY15" fmla="*/ 235528 h 1704886"/>
              <a:gd name="connsiteX16" fmla="*/ 1394311 w 2073184"/>
              <a:gd name="connsiteY16" fmla="*/ 193964 h 1704886"/>
              <a:gd name="connsiteX17" fmla="*/ 1338893 w 2073184"/>
              <a:gd name="connsiteY17" fmla="*/ 166255 h 1704886"/>
              <a:gd name="connsiteX18" fmla="*/ 1297329 w 2073184"/>
              <a:gd name="connsiteY18" fmla="*/ 152400 h 1704886"/>
              <a:gd name="connsiteX19" fmla="*/ 1255766 w 2073184"/>
              <a:gd name="connsiteY19" fmla="*/ 124691 h 1704886"/>
              <a:gd name="connsiteX20" fmla="*/ 1172638 w 2073184"/>
              <a:gd name="connsiteY20" fmla="*/ 96982 h 1704886"/>
              <a:gd name="connsiteX21" fmla="*/ 1131075 w 2073184"/>
              <a:gd name="connsiteY21" fmla="*/ 83128 h 1704886"/>
              <a:gd name="connsiteX22" fmla="*/ 1089511 w 2073184"/>
              <a:gd name="connsiteY22" fmla="*/ 69273 h 1704886"/>
              <a:gd name="connsiteX23" fmla="*/ 1034093 w 2073184"/>
              <a:gd name="connsiteY23" fmla="*/ 55418 h 1704886"/>
              <a:gd name="connsiteX24" fmla="*/ 992529 w 2073184"/>
              <a:gd name="connsiteY24" fmla="*/ 27709 h 1704886"/>
              <a:gd name="connsiteX25" fmla="*/ 743147 w 2073184"/>
              <a:gd name="connsiteY25" fmla="*/ 0 h 1704886"/>
              <a:gd name="connsiteX26" fmla="*/ 438347 w 2073184"/>
              <a:gd name="connsiteY26" fmla="*/ 13855 h 1704886"/>
              <a:gd name="connsiteX27" fmla="*/ 272093 w 2073184"/>
              <a:gd name="connsiteY27" fmla="*/ 69273 h 1704886"/>
              <a:gd name="connsiteX28" fmla="*/ 188966 w 2073184"/>
              <a:gd name="connsiteY28" fmla="*/ 124691 h 1704886"/>
              <a:gd name="connsiteX29" fmla="*/ 64275 w 2073184"/>
              <a:gd name="connsiteY29" fmla="*/ 235528 h 1704886"/>
              <a:gd name="connsiteX30" fmla="*/ 36566 w 2073184"/>
              <a:gd name="connsiteY30" fmla="*/ 277091 h 1704886"/>
              <a:gd name="connsiteX31" fmla="*/ 22711 w 2073184"/>
              <a:gd name="connsiteY31" fmla="*/ 318655 h 1704886"/>
              <a:gd name="connsiteX32" fmla="*/ 22711 w 2073184"/>
              <a:gd name="connsiteY32" fmla="*/ 845128 h 1704886"/>
              <a:gd name="connsiteX33" fmla="*/ 50420 w 2073184"/>
              <a:gd name="connsiteY33" fmla="*/ 942109 h 1704886"/>
              <a:gd name="connsiteX34" fmla="*/ 78129 w 2073184"/>
              <a:gd name="connsiteY34" fmla="*/ 983673 h 1704886"/>
              <a:gd name="connsiteX35" fmla="*/ 105838 w 2073184"/>
              <a:gd name="connsiteY35" fmla="*/ 1066800 h 1704886"/>
              <a:gd name="connsiteX36" fmla="*/ 161257 w 2073184"/>
              <a:gd name="connsiteY36" fmla="*/ 1136073 h 1704886"/>
              <a:gd name="connsiteX37" fmla="*/ 188966 w 2073184"/>
              <a:gd name="connsiteY37" fmla="*/ 1177637 h 1704886"/>
              <a:gd name="connsiteX38" fmla="*/ 230529 w 2073184"/>
              <a:gd name="connsiteY38" fmla="*/ 1219200 h 1704886"/>
              <a:gd name="connsiteX39" fmla="*/ 299802 w 2073184"/>
              <a:gd name="connsiteY39" fmla="*/ 1302328 h 1704886"/>
              <a:gd name="connsiteX40" fmla="*/ 341366 w 2073184"/>
              <a:gd name="connsiteY40" fmla="*/ 1330037 h 1704886"/>
              <a:gd name="connsiteX41" fmla="*/ 396784 w 2073184"/>
              <a:gd name="connsiteY41" fmla="*/ 1371600 h 1704886"/>
              <a:gd name="connsiteX42" fmla="*/ 521475 w 2073184"/>
              <a:gd name="connsiteY42" fmla="*/ 1510146 h 1704886"/>
              <a:gd name="connsiteX43" fmla="*/ 576893 w 2073184"/>
              <a:gd name="connsiteY43" fmla="*/ 1524000 h 1704886"/>
              <a:gd name="connsiteX44" fmla="*/ 618457 w 2073184"/>
              <a:gd name="connsiteY44" fmla="*/ 1551709 h 1704886"/>
              <a:gd name="connsiteX45" fmla="*/ 673875 w 2073184"/>
              <a:gd name="connsiteY45" fmla="*/ 1593273 h 1704886"/>
              <a:gd name="connsiteX46" fmla="*/ 826275 w 2073184"/>
              <a:gd name="connsiteY46" fmla="*/ 1634837 h 1704886"/>
              <a:gd name="connsiteX47" fmla="*/ 1006384 w 2073184"/>
              <a:gd name="connsiteY47" fmla="*/ 1676400 h 1704886"/>
              <a:gd name="connsiteX48" fmla="*/ 1158784 w 2073184"/>
              <a:gd name="connsiteY48" fmla="*/ 1690255 h 1704886"/>
              <a:gd name="connsiteX49" fmla="*/ 1214202 w 2073184"/>
              <a:gd name="connsiteY49" fmla="*/ 1704109 h 1704886"/>
              <a:gd name="connsiteX50" fmla="*/ 1574420 w 2073184"/>
              <a:gd name="connsiteY50" fmla="*/ 1676400 h 1704886"/>
              <a:gd name="connsiteX51" fmla="*/ 1615984 w 2073184"/>
              <a:gd name="connsiteY51" fmla="*/ 1648691 h 1704886"/>
              <a:gd name="connsiteX52" fmla="*/ 1699111 w 2073184"/>
              <a:gd name="connsiteY52" fmla="*/ 1620982 h 1704886"/>
              <a:gd name="connsiteX53" fmla="*/ 1782238 w 2073184"/>
              <a:gd name="connsiteY53" fmla="*/ 1565564 h 1704886"/>
              <a:gd name="connsiteX54" fmla="*/ 1823802 w 2073184"/>
              <a:gd name="connsiteY54" fmla="*/ 1537855 h 1704886"/>
              <a:gd name="connsiteX55" fmla="*/ 1865366 w 2073184"/>
              <a:gd name="connsiteY55" fmla="*/ 1496291 h 1704886"/>
              <a:gd name="connsiteX56" fmla="*/ 1948493 w 2073184"/>
              <a:gd name="connsiteY56" fmla="*/ 1440873 h 1704886"/>
              <a:gd name="connsiteX57" fmla="*/ 2003911 w 2073184"/>
              <a:gd name="connsiteY57" fmla="*/ 1343891 h 1704886"/>
              <a:gd name="connsiteX58" fmla="*/ 2031620 w 2073184"/>
              <a:gd name="connsiteY58" fmla="*/ 1302328 h 1704886"/>
              <a:gd name="connsiteX59" fmla="*/ 2059329 w 2073184"/>
              <a:gd name="connsiteY59" fmla="*/ 1219200 h 1704886"/>
              <a:gd name="connsiteX60" fmla="*/ 2045475 w 2073184"/>
              <a:gd name="connsiteY60" fmla="*/ 1011382 h 1704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2073184" h="1704886">
                <a:moveTo>
                  <a:pt x="2073184" y="1233055"/>
                </a:moveTo>
                <a:cubicBezTo>
                  <a:pt x="2068566" y="1149928"/>
                  <a:pt x="2067222" y="1066554"/>
                  <a:pt x="2059329" y="983673"/>
                </a:cubicBezTo>
                <a:cubicBezTo>
                  <a:pt x="2057944" y="969135"/>
                  <a:pt x="2049017" y="956277"/>
                  <a:pt x="2045475" y="942109"/>
                </a:cubicBezTo>
                <a:cubicBezTo>
                  <a:pt x="2030746" y="883193"/>
                  <a:pt x="2039365" y="867053"/>
                  <a:pt x="2003911" y="817418"/>
                </a:cubicBezTo>
                <a:cubicBezTo>
                  <a:pt x="1992523" y="801474"/>
                  <a:pt x="1976202" y="789709"/>
                  <a:pt x="1962347" y="775855"/>
                </a:cubicBezTo>
                <a:cubicBezTo>
                  <a:pt x="1953111" y="757382"/>
                  <a:pt x="1941890" y="739775"/>
                  <a:pt x="1934638" y="720437"/>
                </a:cubicBezTo>
                <a:cubicBezTo>
                  <a:pt x="1927952" y="702608"/>
                  <a:pt x="1928285" y="682520"/>
                  <a:pt x="1920784" y="665018"/>
                </a:cubicBezTo>
                <a:cubicBezTo>
                  <a:pt x="1914225" y="649713"/>
                  <a:pt x="1900522" y="638348"/>
                  <a:pt x="1893075" y="623455"/>
                </a:cubicBezTo>
                <a:cubicBezTo>
                  <a:pt x="1871419" y="580144"/>
                  <a:pt x="1887546" y="569715"/>
                  <a:pt x="1851511" y="526473"/>
                </a:cubicBezTo>
                <a:cubicBezTo>
                  <a:pt x="1840851" y="513681"/>
                  <a:pt x="1823802" y="508000"/>
                  <a:pt x="1809947" y="498764"/>
                </a:cubicBezTo>
                <a:cubicBezTo>
                  <a:pt x="1800711" y="484909"/>
                  <a:pt x="1788797" y="472505"/>
                  <a:pt x="1782238" y="457200"/>
                </a:cubicBezTo>
                <a:cubicBezTo>
                  <a:pt x="1774737" y="439698"/>
                  <a:pt x="1780923" y="416112"/>
                  <a:pt x="1768384" y="401782"/>
                </a:cubicBezTo>
                <a:cubicBezTo>
                  <a:pt x="1746454" y="376720"/>
                  <a:pt x="1712966" y="364837"/>
                  <a:pt x="1685257" y="346364"/>
                </a:cubicBezTo>
                <a:cubicBezTo>
                  <a:pt x="1671402" y="337128"/>
                  <a:pt x="1659490" y="323921"/>
                  <a:pt x="1643693" y="318655"/>
                </a:cubicBezTo>
                <a:cubicBezTo>
                  <a:pt x="1629838" y="314037"/>
                  <a:pt x="1614895" y="311892"/>
                  <a:pt x="1602129" y="304800"/>
                </a:cubicBezTo>
                <a:cubicBezTo>
                  <a:pt x="1459216" y="225404"/>
                  <a:pt x="1571485" y="266875"/>
                  <a:pt x="1477438" y="235528"/>
                </a:cubicBezTo>
                <a:cubicBezTo>
                  <a:pt x="1397565" y="182277"/>
                  <a:pt x="1474614" y="228379"/>
                  <a:pt x="1394311" y="193964"/>
                </a:cubicBezTo>
                <a:cubicBezTo>
                  <a:pt x="1375328" y="185828"/>
                  <a:pt x="1357876" y="174391"/>
                  <a:pt x="1338893" y="166255"/>
                </a:cubicBezTo>
                <a:cubicBezTo>
                  <a:pt x="1325470" y="160502"/>
                  <a:pt x="1310391" y="158931"/>
                  <a:pt x="1297329" y="152400"/>
                </a:cubicBezTo>
                <a:cubicBezTo>
                  <a:pt x="1282436" y="144953"/>
                  <a:pt x="1270982" y="131454"/>
                  <a:pt x="1255766" y="124691"/>
                </a:cubicBezTo>
                <a:cubicBezTo>
                  <a:pt x="1229075" y="112828"/>
                  <a:pt x="1200347" y="106218"/>
                  <a:pt x="1172638" y="96982"/>
                </a:cubicBezTo>
                <a:lnTo>
                  <a:pt x="1131075" y="83128"/>
                </a:lnTo>
                <a:cubicBezTo>
                  <a:pt x="1117220" y="78510"/>
                  <a:pt x="1103679" y="72815"/>
                  <a:pt x="1089511" y="69273"/>
                </a:cubicBezTo>
                <a:lnTo>
                  <a:pt x="1034093" y="55418"/>
                </a:lnTo>
                <a:cubicBezTo>
                  <a:pt x="1020238" y="46182"/>
                  <a:pt x="1007422" y="35156"/>
                  <a:pt x="992529" y="27709"/>
                </a:cubicBezTo>
                <a:cubicBezTo>
                  <a:pt x="926421" y="-5344"/>
                  <a:pt x="769103" y="1730"/>
                  <a:pt x="743147" y="0"/>
                </a:cubicBezTo>
                <a:cubicBezTo>
                  <a:pt x="641547" y="4618"/>
                  <a:pt x="539547" y="3735"/>
                  <a:pt x="438347" y="13855"/>
                </a:cubicBezTo>
                <a:cubicBezTo>
                  <a:pt x="379735" y="19716"/>
                  <a:pt x="322384" y="39098"/>
                  <a:pt x="272093" y="69273"/>
                </a:cubicBezTo>
                <a:cubicBezTo>
                  <a:pt x="243537" y="86407"/>
                  <a:pt x="216675" y="106218"/>
                  <a:pt x="188966" y="124691"/>
                </a:cubicBezTo>
                <a:cubicBezTo>
                  <a:pt x="138990" y="158008"/>
                  <a:pt x="102239" y="178583"/>
                  <a:pt x="64275" y="235528"/>
                </a:cubicBezTo>
                <a:cubicBezTo>
                  <a:pt x="55039" y="249382"/>
                  <a:pt x="44013" y="262198"/>
                  <a:pt x="36566" y="277091"/>
                </a:cubicBezTo>
                <a:cubicBezTo>
                  <a:pt x="30035" y="290153"/>
                  <a:pt x="27329" y="304800"/>
                  <a:pt x="22711" y="318655"/>
                </a:cubicBezTo>
                <a:cubicBezTo>
                  <a:pt x="-13816" y="537827"/>
                  <a:pt x="-614" y="425270"/>
                  <a:pt x="22711" y="845128"/>
                </a:cubicBezTo>
                <a:cubicBezTo>
                  <a:pt x="23266" y="855113"/>
                  <a:pt x="43462" y="928193"/>
                  <a:pt x="50420" y="942109"/>
                </a:cubicBezTo>
                <a:cubicBezTo>
                  <a:pt x="57867" y="957002"/>
                  <a:pt x="71366" y="968457"/>
                  <a:pt x="78129" y="983673"/>
                </a:cubicBezTo>
                <a:cubicBezTo>
                  <a:pt x="89991" y="1010363"/>
                  <a:pt x="89637" y="1042498"/>
                  <a:pt x="105838" y="1066800"/>
                </a:cubicBezTo>
                <a:cubicBezTo>
                  <a:pt x="191123" y="1194729"/>
                  <a:pt x="82290" y="1037365"/>
                  <a:pt x="161257" y="1136073"/>
                </a:cubicBezTo>
                <a:cubicBezTo>
                  <a:pt x="171659" y="1149075"/>
                  <a:pt x="178306" y="1164845"/>
                  <a:pt x="188966" y="1177637"/>
                </a:cubicBezTo>
                <a:cubicBezTo>
                  <a:pt x="201509" y="1192689"/>
                  <a:pt x="217986" y="1204148"/>
                  <a:pt x="230529" y="1219200"/>
                </a:cubicBezTo>
                <a:cubicBezTo>
                  <a:pt x="280066" y="1278645"/>
                  <a:pt x="233568" y="1247133"/>
                  <a:pt x="299802" y="1302328"/>
                </a:cubicBezTo>
                <a:cubicBezTo>
                  <a:pt x="312594" y="1312988"/>
                  <a:pt x="327816" y="1320359"/>
                  <a:pt x="341366" y="1330037"/>
                </a:cubicBezTo>
                <a:cubicBezTo>
                  <a:pt x="360156" y="1343458"/>
                  <a:pt x="378311" y="1357746"/>
                  <a:pt x="396784" y="1371600"/>
                </a:cubicBezTo>
                <a:cubicBezTo>
                  <a:pt x="426086" y="1415554"/>
                  <a:pt x="477972" y="1499271"/>
                  <a:pt x="521475" y="1510146"/>
                </a:cubicBezTo>
                <a:lnTo>
                  <a:pt x="576893" y="1524000"/>
                </a:lnTo>
                <a:cubicBezTo>
                  <a:pt x="590748" y="1533236"/>
                  <a:pt x="604907" y="1542031"/>
                  <a:pt x="618457" y="1551709"/>
                </a:cubicBezTo>
                <a:cubicBezTo>
                  <a:pt x="637247" y="1565130"/>
                  <a:pt x="653222" y="1582946"/>
                  <a:pt x="673875" y="1593273"/>
                </a:cubicBezTo>
                <a:cubicBezTo>
                  <a:pt x="733316" y="1622994"/>
                  <a:pt x="765469" y="1619635"/>
                  <a:pt x="826275" y="1634837"/>
                </a:cubicBezTo>
                <a:cubicBezTo>
                  <a:pt x="925186" y="1659565"/>
                  <a:pt x="812662" y="1658788"/>
                  <a:pt x="1006384" y="1676400"/>
                </a:cubicBezTo>
                <a:lnTo>
                  <a:pt x="1158784" y="1690255"/>
                </a:lnTo>
                <a:cubicBezTo>
                  <a:pt x="1177257" y="1694873"/>
                  <a:pt x="1195161" y="1704109"/>
                  <a:pt x="1214202" y="1704109"/>
                </a:cubicBezTo>
                <a:cubicBezTo>
                  <a:pt x="1479151" y="1704109"/>
                  <a:pt x="1431356" y="1712167"/>
                  <a:pt x="1574420" y="1676400"/>
                </a:cubicBezTo>
                <a:cubicBezTo>
                  <a:pt x="1588275" y="1667164"/>
                  <a:pt x="1600768" y="1655454"/>
                  <a:pt x="1615984" y="1648691"/>
                </a:cubicBezTo>
                <a:cubicBezTo>
                  <a:pt x="1642674" y="1636829"/>
                  <a:pt x="1674809" y="1637184"/>
                  <a:pt x="1699111" y="1620982"/>
                </a:cubicBezTo>
                <a:lnTo>
                  <a:pt x="1782238" y="1565564"/>
                </a:lnTo>
                <a:cubicBezTo>
                  <a:pt x="1796093" y="1556328"/>
                  <a:pt x="1812028" y="1549629"/>
                  <a:pt x="1823802" y="1537855"/>
                </a:cubicBezTo>
                <a:cubicBezTo>
                  <a:pt x="1837657" y="1524000"/>
                  <a:pt x="1849900" y="1508320"/>
                  <a:pt x="1865366" y="1496291"/>
                </a:cubicBezTo>
                <a:cubicBezTo>
                  <a:pt x="1891653" y="1475845"/>
                  <a:pt x="1948493" y="1440873"/>
                  <a:pt x="1948493" y="1440873"/>
                </a:cubicBezTo>
                <a:cubicBezTo>
                  <a:pt x="2016006" y="1339602"/>
                  <a:pt x="1933595" y="1466944"/>
                  <a:pt x="2003911" y="1343891"/>
                </a:cubicBezTo>
                <a:cubicBezTo>
                  <a:pt x="2012172" y="1329434"/>
                  <a:pt x="2024857" y="1317544"/>
                  <a:pt x="2031620" y="1302328"/>
                </a:cubicBezTo>
                <a:cubicBezTo>
                  <a:pt x="2043483" y="1275637"/>
                  <a:pt x="2059329" y="1219200"/>
                  <a:pt x="2059329" y="1219200"/>
                </a:cubicBezTo>
                <a:lnTo>
                  <a:pt x="2045475" y="1011382"/>
                </a:ln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08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" y="136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eselý obličej 2"/>
          <p:cNvSpPr/>
          <p:nvPr/>
        </p:nvSpPr>
        <p:spPr>
          <a:xfrm>
            <a:off x="2203942" y="1988840"/>
            <a:ext cx="4968552" cy="3888432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260648"/>
            <a:ext cx="806489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bg1"/>
                </a:solidFill>
              </a:rPr>
              <a:t>SPRÁVNĚ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6732240" y="5229200"/>
            <a:ext cx="2160240" cy="1368152"/>
          </a:xfrm>
          <a:prstGeom prst="actionButtonForwardNex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78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upload.wikimedia.org/wikipedia/commons/6/6c/Blood_donation_at_Fleet_Week_US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642" y="1235318"/>
            <a:ext cx="2934692" cy="438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7532" y="260648"/>
            <a:ext cx="8208912" cy="6155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400" dirty="0" smtClean="0"/>
              <a:t>9. Mladík na obrázku </a:t>
            </a:r>
            <a:endParaRPr lang="cs-CZ" sz="3400" dirty="0"/>
          </a:p>
        </p:txBody>
      </p:sp>
      <p:sp>
        <p:nvSpPr>
          <p:cNvPr id="6" name="Ovál 5">
            <a:hlinkClick r:id="rId4" action="ppaction://hlinksldjump"/>
          </p:cNvPr>
          <p:cNvSpPr/>
          <p:nvPr/>
        </p:nvSpPr>
        <p:spPr>
          <a:xfrm>
            <a:off x="477532" y="4932815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dostává infuzi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vál 6">
            <a:hlinkClick r:id="rId5" action="ppaction://hlinksldjump"/>
          </p:cNvPr>
          <p:cNvSpPr/>
          <p:nvPr/>
        </p:nvSpPr>
        <p:spPr>
          <a:xfrm>
            <a:off x="5724128" y="4921874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daruje krev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20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" y="136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eselý obličej 2"/>
          <p:cNvSpPr/>
          <p:nvPr/>
        </p:nvSpPr>
        <p:spPr>
          <a:xfrm>
            <a:off x="2203942" y="1988840"/>
            <a:ext cx="4968552" cy="3888432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260648"/>
            <a:ext cx="806489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bg1"/>
                </a:solidFill>
              </a:rPr>
              <a:t>SPRÁVNĚ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6732240" y="5229200"/>
            <a:ext cx="2160240" cy="1368152"/>
          </a:xfrm>
          <a:prstGeom prst="actionButtonForwardNex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78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9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7532" y="260648"/>
            <a:ext cx="8208912" cy="6155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400" dirty="0" smtClean="0"/>
              <a:t>10. Jaký je objem krve v těle? </a:t>
            </a:r>
            <a:endParaRPr lang="cs-CZ" sz="3400" dirty="0"/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477532" y="4932815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5 – 5,5 l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vál 6">
            <a:hlinkClick r:id="rId4" action="ppaction://hlinksldjump"/>
          </p:cNvPr>
          <p:cNvSpPr/>
          <p:nvPr/>
        </p:nvSpPr>
        <p:spPr>
          <a:xfrm>
            <a:off x="5724128" y="4921874"/>
            <a:ext cx="3096344" cy="16561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8 – 8,5 l 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2055" name="Picture 7" descr="C:\Users\Speciální školy\AppData\Local\Microsoft\Windows\Temporary Internet Files\Content.IE5\SH19RE6R\MP900448599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58" y="1268760"/>
            <a:ext cx="2448272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337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" y="136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eselý obličej 2"/>
          <p:cNvSpPr/>
          <p:nvPr/>
        </p:nvSpPr>
        <p:spPr>
          <a:xfrm>
            <a:off x="2203942" y="1988840"/>
            <a:ext cx="4968552" cy="3888432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260648"/>
            <a:ext cx="806489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bg1"/>
                </a:solidFill>
              </a:rPr>
              <a:t>SPRÁVNĚ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6732240" y="5229200"/>
            <a:ext cx="2160240" cy="1368152"/>
          </a:xfrm>
          <a:prstGeom prst="actionButtonForwardNex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511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39552" y="260648"/>
            <a:ext cx="8064896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bg1"/>
                </a:solidFill>
              </a:rPr>
              <a:t>Jsi vítěz </a:t>
            </a:r>
            <a:endParaRPr lang="cs-CZ" sz="5400" dirty="0">
              <a:solidFill>
                <a:schemeClr val="bg1"/>
              </a:solidFill>
            </a:endParaRPr>
          </a:p>
        </p:txBody>
      </p:sp>
      <p:pic>
        <p:nvPicPr>
          <p:cNvPr id="3078" name="Picture 6" descr="C:\Users\Speciální školy\AppData\Local\Microsoft\Windows\Temporary Internet Files\Content.IE5\FD9U41YX\MC9001917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459" y="1916832"/>
            <a:ext cx="3397082" cy="3687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MS900044820[1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83685" y="31378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616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0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200" dirty="0" smtClean="0"/>
              <a:t>Použité zdroje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Autofit/>
          </a:bodyPr>
          <a:lstStyle/>
          <a:p>
            <a:r>
              <a:rPr lang="cs-CZ" sz="2400" dirty="0"/>
              <a:t>Snímek </a:t>
            </a:r>
            <a:r>
              <a:rPr lang="cs-CZ" sz="2400" dirty="0" smtClean="0"/>
              <a:t>5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KVASNIČKOVÁ</a:t>
            </a:r>
            <a:r>
              <a:rPr lang="cs-CZ" sz="2400" dirty="0"/>
              <a:t>, Danuše. </a:t>
            </a:r>
            <a:r>
              <a:rPr lang="cs-CZ" sz="2400" i="1" dirty="0"/>
              <a:t>Základy ekologie</a:t>
            </a:r>
            <a:r>
              <a:rPr lang="cs-CZ" sz="2400" dirty="0"/>
              <a:t>. Vyd.1. Praha : SPN</a:t>
            </a:r>
            <a:r>
              <a:rPr lang="cs-CZ" sz="2400" dirty="0" smtClean="0"/>
              <a:t>,</a:t>
            </a:r>
            <a:br>
              <a:rPr lang="cs-CZ" sz="2400" dirty="0" smtClean="0"/>
            </a:br>
            <a:r>
              <a:rPr lang="cs-CZ" sz="2400" dirty="0" smtClean="0"/>
              <a:t>     1991</a:t>
            </a:r>
            <a:r>
              <a:rPr lang="cs-CZ" sz="2400" dirty="0"/>
              <a:t>. 87 s. ISBN 80-04-25187-0. s. </a:t>
            </a:r>
            <a:r>
              <a:rPr lang="cs-CZ" sz="2400" dirty="0" smtClean="0"/>
              <a:t>47</a:t>
            </a:r>
          </a:p>
          <a:p>
            <a:r>
              <a:rPr lang="cs-CZ" sz="2400" dirty="0" smtClean="0"/>
              <a:t>Snímek </a:t>
            </a:r>
            <a:r>
              <a:rPr lang="cs-CZ" sz="2400" dirty="0"/>
              <a:t>6</a:t>
            </a:r>
            <a:br>
              <a:rPr lang="cs-CZ" sz="2400" dirty="0"/>
            </a:br>
            <a:r>
              <a:rPr lang="cs-CZ" sz="2400" dirty="0"/>
              <a:t>KADLEC, Petr. </a:t>
            </a:r>
            <a:r>
              <a:rPr lang="cs-CZ" sz="2400" i="1" dirty="0"/>
              <a:t>Wikipedie</a:t>
            </a:r>
            <a:r>
              <a:rPr lang="cs-CZ" sz="2400" dirty="0"/>
              <a:t> [online]. [cit. </a:t>
            </a:r>
            <a:r>
              <a:rPr lang="cs-CZ" sz="2400" dirty="0" smtClean="0"/>
              <a:t>17.1.2013</a:t>
            </a:r>
            <a:r>
              <a:rPr lang="cs-CZ" sz="2400" dirty="0"/>
              <a:t>]. Dostupný na WWW: http://</a:t>
            </a:r>
            <a:r>
              <a:rPr lang="cs-CZ" sz="2400" dirty="0" smtClean="0"/>
              <a:t>upload.wikimedia.org/wikipedia/commons/b/b6/Illu_blood_components_cs.svg</a:t>
            </a:r>
          </a:p>
          <a:p>
            <a:r>
              <a:rPr lang="cs-CZ" sz="2400" dirty="0" smtClean="0"/>
              <a:t>Snímek 7</a:t>
            </a:r>
          </a:p>
          <a:p>
            <a:pPr marL="0" indent="0">
              <a:buNone/>
            </a:pPr>
            <a:r>
              <a:rPr lang="cs-CZ" sz="2400" dirty="0" smtClean="0"/>
              <a:t>     AUTOR NEUVEDEN</a:t>
            </a:r>
            <a:r>
              <a:rPr lang="en-US" sz="2400" dirty="0" smtClean="0"/>
              <a:t>. </a:t>
            </a:r>
            <a:r>
              <a:rPr lang="en-US" sz="2400" i="1" dirty="0" err="1"/>
              <a:t>Wikipedie</a:t>
            </a:r>
            <a:r>
              <a:rPr lang="en-US" sz="2400" dirty="0"/>
              <a:t> [online]. [cit. </a:t>
            </a:r>
            <a:r>
              <a:rPr lang="en-US" sz="2400" dirty="0" smtClean="0"/>
              <a:t>17.</a:t>
            </a:r>
            <a:r>
              <a:rPr lang="cs-CZ" sz="2400" dirty="0" smtClean="0"/>
              <a:t>1</a:t>
            </a:r>
            <a:r>
              <a:rPr lang="en-US" sz="2400" dirty="0" smtClean="0"/>
              <a:t>.2013</a:t>
            </a:r>
            <a:r>
              <a:rPr lang="en-US" sz="2400" dirty="0"/>
              <a:t>].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     </a:t>
            </a:r>
            <a:r>
              <a:rPr lang="en-US" sz="2400" dirty="0" err="1" smtClean="0"/>
              <a:t>Dostupný</a:t>
            </a:r>
            <a:r>
              <a:rPr lang="en-US" sz="2400" dirty="0" smtClean="0"/>
              <a:t> </a:t>
            </a:r>
            <a:r>
              <a:rPr lang="en-US" sz="2400" dirty="0" err="1"/>
              <a:t>na</a:t>
            </a:r>
            <a:r>
              <a:rPr lang="en-US" sz="2400" dirty="0"/>
              <a:t> WWW: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     </a:t>
            </a:r>
            <a:r>
              <a:rPr lang="en-US" sz="2400" dirty="0" smtClean="0"/>
              <a:t>http</a:t>
            </a:r>
            <a:r>
              <a:rPr lang="en-US" sz="2400" dirty="0"/>
              <a:t>://cs.wikipedia.org/wiki/Soubor:Redbloodcells.jpg 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077057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sz="4400" dirty="0"/>
              <a:t>Snímek 8, </a:t>
            </a:r>
            <a:r>
              <a:rPr lang="cs-CZ" sz="4400" dirty="0" smtClean="0"/>
              <a:t>9, 24, 26</a:t>
            </a:r>
            <a:r>
              <a:rPr lang="cs-CZ" sz="4400" b="1" dirty="0"/>
              <a:t/>
            </a:r>
            <a:br>
              <a:rPr lang="cs-CZ" sz="4400" b="1" dirty="0"/>
            </a:br>
            <a:r>
              <a:rPr lang="cs-CZ" sz="4400" dirty="0"/>
              <a:t>ELECTRON MICROSCOPY FACILITY AT THE NATIONAL CANCER INSTITUTE AT FREDERICK (NCI-FREDERICK). </a:t>
            </a:r>
            <a:r>
              <a:rPr lang="cs-CZ" sz="4400" i="1" dirty="0"/>
              <a:t>Wikipedie</a:t>
            </a:r>
            <a:r>
              <a:rPr lang="cs-CZ" sz="4400" dirty="0"/>
              <a:t> [online]. [cit. </a:t>
            </a:r>
            <a:r>
              <a:rPr lang="cs-CZ" sz="4400" dirty="0" smtClean="0"/>
              <a:t>17.1.2013</a:t>
            </a:r>
            <a:r>
              <a:rPr lang="cs-CZ" sz="4400" dirty="0"/>
              <a:t>]. Dostupný na WWW: http://</a:t>
            </a:r>
            <a:r>
              <a:rPr lang="cs-CZ" sz="4400" dirty="0" smtClean="0"/>
              <a:t>cs.wikipedia.org/wiki/Soubor:Red_White_Blood_cells.jpg</a:t>
            </a:r>
          </a:p>
          <a:p>
            <a:r>
              <a:rPr lang="cs-CZ" sz="4400" dirty="0" smtClean="0"/>
              <a:t>Snímek 10, 28</a:t>
            </a:r>
            <a:r>
              <a:rPr lang="cs-CZ" sz="4400" dirty="0"/>
              <a:t/>
            </a:r>
            <a:br>
              <a:rPr lang="cs-CZ" sz="4400" dirty="0"/>
            </a:br>
            <a:r>
              <a:rPr lang="cs-CZ" sz="4400" dirty="0"/>
              <a:t>BUSLOVICH, Michael; FRANKE, Robert. </a:t>
            </a:r>
            <a:r>
              <a:rPr lang="cs-CZ" sz="4400" i="1" dirty="0"/>
              <a:t>Wikipedie</a:t>
            </a:r>
            <a:r>
              <a:rPr lang="cs-CZ" sz="4400" dirty="0"/>
              <a:t> [online]. [cit. </a:t>
            </a:r>
            <a:r>
              <a:rPr lang="cs-CZ" sz="4400" dirty="0" smtClean="0"/>
              <a:t>17.1.2013</a:t>
            </a:r>
            <a:r>
              <a:rPr lang="cs-CZ" sz="4400" dirty="0"/>
              <a:t>]. Dostupný na WWW: http://cs.wikipedia.org/wiki/Soubor:Blood_donation_at_Fleet_Week_USA.jpg</a:t>
            </a:r>
            <a:r>
              <a:rPr lang="cs-CZ" sz="3400" dirty="0"/>
              <a:t/>
            </a:r>
            <a:br>
              <a:rPr lang="cs-CZ" sz="3400" dirty="0"/>
            </a:br>
            <a:r>
              <a:rPr lang="cs-CZ" dirty="0"/>
              <a:t/>
            </a:r>
            <a:br>
              <a:rPr lang="cs-CZ" dirty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800" dirty="0"/>
              <a:t/>
            </a:r>
            <a:br>
              <a:rPr lang="cs-CZ" sz="2800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583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Snímek 10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REYTAN</a:t>
            </a:r>
            <a:r>
              <a:rPr lang="cs-CZ" sz="2400" dirty="0"/>
              <a:t>. </a:t>
            </a:r>
            <a:r>
              <a:rPr lang="cs-CZ" sz="2400" i="1" dirty="0"/>
              <a:t>Wikipedie</a:t>
            </a:r>
            <a:r>
              <a:rPr lang="cs-CZ" sz="2400" dirty="0"/>
              <a:t> [online]. [cit. </a:t>
            </a:r>
            <a:r>
              <a:rPr lang="cs-CZ" sz="2400" dirty="0" smtClean="0"/>
              <a:t>17.1.2013</a:t>
            </a:r>
            <a:r>
              <a:rPr lang="cs-CZ" sz="2400" dirty="0"/>
              <a:t>]. Dostupný na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     WWW</a:t>
            </a:r>
            <a:r>
              <a:rPr lang="cs-CZ" sz="2400" dirty="0"/>
              <a:t>: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     http</a:t>
            </a:r>
            <a:r>
              <a:rPr lang="cs-CZ" sz="2400" dirty="0"/>
              <a:t>://</a:t>
            </a:r>
            <a:r>
              <a:rPr lang="cs-CZ" sz="2400" dirty="0" smtClean="0"/>
              <a:t>cs.wikipedia.org/wiki/Soubor:Krwiodawstwo4.JPG</a:t>
            </a:r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97969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peciální školy\AppData\Local\Microsoft\Windows\Temporary Internet Files\Content.IE5\7G5PVOQD\MP900390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46" y="-3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eselý obličej 2"/>
          <p:cNvSpPr/>
          <p:nvPr/>
        </p:nvSpPr>
        <p:spPr>
          <a:xfrm>
            <a:off x="2087724" y="1772816"/>
            <a:ext cx="4968552" cy="3888432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260648"/>
            <a:ext cx="806489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ŠPATNĚ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5" name="Tlačítko akce: Zpět nebo Předchozí 4">
            <a:hlinkClick r:id="" action="ppaction://hlinkshowjump?jump=lastslideviewed" highlightClick="1"/>
          </p:cNvPr>
          <p:cNvSpPr/>
          <p:nvPr/>
        </p:nvSpPr>
        <p:spPr>
          <a:xfrm>
            <a:off x="6732240" y="5157192"/>
            <a:ext cx="2016224" cy="15121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47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519</Words>
  <Application>Microsoft Office PowerPoint</Application>
  <PresentationFormat>Předvádění na obrazovce (4:3)</PresentationFormat>
  <Paragraphs>133</Paragraphs>
  <Slides>36</Slides>
  <Notes>0</Notes>
  <HiddenSlides>1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37" baseType="lpstr">
      <vt:lpstr>Motiv systému Office</vt:lpstr>
      <vt:lpstr>Prezentace aplikace PowerPoint</vt:lpstr>
      <vt:lpstr>Prezentace aplikace PowerPoint</vt:lpstr>
      <vt:lpstr>Prezentace aplikace PowerPoint</vt:lpstr>
      <vt:lpstr>Funkce krve</vt:lpstr>
      <vt:lpstr>Vlastnosti krve</vt:lpstr>
      <vt:lpstr>Krevní plazma</vt:lpstr>
      <vt:lpstr>Červené krvinky</vt:lpstr>
      <vt:lpstr>Bílé krvinky</vt:lpstr>
      <vt:lpstr>Krevní destičky</vt:lpstr>
      <vt:lpstr>Dárcovství krve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Speciální školy</dc:creator>
  <cp:lastModifiedBy>Speciální školy</cp:lastModifiedBy>
  <cp:revision>70</cp:revision>
  <dcterms:created xsi:type="dcterms:W3CDTF">2013-03-14T19:49:16Z</dcterms:created>
  <dcterms:modified xsi:type="dcterms:W3CDTF">2013-03-25T20:22:17Z</dcterms:modified>
</cp:coreProperties>
</file>