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2" r:id="rId4"/>
    <p:sldId id="274" r:id="rId5"/>
    <p:sldId id="276" r:id="rId6"/>
    <p:sldId id="277" r:id="rId7"/>
    <p:sldId id="272" r:id="rId8"/>
    <p:sldId id="271" r:id="rId9"/>
    <p:sldId id="278" r:id="rId10"/>
    <p:sldId id="279" r:id="rId11"/>
    <p:sldId id="293" r:id="rId12"/>
    <p:sldId id="286" r:id="rId13"/>
    <p:sldId id="294" r:id="rId14"/>
    <p:sldId id="285" r:id="rId15"/>
    <p:sldId id="295" r:id="rId16"/>
    <p:sldId id="284" r:id="rId17"/>
    <p:sldId id="296" r:id="rId18"/>
    <p:sldId id="281" r:id="rId19"/>
    <p:sldId id="297" r:id="rId20"/>
    <p:sldId id="282" r:id="rId21"/>
    <p:sldId id="298" r:id="rId22"/>
    <p:sldId id="291" r:id="rId23"/>
    <p:sldId id="299" r:id="rId24"/>
    <p:sldId id="290" r:id="rId25"/>
    <p:sldId id="300" r:id="rId26"/>
    <p:sldId id="289" r:id="rId27"/>
    <p:sldId id="301" r:id="rId28"/>
    <p:sldId id="292" r:id="rId29"/>
    <p:sldId id="302" r:id="rId30"/>
    <p:sldId id="270" r:id="rId31"/>
    <p:sldId id="287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B8022-2049-480C-9F19-D3BC65ABF782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E187B-22CF-4948-9A12-210A0B0737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7944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B8022-2049-480C-9F19-D3BC65ABF782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E187B-22CF-4948-9A12-210A0B0737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7473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B8022-2049-480C-9F19-D3BC65ABF782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E187B-22CF-4948-9A12-210A0B0737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4871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B8022-2049-480C-9F19-D3BC65ABF782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E187B-22CF-4948-9A12-210A0B0737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7668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B8022-2049-480C-9F19-D3BC65ABF782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E187B-22CF-4948-9A12-210A0B0737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7393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B8022-2049-480C-9F19-D3BC65ABF782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E187B-22CF-4948-9A12-210A0B0737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910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B8022-2049-480C-9F19-D3BC65ABF782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E187B-22CF-4948-9A12-210A0B0737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0703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B8022-2049-480C-9F19-D3BC65ABF782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E187B-22CF-4948-9A12-210A0B0737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049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B8022-2049-480C-9F19-D3BC65ABF782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E187B-22CF-4948-9A12-210A0B0737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4185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B8022-2049-480C-9F19-D3BC65ABF782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E187B-22CF-4948-9A12-210A0B0737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7990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B8022-2049-480C-9F19-D3BC65ABF782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E187B-22CF-4948-9A12-210A0B0737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1514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5B8022-2049-480C-9F19-D3BC65ABF782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E187B-22CF-4948-9A12-210A0B0737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2998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09120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958499"/>
              </p:ext>
            </p:extLst>
          </p:nvPr>
        </p:nvGraphicFramePr>
        <p:xfrm>
          <a:off x="1524000" y="1397000"/>
          <a:ext cx="6096000" cy="3108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Základní</a:t>
                      </a:r>
                      <a:r>
                        <a:rPr lang="cs-CZ" sz="2400" baseline="0" dirty="0" smtClean="0">
                          <a:solidFill>
                            <a:schemeClr val="tx1"/>
                          </a:solidFill>
                        </a:rPr>
                        <a:t> škola a Mateřská škola, Jilemnice, Komenského 103, příspěvková organizace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Autor: PaedDr. Hana Hrubcová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Název: VY_32_INOVACE_3B_14_Krevní oběh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Téma: Krevní oběh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Datum tvorby: leden 2013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Číslo projektu: OP VK 1. 4 70839921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3696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0157473"/>
              </p:ext>
            </p:extLst>
          </p:nvPr>
        </p:nvGraphicFramePr>
        <p:xfrm>
          <a:off x="755576" y="1052736"/>
          <a:ext cx="7488832" cy="445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8312"/>
                <a:gridCol w="468052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Vzdělávací oblast: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Člověk a příroda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Anotace: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Snímky 3 –  8  jsou výkladem k probíranému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tématu. Žáci jsou seznámeni s činností tělní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pumpy, jakou je srdce. Na základě vlastních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zkušeností, mohou doplňovat učivo – např. 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jak se měří krevní tlak, pulz,  apod.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Snímky 9 – 29 obsahují testové opakování,   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ve kterém si žáci opakují, co si zapamatovali.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Jejich odpovědi jsou ihned zkontrolovány.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Druh učebního materiálu: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Prezentace a testové opakování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Stupeň a typ vzdělání: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Základní vzdělávání žáků s LMP, II. stupeň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Cílová skupina: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12 – 15 let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3490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401" y="-18937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059832" y="4077072"/>
            <a:ext cx="5796908" cy="1446550"/>
          </a:xfrm>
          <a:prstGeom prst="rect">
            <a:avLst/>
          </a:prstGeom>
          <a:solidFill>
            <a:schemeClr val="tx1"/>
          </a:solidFill>
          <a:ln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8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Krevní oběh</a:t>
            </a:r>
            <a:endParaRPr lang="cs-CZ" sz="8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Picture 2" descr="C:\Users\Speciální školy\AppData\Local\Microsoft\Windows\Temporary Internet Files\Content.IE5\CBBZ2ERQ\MC9000281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2656"/>
            <a:ext cx="2442927" cy="346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183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aoblený obdélník 2"/>
          <p:cNvSpPr/>
          <p:nvPr/>
        </p:nvSpPr>
        <p:spPr>
          <a:xfrm>
            <a:off x="323528" y="332656"/>
            <a:ext cx="8496944" cy="1656184"/>
          </a:xfrm>
          <a:prstGeom prst="roundRect">
            <a:avLst/>
          </a:prstGeom>
          <a:solidFill>
            <a:schemeClr val="tx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400" b="1" dirty="0" smtClean="0">
                <a:solidFill>
                  <a:srgbClr val="FF0000"/>
                </a:solidFill>
              </a:rPr>
              <a:t>Krevní oběh se dělí na </a:t>
            </a:r>
            <a:endParaRPr lang="cs-CZ" sz="3400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67544" y="2348880"/>
            <a:ext cx="3600400" cy="4392488"/>
          </a:xfrm>
          <a:prstGeom prst="round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000" b="1" u="sng" dirty="0" smtClean="0">
                <a:solidFill>
                  <a:srgbClr val="FF0000"/>
                </a:solidFill>
              </a:rPr>
              <a:t>Malý krevní oběh</a:t>
            </a:r>
          </a:p>
          <a:p>
            <a:pPr algn="ctr"/>
            <a:r>
              <a:rPr lang="cs-CZ" sz="3000" b="1" u="sng" dirty="0" smtClean="0">
                <a:solidFill>
                  <a:srgbClr val="FF0000"/>
                </a:solidFill>
              </a:rPr>
              <a:t>/plicní/ </a:t>
            </a:r>
          </a:p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Plicní tepna vede </a:t>
            </a:r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odkysličenou</a:t>
            </a:r>
            <a:r>
              <a:rPr lang="cs-CZ" sz="2800" dirty="0" smtClean="0">
                <a:solidFill>
                  <a:schemeClr val="tx1"/>
                </a:solidFill>
              </a:rPr>
              <a:t> krev z pravé komory         do plic – kde se okysličí.</a:t>
            </a:r>
          </a:p>
          <a:p>
            <a:pPr algn="ctr"/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Okysličenou</a:t>
            </a:r>
            <a:r>
              <a:rPr lang="cs-CZ" sz="2800" b="1" dirty="0" smtClean="0">
                <a:solidFill>
                  <a:srgbClr val="FFC000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krev vedou plicní žíly do levé předsíně. 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076056" y="2348880"/>
            <a:ext cx="3456384" cy="4392488"/>
          </a:xfrm>
          <a:prstGeom prst="round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000" b="1" u="sng" dirty="0" smtClean="0">
                <a:solidFill>
                  <a:srgbClr val="FF0000"/>
                </a:solidFill>
              </a:rPr>
              <a:t>Velký krevní oběh</a:t>
            </a:r>
          </a:p>
          <a:p>
            <a:pPr algn="ctr"/>
            <a:r>
              <a:rPr lang="cs-CZ" sz="3000" b="1" u="sng" dirty="0" smtClean="0">
                <a:solidFill>
                  <a:srgbClr val="FF0000"/>
                </a:solidFill>
              </a:rPr>
              <a:t>/tělní/</a:t>
            </a:r>
          </a:p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Srdečnice rozvádí </a:t>
            </a:r>
            <a:r>
              <a:rPr lang="cs-CZ" sz="2800" b="1" dirty="0" smtClean="0">
                <a:solidFill>
                  <a:srgbClr val="FF0000"/>
                </a:solidFill>
              </a:rPr>
              <a:t>okysličenou</a:t>
            </a:r>
            <a:r>
              <a:rPr lang="cs-CZ" sz="2800" dirty="0" smtClean="0">
                <a:solidFill>
                  <a:srgbClr val="FFC000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krev </a:t>
            </a:r>
            <a:r>
              <a:rPr lang="cs-CZ" sz="2800" dirty="0" smtClean="0">
                <a:solidFill>
                  <a:srgbClr val="FFC000"/>
                </a:solidFill>
              </a:rPr>
              <a:t>    </a:t>
            </a:r>
            <a:r>
              <a:rPr lang="cs-CZ" sz="2800" dirty="0" smtClean="0">
                <a:solidFill>
                  <a:schemeClr val="tx1"/>
                </a:solidFill>
              </a:rPr>
              <a:t>z levé komory do celého těla. </a:t>
            </a:r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Odkysličená</a:t>
            </a:r>
            <a:r>
              <a:rPr lang="cs-CZ" sz="2800" dirty="0" smtClean="0">
                <a:solidFill>
                  <a:srgbClr val="FFC000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krev se pak vrací horní a dolní dutou žílou do pravé předsíně . 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014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1043608" y="548680"/>
            <a:ext cx="7200800" cy="5832648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Picture 2" descr="C:\Users\Speciální školy\AppData\Local\Microsoft\Windows\Temporary Internet Files\Content.IE5\CBBZ2ERQ\MC9000281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642" y="1340768"/>
            <a:ext cx="3097712" cy="4398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aoblený obdélník 5"/>
          <p:cNvSpPr/>
          <p:nvPr/>
        </p:nvSpPr>
        <p:spPr>
          <a:xfrm>
            <a:off x="1403648" y="4365104"/>
            <a:ext cx="1632994" cy="1008112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DOLNÍ DUTÁ ŽÍLA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3779912" y="260649"/>
            <a:ext cx="3024337" cy="894846"/>
          </a:xfrm>
          <a:prstGeom prst="roundRect">
            <a:avLst/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/>
              <a:t>SRDEČNICE – OKYSLIČENÁ DO  TĚLA</a:t>
            </a:r>
            <a:endParaRPr lang="cs-CZ" sz="2400" dirty="0"/>
          </a:p>
        </p:txBody>
      </p:sp>
      <p:sp>
        <p:nvSpPr>
          <p:cNvPr id="8" name="Zaoblený obdélník 7"/>
          <p:cNvSpPr/>
          <p:nvPr/>
        </p:nvSpPr>
        <p:spPr>
          <a:xfrm>
            <a:off x="2198441" y="959941"/>
            <a:ext cx="1585818" cy="782211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HORNÍ DUTÁ ŽÍLA</a:t>
            </a:r>
            <a:endParaRPr lang="cs-CZ" sz="2400" dirty="0"/>
          </a:p>
        </p:txBody>
      </p:sp>
      <p:sp>
        <p:nvSpPr>
          <p:cNvPr id="9" name="Zaoblený obdélník 8"/>
          <p:cNvSpPr/>
          <p:nvPr/>
        </p:nvSpPr>
        <p:spPr>
          <a:xfrm>
            <a:off x="6482182" y="1155495"/>
            <a:ext cx="2661818" cy="905353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/>
              <a:t>PLICNÍ TEPNA – DO PLIC = OKYSLIČENÍ </a:t>
            </a:r>
            <a:endParaRPr lang="cs-CZ" sz="2400" dirty="0"/>
          </a:p>
        </p:txBody>
      </p:sp>
      <p:sp>
        <p:nvSpPr>
          <p:cNvPr id="10" name="Zaoblený obdélník 9"/>
          <p:cNvSpPr/>
          <p:nvPr/>
        </p:nvSpPr>
        <p:spPr>
          <a:xfrm>
            <a:off x="6482182" y="2496805"/>
            <a:ext cx="2482306" cy="1292235"/>
          </a:xfrm>
          <a:prstGeom prst="roundRect">
            <a:avLst/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PLICNÍ ŽÍLY – OKYSLIČENÁ</a:t>
            </a:r>
          </a:p>
          <a:p>
            <a:pPr algn="ctr"/>
            <a:r>
              <a:rPr lang="cs-CZ" sz="2400" dirty="0" smtClean="0"/>
              <a:t> Z PLIC DO SRDCE</a:t>
            </a:r>
            <a:endParaRPr lang="cs-CZ" sz="2400" dirty="0"/>
          </a:p>
        </p:txBody>
      </p:sp>
      <p:cxnSp>
        <p:nvCxnSpPr>
          <p:cNvPr id="11" name="Přímá spojnice 10"/>
          <p:cNvCxnSpPr/>
          <p:nvPr/>
        </p:nvCxnSpPr>
        <p:spPr>
          <a:xfrm flipV="1">
            <a:off x="4585498" y="1155495"/>
            <a:ext cx="562566" cy="39110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V="1">
            <a:off x="5319859" y="1546600"/>
            <a:ext cx="1226864" cy="514248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5933291" y="2636912"/>
            <a:ext cx="613432" cy="14401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>
            <a:endCxn id="10" idx="1"/>
          </p:cNvCxnSpPr>
          <p:nvPr/>
        </p:nvCxnSpPr>
        <p:spPr>
          <a:xfrm>
            <a:off x="4866781" y="2962902"/>
            <a:ext cx="1615401" cy="18002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V="1">
            <a:off x="3036642" y="4365104"/>
            <a:ext cx="167206" cy="2160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>
            <a:stCxn id="8" idx="2"/>
          </p:cNvCxnSpPr>
          <p:nvPr/>
        </p:nvCxnSpPr>
        <p:spPr>
          <a:xfrm>
            <a:off x="2991350" y="1742152"/>
            <a:ext cx="502172" cy="462712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Vývojový diagram: paměť se sekvenčním přístupem 11"/>
          <p:cNvSpPr/>
          <p:nvPr/>
        </p:nvSpPr>
        <p:spPr>
          <a:xfrm>
            <a:off x="-1" y="1"/>
            <a:ext cx="2220145" cy="1803724"/>
          </a:xfrm>
          <a:prstGeom prst="flowChartMagneticTape">
            <a:avLst/>
          </a:prstGeom>
          <a:solidFill>
            <a:schemeClr val="tx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ČINNOST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SRDCE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endParaRPr lang="cs-CZ" sz="2800" b="1" dirty="0">
              <a:solidFill>
                <a:schemeClr val="bg1"/>
              </a:solidFill>
            </a:endParaRPr>
          </a:p>
        </p:txBody>
      </p:sp>
      <p:cxnSp>
        <p:nvCxnSpPr>
          <p:cNvPr id="16" name="Přímá spojnice se šipkou 15"/>
          <p:cNvCxnSpPr/>
          <p:nvPr/>
        </p:nvCxnSpPr>
        <p:spPr>
          <a:xfrm flipV="1">
            <a:off x="4306347" y="2496805"/>
            <a:ext cx="265653" cy="1436251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 flipV="1">
            <a:off x="4439173" y="2071285"/>
            <a:ext cx="132827" cy="277595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V="1">
            <a:off x="4585498" y="2071285"/>
            <a:ext cx="562566" cy="277595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 flipV="1">
            <a:off x="4866782" y="3789040"/>
            <a:ext cx="453077" cy="6840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H="1" flipV="1">
            <a:off x="4139953" y="1837725"/>
            <a:ext cx="83196" cy="6590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 flipV="1">
            <a:off x="4223149" y="1546600"/>
            <a:ext cx="348851" cy="25712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/>
          <p:cNvCxnSpPr/>
          <p:nvPr/>
        </p:nvCxnSpPr>
        <p:spPr>
          <a:xfrm flipH="1">
            <a:off x="1403648" y="1742152"/>
            <a:ext cx="1080120" cy="1038776"/>
          </a:xfrm>
          <a:prstGeom prst="straightConnector1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se šipkou 44"/>
          <p:cNvCxnSpPr/>
          <p:nvPr/>
        </p:nvCxnSpPr>
        <p:spPr>
          <a:xfrm flipH="1" flipV="1">
            <a:off x="1043608" y="3429000"/>
            <a:ext cx="576064" cy="936104"/>
          </a:xfrm>
          <a:prstGeom prst="straightConnector1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Zaoblený obdélník 45"/>
          <p:cNvSpPr/>
          <p:nvPr/>
        </p:nvSpPr>
        <p:spPr>
          <a:xfrm>
            <a:off x="0" y="2636912"/>
            <a:ext cx="2123728" cy="1008112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NÁVRAT ODKYSLIČENÉ  OD ORGÁNŮ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8751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-10553"/>
            <a:ext cx="9323512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  <a:ln>
            <a:solidFill>
              <a:srgbClr val="FFFF00"/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Srdce pracuje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39552" y="1844824"/>
            <a:ext cx="8136904" cy="2160240"/>
          </a:xfrm>
          <a:prstGeom prst="roundRect">
            <a:avLst/>
          </a:prstGeom>
          <a:solidFill>
            <a:schemeClr val="tx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Pravidelně, rytmickými stahy – PULZY,</a:t>
            </a:r>
          </a:p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 za minutu je jich 68 – 72.</a:t>
            </a:r>
          </a:p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Po každém stahu  se srdeční sval uvolní a naplní krví.</a:t>
            </a:r>
          </a:p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Za minutu srdce přečerpá  zhruba 5 litrů krve.</a:t>
            </a:r>
          </a:p>
        </p:txBody>
      </p:sp>
    </p:spTree>
    <p:extLst>
      <p:ext uri="{BB962C8B-B14F-4D97-AF65-F5344CB8AC3E}">
        <p14:creationId xmlns:p14="http://schemas.microsoft.com/office/powerpoint/2010/main" val="109910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325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251520" y="188639"/>
            <a:ext cx="7416824" cy="4772031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Srdce vyhání krev do aorty pod velkým tlakem – měří se speciálním přístrojem na pažní tepně.</a:t>
            </a:r>
          </a:p>
          <a:p>
            <a:pPr algn="ctr"/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U zdravého člověka se pohybuje na výšce 110 – 120/60 – 90.</a:t>
            </a:r>
          </a:p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Krevní tlak se mění podle věku, pohlaví, zátěže a zdravotního stavu.</a:t>
            </a:r>
          </a:p>
          <a:p>
            <a:pPr algn="ctr"/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8" name="Picture 3" descr="C:\Users\Speciální školy\AppData\Local\Microsoft\Windows\Temporary Internet Files\Content.IE5\42S0LK0Y\MP90018516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293096"/>
            <a:ext cx="3657600" cy="2420112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014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107504" y="116632"/>
            <a:ext cx="7416824" cy="5256584"/>
          </a:xfrm>
          <a:prstGeom prst="roundRect">
            <a:avLst/>
          </a:prstGeom>
          <a:solidFill>
            <a:schemeClr val="tx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Činnost srdce je slyšitelná – lékař zjišťuje vady poslechem /fonendoskopem/.</a:t>
            </a:r>
          </a:p>
          <a:p>
            <a:pPr algn="ctr"/>
            <a:r>
              <a:rPr lang="cs-CZ" sz="2800" dirty="0" smtClean="0"/>
              <a:t>Prostřednictvím </a:t>
            </a:r>
            <a:r>
              <a:rPr lang="cs-CZ" sz="2800" smtClean="0"/>
              <a:t>EKG se zapisují </a:t>
            </a:r>
            <a:r>
              <a:rPr lang="cs-CZ" sz="2800" dirty="0" smtClean="0"/>
              <a:t>elektrické proudy při </a:t>
            </a:r>
            <a:r>
              <a:rPr lang="cs-CZ" sz="2800" smtClean="0"/>
              <a:t>činnosti srdce. 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437111"/>
            <a:ext cx="7131050" cy="2276475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4014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aoblený obdélník 2"/>
          <p:cNvSpPr/>
          <p:nvPr/>
        </p:nvSpPr>
        <p:spPr>
          <a:xfrm>
            <a:off x="539552" y="332656"/>
            <a:ext cx="5184576" cy="352839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OPAKOVÁNÍ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112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1. Malý krevní oběh se jinak nazývá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2915816" y="3092121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plicní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Ovál 5">
            <a:hlinkClick r:id="rId3" action="ppaction://hlinksldjump"/>
          </p:cNvPr>
          <p:cNvSpPr/>
          <p:nvPr/>
        </p:nvSpPr>
        <p:spPr>
          <a:xfrm>
            <a:off x="251520" y="1622229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tělní</a:t>
            </a:r>
            <a:endParaRPr lang="cs-CZ" dirty="0"/>
          </a:p>
        </p:txBody>
      </p:sp>
      <p:sp>
        <p:nvSpPr>
          <p:cNvPr id="7" name="Ovál 6">
            <a:hlinkClick r:id="rId3" action="ppaction://hlinksldjump"/>
          </p:cNvPr>
          <p:cNvSpPr/>
          <p:nvPr/>
        </p:nvSpPr>
        <p:spPr>
          <a:xfrm>
            <a:off x="5686609" y="4866634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hrudní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854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SPRÁVNĚ</a:t>
            </a:r>
            <a:endParaRPr lang="cs-CZ" b="1" dirty="0"/>
          </a:p>
        </p:txBody>
      </p:sp>
      <p:sp>
        <p:nvSpPr>
          <p:cNvPr id="3" name="Veselý obličej 2"/>
          <p:cNvSpPr/>
          <p:nvPr/>
        </p:nvSpPr>
        <p:spPr>
          <a:xfrm>
            <a:off x="2987824" y="1844824"/>
            <a:ext cx="3096344" cy="3024336"/>
          </a:xfrm>
          <a:prstGeom prst="smileyFace">
            <a:avLst>
              <a:gd name="adj" fmla="val 4653"/>
            </a:avLst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164288" y="5373216"/>
            <a:ext cx="936104" cy="1008112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7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2. Plicní tepna vede do plic krev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2915816" y="3092121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žádnou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>
            <a:hlinkClick r:id="rId2" action="ppaction://hlinksldjump"/>
          </p:cNvPr>
          <p:cNvSpPr/>
          <p:nvPr/>
        </p:nvSpPr>
        <p:spPr>
          <a:xfrm>
            <a:off x="251520" y="1622229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okysličenou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Ovál 6">
            <a:hlinkClick r:id="rId3" action="ppaction://hlinksldjump"/>
          </p:cNvPr>
          <p:cNvSpPr/>
          <p:nvPr/>
        </p:nvSpPr>
        <p:spPr>
          <a:xfrm>
            <a:off x="5686609" y="4866634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odkysličenou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31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SPRÁVNĚ</a:t>
            </a:r>
            <a:endParaRPr lang="cs-CZ" b="1" dirty="0"/>
          </a:p>
        </p:txBody>
      </p:sp>
      <p:sp>
        <p:nvSpPr>
          <p:cNvPr id="3" name="Veselý obličej 2"/>
          <p:cNvSpPr/>
          <p:nvPr/>
        </p:nvSpPr>
        <p:spPr>
          <a:xfrm>
            <a:off x="2987824" y="1844824"/>
            <a:ext cx="3096344" cy="3024336"/>
          </a:xfrm>
          <a:prstGeom prst="smileyFace">
            <a:avLst>
              <a:gd name="adj" fmla="val 4653"/>
            </a:avLst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164288" y="5373216"/>
            <a:ext cx="936104" cy="1008112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7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3. Srdečnice vede z levé komory krev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2915816" y="3092121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žádnou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6" name="Ovál 5">
            <a:hlinkClick r:id="rId3" action="ppaction://hlinksldjump"/>
          </p:cNvPr>
          <p:cNvSpPr/>
          <p:nvPr/>
        </p:nvSpPr>
        <p:spPr>
          <a:xfrm>
            <a:off x="251520" y="1622229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okysličenou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7" name="Ovál 6">
            <a:hlinkClick r:id="rId2" action="ppaction://hlinksldjump"/>
          </p:cNvPr>
          <p:cNvSpPr/>
          <p:nvPr/>
        </p:nvSpPr>
        <p:spPr>
          <a:xfrm>
            <a:off x="5686609" y="4850432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odkysličenou</a:t>
            </a:r>
            <a:endParaRPr lang="cs-C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31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SPRÁVNĚ</a:t>
            </a:r>
            <a:endParaRPr lang="cs-CZ" b="1" dirty="0"/>
          </a:p>
        </p:txBody>
      </p:sp>
      <p:sp>
        <p:nvSpPr>
          <p:cNvPr id="3" name="Veselý obličej 2"/>
          <p:cNvSpPr/>
          <p:nvPr/>
        </p:nvSpPr>
        <p:spPr>
          <a:xfrm>
            <a:off x="2987824" y="1844824"/>
            <a:ext cx="3096344" cy="3024336"/>
          </a:xfrm>
          <a:prstGeom prst="smileyFace">
            <a:avLst>
              <a:gd name="adj" fmla="val 4653"/>
            </a:avLst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164288" y="5373216"/>
            <a:ext cx="936104" cy="1008112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7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18864" y="274638"/>
            <a:ext cx="8229600" cy="1143000"/>
          </a:xfrm>
          <a:solidFill>
            <a:srgbClr val="92D05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4. Odkysličená krev se vrací do pravé předsíně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2915816" y="3092121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Horní a dolní dutou žílou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>
            <a:hlinkClick r:id="rId3" action="ppaction://hlinksldjump"/>
          </p:cNvPr>
          <p:cNvSpPr/>
          <p:nvPr/>
        </p:nvSpPr>
        <p:spPr>
          <a:xfrm>
            <a:off x="251520" y="1622229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Horní a dolní dutou jehlou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Ovál 6">
            <a:hlinkClick r:id="rId3" action="ppaction://hlinksldjump"/>
          </p:cNvPr>
          <p:cNvSpPr/>
          <p:nvPr/>
        </p:nvSpPr>
        <p:spPr>
          <a:xfrm>
            <a:off x="5686609" y="4866634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Horní a dolní dutou tepnou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31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SPRÁVNĚ</a:t>
            </a:r>
            <a:endParaRPr lang="cs-CZ" b="1" dirty="0"/>
          </a:p>
        </p:txBody>
      </p:sp>
      <p:sp>
        <p:nvSpPr>
          <p:cNvPr id="3" name="Veselý obličej 2"/>
          <p:cNvSpPr/>
          <p:nvPr/>
        </p:nvSpPr>
        <p:spPr>
          <a:xfrm>
            <a:off x="2987824" y="1844824"/>
            <a:ext cx="3096344" cy="3024336"/>
          </a:xfrm>
          <a:prstGeom prst="smileyFace">
            <a:avLst>
              <a:gd name="adj" fmla="val 4653"/>
            </a:avLst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164288" y="5373216"/>
            <a:ext cx="936104" cy="1008112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7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5. Z pravé předsíně teče krev do 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2921108" y="3092121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Levé předsíně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6" name="Ovál 5">
            <a:hlinkClick r:id="rId3" action="ppaction://hlinksldjump"/>
          </p:cNvPr>
          <p:cNvSpPr/>
          <p:nvPr/>
        </p:nvSpPr>
        <p:spPr>
          <a:xfrm>
            <a:off x="251520" y="1622229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Pravé komory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7" name="Ovál 6">
            <a:hlinkClick r:id="rId2" action="ppaction://hlinksldjump"/>
          </p:cNvPr>
          <p:cNvSpPr/>
          <p:nvPr/>
        </p:nvSpPr>
        <p:spPr>
          <a:xfrm>
            <a:off x="5686609" y="4866634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Levé komory</a:t>
            </a:r>
            <a:endParaRPr lang="cs-C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31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SPRÁVNĚ</a:t>
            </a:r>
            <a:endParaRPr lang="cs-CZ" b="1" dirty="0"/>
          </a:p>
        </p:txBody>
      </p:sp>
      <p:sp>
        <p:nvSpPr>
          <p:cNvPr id="3" name="Veselý obličej 2"/>
          <p:cNvSpPr/>
          <p:nvPr/>
        </p:nvSpPr>
        <p:spPr>
          <a:xfrm>
            <a:off x="2987824" y="1844824"/>
            <a:ext cx="3096344" cy="3024336"/>
          </a:xfrm>
          <a:prstGeom prst="smileyFace">
            <a:avLst>
              <a:gd name="adj" fmla="val 4653"/>
            </a:avLst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164288" y="5373216"/>
            <a:ext cx="936104" cy="1008112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7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6. Plicní žíly vedou z plic do levé předsíně krev 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2915816" y="3092121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odkysličenou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>
            <a:hlinkClick r:id="rId2" action="ppaction://hlinksldjump"/>
          </p:cNvPr>
          <p:cNvSpPr/>
          <p:nvPr/>
        </p:nvSpPr>
        <p:spPr>
          <a:xfrm>
            <a:off x="251520" y="1622229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kyselou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Ovál 6">
            <a:hlinkClick r:id="rId3" action="ppaction://hlinksldjump"/>
          </p:cNvPr>
          <p:cNvSpPr/>
          <p:nvPr/>
        </p:nvSpPr>
        <p:spPr>
          <a:xfrm>
            <a:off x="5686609" y="4866634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okysličenou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31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SPRÁVNĚ</a:t>
            </a:r>
            <a:endParaRPr lang="cs-CZ" b="1" dirty="0"/>
          </a:p>
        </p:txBody>
      </p:sp>
      <p:sp>
        <p:nvSpPr>
          <p:cNvPr id="3" name="Veselý obličej 2"/>
          <p:cNvSpPr/>
          <p:nvPr/>
        </p:nvSpPr>
        <p:spPr>
          <a:xfrm>
            <a:off x="2987824" y="1844824"/>
            <a:ext cx="3096344" cy="3024336"/>
          </a:xfrm>
          <a:prstGeom prst="smileyFace">
            <a:avLst>
              <a:gd name="adj" fmla="val 4653"/>
            </a:avLst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164288" y="5373216"/>
            <a:ext cx="936104" cy="1008112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7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7. Okysličená krev teče z levé předsíně do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2915816" y="3092121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Pravé předsíně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6" name="Ovál 5">
            <a:hlinkClick r:id="rId3" action="ppaction://hlinksldjump"/>
          </p:cNvPr>
          <p:cNvSpPr/>
          <p:nvPr/>
        </p:nvSpPr>
        <p:spPr>
          <a:xfrm>
            <a:off x="251520" y="1622229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Levé komory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7" name="Ovál 6">
            <a:hlinkClick r:id="rId2" action="ppaction://hlinksldjump"/>
          </p:cNvPr>
          <p:cNvSpPr/>
          <p:nvPr/>
        </p:nvSpPr>
        <p:spPr>
          <a:xfrm>
            <a:off x="5686609" y="4866634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Pravé komory</a:t>
            </a:r>
            <a:endParaRPr lang="cs-C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84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SPRÁVNĚ</a:t>
            </a:r>
            <a:endParaRPr lang="cs-CZ" b="1" dirty="0"/>
          </a:p>
        </p:txBody>
      </p:sp>
      <p:sp>
        <p:nvSpPr>
          <p:cNvPr id="3" name="Veselý obličej 2"/>
          <p:cNvSpPr/>
          <p:nvPr/>
        </p:nvSpPr>
        <p:spPr>
          <a:xfrm>
            <a:off x="2987824" y="1844824"/>
            <a:ext cx="3096344" cy="3024336"/>
          </a:xfrm>
          <a:prstGeom prst="smileyFace">
            <a:avLst>
              <a:gd name="adj" fmla="val 4653"/>
            </a:avLst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164288" y="5373216"/>
            <a:ext cx="936104" cy="1008112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7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8. Kolik stahů = pulzů udělá zdravé srdce v klidu za 1 minutu?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2915816" y="3092121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68 – 72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>
            <a:hlinkClick r:id="rId3" action="ppaction://hlinksldjump"/>
          </p:cNvPr>
          <p:cNvSpPr/>
          <p:nvPr/>
        </p:nvSpPr>
        <p:spPr>
          <a:xfrm>
            <a:off x="251520" y="1622229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28 – 38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Ovál 6">
            <a:hlinkClick r:id="rId3" action="ppaction://hlinksldjump"/>
          </p:cNvPr>
          <p:cNvSpPr/>
          <p:nvPr/>
        </p:nvSpPr>
        <p:spPr>
          <a:xfrm>
            <a:off x="5686609" y="4866634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120 – 150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84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SPRÁVNĚ</a:t>
            </a:r>
            <a:endParaRPr lang="cs-CZ" b="1" dirty="0"/>
          </a:p>
        </p:txBody>
      </p:sp>
      <p:sp>
        <p:nvSpPr>
          <p:cNvPr id="3" name="Veselý obličej 2"/>
          <p:cNvSpPr/>
          <p:nvPr/>
        </p:nvSpPr>
        <p:spPr>
          <a:xfrm>
            <a:off x="2987824" y="1844824"/>
            <a:ext cx="3096344" cy="3024336"/>
          </a:xfrm>
          <a:prstGeom prst="smileyFace">
            <a:avLst>
              <a:gd name="adj" fmla="val 4653"/>
            </a:avLst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164288" y="5373216"/>
            <a:ext cx="936104" cy="1008112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7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9. Kolik litrů krve přečerpá zdravé srdce za 1 minutu? 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2915816" y="3092121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3 litry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6" name="Ovál 5">
            <a:hlinkClick r:id="rId2" action="ppaction://hlinksldjump"/>
          </p:cNvPr>
          <p:cNvSpPr/>
          <p:nvPr/>
        </p:nvSpPr>
        <p:spPr>
          <a:xfrm>
            <a:off x="251520" y="1622229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1 litr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7" name="Ovál 6">
            <a:hlinkClick r:id="rId3" action="ppaction://hlinksldjump"/>
          </p:cNvPr>
          <p:cNvSpPr/>
          <p:nvPr/>
        </p:nvSpPr>
        <p:spPr>
          <a:xfrm>
            <a:off x="5686609" y="4866634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5 litrů</a:t>
            </a:r>
            <a:endParaRPr lang="cs-C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84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SPRÁVNĚ</a:t>
            </a:r>
            <a:endParaRPr lang="cs-CZ" b="1" dirty="0"/>
          </a:p>
        </p:txBody>
      </p:sp>
      <p:sp>
        <p:nvSpPr>
          <p:cNvPr id="3" name="Veselý obličej 2"/>
          <p:cNvSpPr/>
          <p:nvPr/>
        </p:nvSpPr>
        <p:spPr>
          <a:xfrm>
            <a:off x="2987824" y="1844824"/>
            <a:ext cx="3096344" cy="3024336"/>
          </a:xfrm>
          <a:prstGeom prst="smileyFace">
            <a:avLst>
              <a:gd name="adj" fmla="val 4653"/>
            </a:avLst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164288" y="5373216"/>
            <a:ext cx="936104" cy="1008112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7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10. Na obrázku měříme  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2699792" y="3460010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k</a:t>
            </a:r>
            <a:r>
              <a:rPr lang="cs-CZ" sz="2800" dirty="0" smtClean="0">
                <a:solidFill>
                  <a:schemeClr val="tx1"/>
                </a:solidFill>
              </a:rPr>
              <a:t>revní tlak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>
            <a:hlinkClick r:id="rId3" action="ppaction://hlinksldjump"/>
          </p:cNvPr>
          <p:cNvSpPr/>
          <p:nvPr/>
        </p:nvSpPr>
        <p:spPr>
          <a:xfrm>
            <a:off x="611560" y="1844824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teplotu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Ovál 6">
            <a:hlinkClick r:id="rId3" action="ppaction://hlinksldjump"/>
          </p:cNvPr>
          <p:cNvSpPr/>
          <p:nvPr/>
        </p:nvSpPr>
        <p:spPr>
          <a:xfrm>
            <a:off x="5580112" y="4797152"/>
            <a:ext cx="3024336" cy="14401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p</a:t>
            </a:r>
            <a:r>
              <a:rPr lang="cs-CZ" sz="2800" dirty="0" smtClean="0">
                <a:solidFill>
                  <a:schemeClr val="tx1"/>
                </a:solidFill>
              </a:rPr>
              <a:t>očet pulzů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8" name="Picture 3" descr="C:\Users\Speciální školy\AppData\Local\Microsoft\Windows\Temporary Internet Files\Content.IE5\42S0LK0Y\MP900185161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228035"/>
            <a:ext cx="3657600" cy="2420112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901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SPRÁVNĚ</a:t>
            </a:r>
            <a:endParaRPr lang="cs-CZ" b="1" dirty="0"/>
          </a:p>
        </p:txBody>
      </p:sp>
      <p:sp>
        <p:nvSpPr>
          <p:cNvPr id="3" name="Veselý obličej 2"/>
          <p:cNvSpPr/>
          <p:nvPr/>
        </p:nvSpPr>
        <p:spPr>
          <a:xfrm>
            <a:off x="2987824" y="1844824"/>
            <a:ext cx="3096344" cy="3024336"/>
          </a:xfrm>
          <a:prstGeom prst="smileyFace">
            <a:avLst>
              <a:gd name="adj" fmla="val 4653"/>
            </a:avLst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164288" y="5373216"/>
            <a:ext cx="936104" cy="1008112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7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Použité zdroje: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1628800"/>
            <a:ext cx="84969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Galerie Microsoft Office - </a:t>
            </a:r>
            <a:r>
              <a:rPr lang="cs-CZ" sz="2400" dirty="0" smtClean="0"/>
              <a:t>Klipart</a:t>
            </a:r>
          </a:p>
          <a:p>
            <a:r>
              <a:rPr lang="cs-CZ" sz="2400" dirty="0" smtClean="0"/>
              <a:t>Snímek  7</a:t>
            </a:r>
          </a:p>
          <a:p>
            <a:r>
              <a:rPr lang="cs-CZ" sz="2400" dirty="0" smtClean="0"/>
              <a:t>BARADEAUOVÁ</a:t>
            </a:r>
            <a:r>
              <a:rPr lang="cs-CZ" sz="2400" dirty="0"/>
              <a:t>, Christiane; FINIFTEROVÁ, </a:t>
            </a:r>
            <a:r>
              <a:rPr lang="cs-CZ" sz="2400" dirty="0" err="1"/>
              <a:t>Germaine</a:t>
            </a:r>
            <a:r>
              <a:rPr lang="cs-CZ" sz="2400" dirty="0"/>
              <a:t>. </a:t>
            </a:r>
            <a:r>
              <a:rPr lang="cs-CZ" sz="2400" i="1" dirty="0"/>
              <a:t>Co ještě nevím : Moje tělo. Kdo jsem.</a:t>
            </a:r>
            <a:r>
              <a:rPr lang="cs-CZ" sz="2400" dirty="0"/>
              <a:t>. Vyd. 1. Praha : Albatros, 1989. 133 s. s. </a:t>
            </a:r>
            <a:r>
              <a:rPr lang="cs-CZ" sz="2400" dirty="0" smtClean="0"/>
              <a:t>67</a:t>
            </a:r>
          </a:p>
          <a:p>
            <a:r>
              <a:rPr lang="cs-CZ" sz="2400" dirty="0" smtClean="0"/>
              <a:t>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5401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ŠPATNĚ</a:t>
            </a:r>
            <a:endParaRPr lang="cs-CZ" b="1" dirty="0"/>
          </a:p>
        </p:txBody>
      </p:sp>
      <p:sp>
        <p:nvSpPr>
          <p:cNvPr id="3" name="Veselý obličej 2"/>
          <p:cNvSpPr/>
          <p:nvPr/>
        </p:nvSpPr>
        <p:spPr>
          <a:xfrm>
            <a:off x="2987824" y="1988840"/>
            <a:ext cx="3096344" cy="3024336"/>
          </a:xfrm>
          <a:prstGeom prst="smileyFace">
            <a:avLst>
              <a:gd name="adj" fmla="val -4653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164288" y="5589240"/>
            <a:ext cx="936104" cy="1080120"/>
          </a:xfrm>
          <a:prstGeom prst="actionButtonBackPreviou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740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366</TotalTime>
  <Words>549</Words>
  <Application>Microsoft Office PowerPoint</Application>
  <PresentationFormat>Předvádění na obrazovce (4:3)</PresentationFormat>
  <Paragraphs>107</Paragraphs>
  <Slides>31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Srdce pracuje</vt:lpstr>
      <vt:lpstr>Prezentace aplikace PowerPoint</vt:lpstr>
      <vt:lpstr>Prezentace aplikace PowerPoint</vt:lpstr>
      <vt:lpstr>Prezentace aplikace PowerPoint</vt:lpstr>
      <vt:lpstr>1. Malý krevní oběh se jinak nazývá</vt:lpstr>
      <vt:lpstr>SPRÁVNĚ</vt:lpstr>
      <vt:lpstr>2. Plicní tepna vede do plic krev</vt:lpstr>
      <vt:lpstr>SPRÁVNĚ</vt:lpstr>
      <vt:lpstr>3. Srdečnice vede z levé komory krev</vt:lpstr>
      <vt:lpstr>SPRÁVNĚ</vt:lpstr>
      <vt:lpstr>4. Odkysličená krev se vrací do pravé předsíně</vt:lpstr>
      <vt:lpstr>SPRÁVNĚ</vt:lpstr>
      <vt:lpstr>5. Z pravé předsíně teče krev do </vt:lpstr>
      <vt:lpstr>SPRÁVNĚ</vt:lpstr>
      <vt:lpstr>6. Plicní žíly vedou z plic do levé předsíně krev </vt:lpstr>
      <vt:lpstr>SPRÁVNĚ</vt:lpstr>
      <vt:lpstr>7. Okysličená krev teče z levé předsíně do</vt:lpstr>
      <vt:lpstr>SPRÁVNĚ</vt:lpstr>
      <vt:lpstr>8. Kolik stahů = pulzů udělá zdravé srdce v klidu za 1 minutu?</vt:lpstr>
      <vt:lpstr>SPRÁVNĚ</vt:lpstr>
      <vt:lpstr>9. Kolik litrů krve přečerpá zdravé srdce za 1 minutu? </vt:lpstr>
      <vt:lpstr>SPRÁVNĚ</vt:lpstr>
      <vt:lpstr>10. Na obrázku měříme  </vt:lpstr>
      <vt:lpstr>SPRÁVNĚ</vt:lpstr>
      <vt:lpstr>Použité zdroje:</vt:lpstr>
      <vt:lpstr>ŠPATNĚ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Krevní oběh</dc:title>
  <dc:creator>Speciální školy</dc:creator>
  <cp:lastModifiedBy>Speciální školy</cp:lastModifiedBy>
  <cp:revision>53</cp:revision>
  <dcterms:created xsi:type="dcterms:W3CDTF">2013-02-24T12:57:27Z</dcterms:created>
  <dcterms:modified xsi:type="dcterms:W3CDTF">2013-03-24T21:33:31Z</dcterms:modified>
</cp:coreProperties>
</file>