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1" r:id="rId2"/>
    <p:sldId id="302" r:id="rId3"/>
    <p:sldId id="26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6" r:id="rId15"/>
    <p:sldId id="303" r:id="rId16"/>
    <p:sldId id="298" r:id="rId17"/>
    <p:sldId id="304" r:id="rId18"/>
    <p:sldId id="287" r:id="rId19"/>
    <p:sldId id="305" r:id="rId20"/>
    <p:sldId id="289" r:id="rId21"/>
    <p:sldId id="306" r:id="rId22"/>
    <p:sldId id="290" r:id="rId23"/>
    <p:sldId id="307" r:id="rId24"/>
    <p:sldId id="291" r:id="rId25"/>
    <p:sldId id="308" r:id="rId26"/>
    <p:sldId id="292" r:id="rId27"/>
    <p:sldId id="309" r:id="rId28"/>
    <p:sldId id="293" r:id="rId29"/>
    <p:sldId id="310" r:id="rId30"/>
    <p:sldId id="294" r:id="rId31"/>
    <p:sldId id="311" r:id="rId32"/>
    <p:sldId id="295" r:id="rId33"/>
    <p:sldId id="312" r:id="rId34"/>
    <p:sldId id="300" r:id="rId35"/>
    <p:sldId id="297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260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618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611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953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720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723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008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7957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152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4448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57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AAEEEC-BD5E-4D5F-A008-2DABB1A663BA}" type="datetimeFigureOut">
              <a:rPr lang="cs-CZ" smtClean="0"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039D5-4792-4C23-A889-C1F8A67B29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854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www.sanare.cz/cz/page/1685/ockovaci-kalendar-u-deti-a-dospivajicich.html?detail=14443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2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9868233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PaedDr. Hana Hrubcová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VY_32_INOVACE_3B_16_Imunita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Imunita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9096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270395"/>
              </p:ext>
            </p:extLst>
          </p:nvPr>
        </p:nvGraphicFramePr>
        <p:xfrm>
          <a:off x="755576" y="1052736"/>
          <a:ext cx="7560840" cy="445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oblast: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příroda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3 – 12 jsou výkladové. Žáci jsou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seznámeni s pojmy: nakažlivá nemoc</a:t>
                      </a:r>
                      <a:r>
                        <a:rPr lang="cs-CZ" smtClean="0"/>
                        <a:t>, původce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nemocí – viry, bakterie, prvoci, plísně. Dozví se,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co je imunita získaná  a vrozená nebo imunita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aktivní či pasivní. Připomenou si, kam se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zaznamenává očkování a co je to alergie.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Snímky 13 – 34 jsou </a:t>
                      </a:r>
                      <a:r>
                        <a:rPr lang="cs-CZ" dirty="0" smtClean="0"/>
                        <a:t>opakovací, formou </a:t>
                      </a:r>
                      <a:r>
                        <a:rPr lang="cs-CZ" dirty="0" smtClean="0"/>
                        <a:t>testu,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žáci </a:t>
                      </a:r>
                      <a:r>
                        <a:rPr lang="cs-CZ" dirty="0" smtClean="0"/>
                        <a:t>odpovídají na </a:t>
                      </a:r>
                      <a:r>
                        <a:rPr lang="cs-CZ" smtClean="0"/>
                        <a:t>10 otázek.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a testové opakování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II. stupeň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15 let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6626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peciální školy\AppData\Local\Microsoft\Windows\Temporary Internet Files\Content.IE5\70SV2TEI\MC9004387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572" y="548680"/>
            <a:ext cx="7728858" cy="579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67199" y="2967335"/>
            <a:ext cx="440960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IMUNITA</a:t>
            </a:r>
            <a:endParaRPr lang="cs-CZ" sz="88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7713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Nakažlivá /infekční/ nemoc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přenosná z nemocného člověka </a:t>
            </a:r>
            <a:r>
              <a:rPr lang="cs-CZ" dirty="0" smtClean="0"/>
              <a:t>(zvířete</a:t>
            </a:r>
            <a:r>
              <a:rPr lang="cs-CZ" dirty="0" smtClean="0"/>
              <a:t>) na zdravého jedince</a:t>
            </a:r>
          </a:p>
          <a:p>
            <a:endParaRPr lang="cs-CZ" dirty="0" smtClean="0"/>
          </a:p>
          <a:p>
            <a:r>
              <a:rPr lang="cs-CZ" dirty="0" smtClean="0"/>
              <a:t>Přenáší se přímým stykem, potravou, vdechnutím, poraněním, bodnutím hmyzem</a:t>
            </a:r>
          </a:p>
          <a:p>
            <a:endParaRPr lang="cs-CZ" dirty="0" smtClean="0"/>
          </a:p>
          <a:p>
            <a:r>
              <a:rPr lang="cs-CZ" dirty="0" smtClean="0"/>
              <a:t>Vyvolávají ji: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viry, bakterie, prvoci, plísně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364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Viry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velmi jednoduché</a:t>
            </a:r>
          </a:p>
          <a:p>
            <a:r>
              <a:rPr lang="cs-CZ" dirty="0" smtClean="0"/>
              <a:t>Mohou </a:t>
            </a:r>
            <a:r>
              <a:rPr lang="cs-CZ" dirty="0"/>
              <a:t>parazitovat jen </a:t>
            </a:r>
            <a:r>
              <a:rPr lang="cs-CZ" dirty="0" smtClean="0"/>
              <a:t>uvnitř živočišných         a rostlinných buněk</a:t>
            </a:r>
          </a:p>
          <a:p>
            <a:r>
              <a:rPr lang="cs-CZ" dirty="0" smtClean="0"/>
              <a:t>Způsobují virová onemocnění: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chřipku, spalničky, neštovice, zarděnky, infekční žloutenku, AIDS</a:t>
            </a:r>
          </a:p>
          <a:p>
            <a:r>
              <a:rPr lang="cs-CZ" dirty="0" smtClean="0"/>
              <a:t>Mohou způsobovat i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růst nádorových buněk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13200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44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Bakterie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Jsou jednobuněčné organismy</a:t>
            </a:r>
          </a:p>
          <a:p>
            <a:r>
              <a:rPr lang="cs-CZ" dirty="0" smtClean="0"/>
              <a:t>Mají různý tvar – kulovitý, tyčinkovitý, spirálovitý</a:t>
            </a:r>
          </a:p>
          <a:p>
            <a:r>
              <a:rPr lang="cs-CZ" dirty="0" smtClean="0"/>
              <a:t>Způsobují: angínu, záněty dýchacího ústrojí, tuberkulózu, záškrt, tetanus, tyfus, některá průjmová onemocnění  </a:t>
            </a:r>
          </a:p>
          <a:p>
            <a:endParaRPr lang="cs-CZ" dirty="0"/>
          </a:p>
        </p:txBody>
      </p:sp>
      <p:pic>
        <p:nvPicPr>
          <p:cNvPr id="4" name="Picture 3" descr="C:\Users\Speciální školy\AppData\Local\Microsoft\Windows\Temporary Internet Files\Content.IE5\70SV2TEI\MP9004073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4771" y="4088481"/>
            <a:ext cx="2299773" cy="2977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61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Bakterie, které pomáhají: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Bakterie mléčného kvašení</a:t>
            </a:r>
          </a:p>
          <a:p>
            <a:r>
              <a:rPr lang="cs-CZ" dirty="0" smtClean="0"/>
              <a:t>Bakterie rozkládající organický </a:t>
            </a:r>
            <a:r>
              <a:rPr lang="cs-CZ" dirty="0" smtClean="0"/>
              <a:t>odpad = </a:t>
            </a:r>
            <a:r>
              <a:rPr lang="cs-CZ" dirty="0" smtClean="0"/>
              <a:t>čističky odpadních vod</a:t>
            </a:r>
          </a:p>
          <a:p>
            <a:r>
              <a:rPr lang="cs-CZ" dirty="0" smtClean="0"/>
              <a:t>Bakterie, které rozkládají ropné látky – při likvidaci ropných havárií</a:t>
            </a:r>
          </a:p>
          <a:p>
            <a:r>
              <a:rPr lang="cs-CZ" dirty="0" smtClean="0"/>
              <a:t>Bakterie žijící v půdě – dokončují rozklad odumřelých organismů</a:t>
            </a:r>
            <a:endParaRPr lang="cs-CZ" dirty="0"/>
          </a:p>
        </p:txBody>
      </p:sp>
      <p:pic>
        <p:nvPicPr>
          <p:cNvPr id="4" name="Picture 2" descr="C:\Users\Speciální školy\AppData\Local\Microsoft\Windows\Temporary Internet Files\Content.IE5\2REES51J\MC900233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128"/>
            <a:ext cx="1545257" cy="155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Speciální školy\AppData\Local\Microsoft\Windows\Temporary Internet Files\Content.IE5\2REES51J\MP90018509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7210" y="12041"/>
            <a:ext cx="1296790" cy="192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455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IMUNITA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155679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= odolnost organismu proti infekci</a:t>
            </a:r>
            <a:endParaRPr lang="cs-CZ" sz="3200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539552" y="2492896"/>
            <a:ext cx="3888432" cy="3600400"/>
          </a:xfrm>
          <a:prstGeom prst="flowChartAlternateProcess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 smtClean="0"/>
          </a:p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Vrozená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2400" dirty="0" smtClean="0"/>
              <a:t>   = dědičná odolnost člověka proti některým nemocem od jeho narození</a:t>
            </a:r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sp>
        <p:nvSpPr>
          <p:cNvPr id="11" name="Vývojový diagram: alternativní postup 10"/>
          <p:cNvSpPr/>
          <p:nvPr/>
        </p:nvSpPr>
        <p:spPr>
          <a:xfrm>
            <a:off x="4680698" y="2521171"/>
            <a:ext cx="3888432" cy="3600400"/>
          </a:xfrm>
          <a:prstGeom prst="flowChartAlternateProcess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Získaná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ctr"/>
            <a:endParaRPr lang="cs-CZ" sz="2400" dirty="0">
              <a:solidFill>
                <a:schemeClr val="tx1"/>
              </a:solidFill>
            </a:endParaRPr>
          </a:p>
          <a:p>
            <a:pPr marL="285750" indent="-285750" algn="ctr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vzniká během života člověka</a:t>
            </a:r>
          </a:p>
          <a:p>
            <a:pPr marL="285750" indent="-285750" algn="ctr">
              <a:buFontTx/>
              <a:buChar char="-"/>
            </a:pPr>
            <a:r>
              <a:rPr lang="cs-CZ" sz="2400" dirty="0" smtClean="0">
                <a:solidFill>
                  <a:schemeClr val="tx1"/>
                </a:solidFill>
              </a:rPr>
              <a:t>dělí se na </a:t>
            </a:r>
            <a:r>
              <a:rPr lang="cs-CZ" sz="2400" dirty="0" smtClean="0">
                <a:solidFill>
                  <a:schemeClr val="bg1"/>
                </a:solidFill>
              </a:rPr>
              <a:t>aktivní</a:t>
            </a:r>
            <a:r>
              <a:rPr lang="cs-CZ" sz="2400" dirty="0" smtClean="0">
                <a:solidFill>
                  <a:schemeClr val="tx1"/>
                </a:solidFill>
              </a:rPr>
              <a:t> imunitu a</a:t>
            </a:r>
            <a:r>
              <a:rPr lang="cs-CZ" sz="2400" dirty="0" smtClean="0">
                <a:solidFill>
                  <a:schemeClr val="bg1"/>
                </a:solidFill>
              </a:rPr>
              <a:t> pasivní </a:t>
            </a:r>
            <a:r>
              <a:rPr lang="cs-CZ" sz="2400" dirty="0" smtClean="0">
                <a:solidFill>
                  <a:schemeClr val="tx1"/>
                </a:solidFill>
              </a:rPr>
              <a:t>imunitu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77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AKTIVNÍ imunita</a:t>
            </a:r>
            <a:endParaRPr lang="cs-CZ" sz="34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0" y="1275687"/>
            <a:ext cx="4224148" cy="4608512"/>
          </a:xfrm>
          <a:prstGeom prst="flowChartAlternateProcess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OČKOVÁNÍ</a:t>
            </a:r>
          </a:p>
          <a:p>
            <a:pPr algn="ctr"/>
            <a:r>
              <a:rPr lang="cs-CZ" sz="2400" dirty="0"/>
              <a:t> </a:t>
            </a:r>
            <a:r>
              <a:rPr lang="cs-CZ" sz="2400" dirty="0" smtClean="0"/>
              <a:t>= </a:t>
            </a:r>
            <a:r>
              <a:rPr lang="cs-CZ" sz="2400" dirty="0" smtClean="0"/>
              <a:t>do </a:t>
            </a:r>
            <a:r>
              <a:rPr lang="cs-CZ" sz="2400" dirty="0" smtClean="0"/>
              <a:t>zdravého jedince </a:t>
            </a:r>
            <a:r>
              <a:rPr lang="cs-CZ" sz="2400" dirty="0" smtClean="0"/>
              <a:t>se vpravují </a:t>
            </a:r>
            <a:r>
              <a:rPr lang="cs-CZ" sz="2400" dirty="0" smtClean="0"/>
              <a:t>oslabené zárodky nemoci ve formě</a:t>
            </a:r>
          </a:p>
          <a:p>
            <a:pPr algn="ctr"/>
            <a:r>
              <a:rPr lang="cs-CZ" sz="2400" dirty="0" smtClean="0"/>
              <a:t> očkovací látky</a:t>
            </a:r>
            <a:endParaRPr lang="cs-CZ" sz="24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148064" y="2323843"/>
            <a:ext cx="4128780" cy="4608512"/>
          </a:xfrm>
          <a:prstGeom prst="flowChartAlternateProcess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PRODĚLÁNÍ CHOROBY</a:t>
            </a:r>
          </a:p>
          <a:p>
            <a:pPr algn="ctr"/>
            <a:r>
              <a:rPr lang="cs-CZ" sz="2400" dirty="0" smtClean="0"/>
              <a:t>= člověk si </a:t>
            </a:r>
            <a:r>
              <a:rPr lang="cs-CZ" sz="2400" dirty="0" smtClean="0"/>
              <a:t>vyrobí protilátky a nemůže tou nemocí již onemocnět</a:t>
            </a:r>
          </a:p>
          <a:p>
            <a:pPr algn="ctr"/>
            <a:r>
              <a:rPr lang="cs-CZ" sz="2400" dirty="0" smtClean="0"/>
              <a:t>(např</a:t>
            </a:r>
            <a:r>
              <a:rPr lang="cs-CZ" sz="2400" dirty="0" smtClean="0"/>
              <a:t>. plané neštovice)</a:t>
            </a:r>
            <a:endParaRPr lang="cs-CZ" sz="2400" dirty="0"/>
          </a:p>
        </p:txBody>
      </p:sp>
      <p:pic>
        <p:nvPicPr>
          <p:cNvPr id="7" name="Picture 2" descr="C:\Users\Speciální školy\AppData\Local\Microsoft\Windows\Temporary Internet Files\Content.IE5\OZ1AYFYJ\MP9001851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33" y="4628099"/>
            <a:ext cx="3041282" cy="2047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peciální školy\AppData\Local\Microsoft\Windows\Temporary Internet Files\Content.IE5\FNZSGQK6\MC900434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0654" y="1289263"/>
            <a:ext cx="2283599" cy="2069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7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400" dirty="0" smtClean="0"/>
              <a:t>PASIVNÍ imunita</a:t>
            </a:r>
            <a:endParaRPr lang="cs-CZ" sz="3400" dirty="0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783463" y="1988840"/>
            <a:ext cx="7704856" cy="4176464"/>
          </a:xfrm>
          <a:prstGeom prst="flowChartAlternateProcess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000" dirty="0" smtClean="0"/>
              <a:t>Vzniká vpravením krevního séra s již hotovými protilátkami.</a:t>
            </a:r>
          </a:p>
          <a:p>
            <a:pPr algn="ctr"/>
            <a:r>
              <a:rPr lang="cs-CZ" sz="3000" dirty="0" smtClean="0"/>
              <a:t>Je krátkodobá.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893150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peciální školy\AppData\Local\Microsoft\Windows\Temporary Internet Files\Content.IE5\100FI33U\MC900280753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340768"/>
            <a:ext cx="5364334" cy="5277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Vývojový diagram: ukončení 1"/>
          <p:cNvSpPr/>
          <p:nvPr/>
        </p:nvSpPr>
        <p:spPr>
          <a:xfrm>
            <a:off x="395536" y="260648"/>
            <a:ext cx="8496944" cy="792088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Děti jsou očkovány podle očkovacího kalendáře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64288" y="44371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Klikni na 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ukončení 2"/>
          <p:cNvSpPr/>
          <p:nvPr/>
        </p:nvSpPr>
        <p:spPr>
          <a:xfrm>
            <a:off x="683568" y="476672"/>
            <a:ext cx="7704856" cy="792088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ALERGIE</a:t>
            </a:r>
            <a:endParaRPr lang="cs-CZ" sz="3200" b="1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971600" y="2060848"/>
            <a:ext cx="6912768" cy="3600400"/>
          </a:xfrm>
          <a:prstGeom prst="flowChartAlternateProcess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= NEPŘIMĚŘENÁ REAKCE ORGANISMU, KTERÁ LIDSKÉ TĚLO POŠKOZUJE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Projevuje se jako </a:t>
            </a:r>
            <a:r>
              <a:rPr lang="cs-CZ" sz="2800" dirty="0" smtClean="0">
                <a:solidFill>
                  <a:schemeClr val="tx1"/>
                </a:solidFill>
              </a:rPr>
              <a:t>– vyrážka</a:t>
            </a:r>
            <a:r>
              <a:rPr lang="cs-CZ" sz="2800" dirty="0" smtClean="0">
                <a:solidFill>
                  <a:schemeClr val="tx1"/>
                </a:solidFill>
              </a:rPr>
              <a:t>, zánět spojivek,  rýma, kašel</a:t>
            </a:r>
          </a:p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Mohou ji vyvolat – potraviny, léky, pyly, plísně, roztoči, srst zvířat, peří, saponáty a chemikálie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Speciální školy\AppData\Local\Microsoft\Windows\Temporary Internet Files\Content.IE5\100FI33U\MC900232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95" y="5157191"/>
            <a:ext cx="1352652" cy="168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peciální školy\AppData\Local\Microsoft\Windows\Temporary Internet Files\Content.IE5\2REES51J\MC9004258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953741"/>
            <a:ext cx="1790700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0704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alternativní postup 1"/>
          <p:cNvSpPr/>
          <p:nvPr/>
        </p:nvSpPr>
        <p:spPr>
          <a:xfrm>
            <a:off x="1043608" y="1268760"/>
            <a:ext cx="6840760" cy="3456384"/>
          </a:xfrm>
          <a:prstGeom prst="flowChartAlternateProces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Nyní si učivo zopakuj</a:t>
            </a:r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3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9306" y="575505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356992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5160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42" y="2029707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05064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201" y="4077072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5064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451" y="302507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337" y="35705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8616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Speciální školy\AppData\Local\Microsoft\Windows\Temporary Internet Files\Content.IE5\24QMVDCR\MC900432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0862" y="2029707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475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cípá hvězda 1">
            <a:hlinkClick r:id="rId2" action="ppaction://hlinksldjump"/>
          </p:cNvPr>
          <p:cNvSpPr/>
          <p:nvPr/>
        </p:nvSpPr>
        <p:spPr>
          <a:xfrm>
            <a:off x="539552" y="4005064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Odolnost  člověka proti nemocem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10cípá hvězda 2">
            <a:hlinkClick r:id="rId3" action="ppaction://hlinksldjump"/>
          </p:cNvPr>
          <p:cNvSpPr/>
          <p:nvPr/>
        </p:nvSpPr>
        <p:spPr>
          <a:xfrm>
            <a:off x="4932040" y="4077072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Oddanost člověka proti nemocem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76672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Co je to imunita?</a:t>
            </a:r>
            <a:endParaRPr lang="cs-CZ" sz="2800" dirty="0"/>
          </a:p>
        </p:txBody>
      </p:sp>
      <p:pic>
        <p:nvPicPr>
          <p:cNvPr id="1026" name="Picture 2" descr="C:\Users\Speciální školy\AppData\Local\Microsoft\Windows\Temporary Internet Files\Content.IE5\0Z0KFLEW\MP90044839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904" y="1034155"/>
            <a:ext cx="3582144" cy="2388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1381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930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10cípá hvězda 2">
            <a:hlinkClick r:id="rId2" action="ppaction://hlinksldjump"/>
          </p:cNvPr>
          <p:cNvSpPr/>
          <p:nvPr/>
        </p:nvSpPr>
        <p:spPr>
          <a:xfrm>
            <a:off x="385129" y="4077072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Aktivní nebo pasivní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10cípá hvězda 3">
            <a:hlinkClick r:id="rId3" action="ppaction://hlinksldjump"/>
          </p:cNvPr>
          <p:cNvSpPr/>
          <p:nvPr/>
        </p:nvSpPr>
        <p:spPr>
          <a:xfrm>
            <a:off x="5292080" y="4077072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Aktivní nebo pozitivní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404664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Získaná imunita může být</a:t>
            </a:r>
            <a:endParaRPr lang="cs-CZ" sz="2800" dirty="0"/>
          </a:p>
        </p:txBody>
      </p:sp>
      <p:pic>
        <p:nvPicPr>
          <p:cNvPr id="2051" name="Picture 3" descr="C:\Users\Speciální školy\AppData\Local\Microsoft\Windows\Temporary Internet Files\Content.IE5\0Z0KFLEW\MP9004276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684" y="1196752"/>
            <a:ext cx="2686608" cy="268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209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10cípá hvězda 2">
            <a:hlinkClick r:id="rId2" action="ppaction://hlinksldjump"/>
          </p:cNvPr>
          <p:cNvSpPr/>
          <p:nvPr/>
        </p:nvSpPr>
        <p:spPr>
          <a:xfrm>
            <a:off x="546092" y="4149080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ANO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10cípá hvězda 3">
            <a:hlinkClick r:id="rId3" action="ppaction://hlinksldjump"/>
          </p:cNvPr>
          <p:cNvSpPr/>
          <p:nvPr/>
        </p:nvSpPr>
        <p:spPr>
          <a:xfrm>
            <a:off x="5076056" y="4149080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4868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Vzniká aktivní imunita očkováním a úrazem?</a:t>
            </a:r>
            <a:endParaRPr lang="cs-CZ" sz="2800" dirty="0"/>
          </a:p>
        </p:txBody>
      </p:sp>
      <p:pic>
        <p:nvPicPr>
          <p:cNvPr id="3075" name="Picture 3" descr="C:\Users\Speciální školy\AppData\Local\Microsoft\Windows\Temporary Internet Files\Content.IE5\KI02RK8W\MP9001851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906" y="1484784"/>
            <a:ext cx="1672140" cy="2453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901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cípá hvězda 1">
            <a:hlinkClick r:id="rId2" action="ppaction://hlinksldjump"/>
          </p:cNvPr>
          <p:cNvSpPr/>
          <p:nvPr/>
        </p:nvSpPr>
        <p:spPr>
          <a:xfrm>
            <a:off x="755576" y="4020616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Očkovacího diáře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10cípá hvězda 2">
            <a:hlinkClick r:id="rId3" action="ppaction://hlinksldjump"/>
          </p:cNvPr>
          <p:cNvSpPr/>
          <p:nvPr/>
        </p:nvSpPr>
        <p:spPr>
          <a:xfrm>
            <a:off x="5004048" y="4016749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Očkovacího kalendáře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836712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Děti jsou očkovány podle </a:t>
            </a:r>
            <a:endParaRPr lang="cs-CZ" sz="2800" dirty="0"/>
          </a:p>
        </p:txBody>
      </p:sp>
      <p:pic>
        <p:nvPicPr>
          <p:cNvPr id="4098" name="Picture 2" descr="C:\Users\Speciální školy\AppData\Local\Microsoft\Windows\Temporary Internet Files\Content.IE5\ICB70PRN\MP90018515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772816"/>
            <a:ext cx="3153544" cy="2123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1234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cípá hvězda 1">
            <a:hlinkClick r:id="rId2" action="ppaction://hlinksldjump"/>
          </p:cNvPr>
          <p:cNvSpPr/>
          <p:nvPr/>
        </p:nvSpPr>
        <p:spPr>
          <a:xfrm>
            <a:off x="755576" y="4020616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viry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10cípá hvězda 2">
            <a:hlinkClick r:id="rId3" action="ppaction://hlinksldjump"/>
          </p:cNvPr>
          <p:cNvSpPr/>
          <p:nvPr/>
        </p:nvSpPr>
        <p:spPr>
          <a:xfrm>
            <a:off x="4932040" y="4007327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bakterie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Angínu způsobují</a:t>
            </a:r>
            <a:endParaRPr lang="cs-CZ" sz="2800" dirty="0"/>
          </a:p>
        </p:txBody>
      </p:sp>
      <p:pic>
        <p:nvPicPr>
          <p:cNvPr id="5124" name="Picture 4" descr="C:\Users\Speciální školy\AppData\Local\Microsoft\Windows\Temporary Internet Files\Content.IE5\KI02RK8W\MC9004387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903" y="1268760"/>
            <a:ext cx="3204186" cy="2403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5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cípá hvězda 1">
            <a:hlinkClick r:id="rId2" action="ppaction://hlinksldjump"/>
          </p:cNvPr>
          <p:cNvSpPr/>
          <p:nvPr/>
        </p:nvSpPr>
        <p:spPr>
          <a:xfrm>
            <a:off x="395536" y="4020616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viry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10cípá hvězda 2">
            <a:hlinkClick r:id="rId3" action="ppaction://hlinksldjump"/>
          </p:cNvPr>
          <p:cNvSpPr/>
          <p:nvPr/>
        </p:nvSpPr>
        <p:spPr>
          <a:xfrm>
            <a:off x="5220072" y="4166895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bakterie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764704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Chřipku způsobují</a:t>
            </a:r>
            <a:endParaRPr lang="cs-CZ" sz="2800" dirty="0"/>
          </a:p>
        </p:txBody>
      </p:sp>
      <p:pic>
        <p:nvPicPr>
          <p:cNvPr id="6146" name="Picture 2" descr="C:\Users\Speciální školy\AppData\Local\Microsoft\Windows\Temporary Internet Files\Content.IE5\KI02RK8W\MC900432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363" y="1701800"/>
            <a:ext cx="1873250" cy="172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89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cípá hvězda 1">
            <a:hlinkClick r:id="rId2" action="ppaction://hlinksldjump"/>
          </p:cNvPr>
          <p:cNvSpPr/>
          <p:nvPr/>
        </p:nvSpPr>
        <p:spPr>
          <a:xfrm>
            <a:off x="395536" y="4077072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Přiměřená imunitní reakce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10cípá hvězda 2">
            <a:hlinkClick r:id="rId3" action="ppaction://hlinksldjump"/>
          </p:cNvPr>
          <p:cNvSpPr/>
          <p:nvPr/>
        </p:nvSpPr>
        <p:spPr>
          <a:xfrm>
            <a:off x="4974557" y="4077072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Nepřiměřená imunitní reakce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620688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Alergie je</a:t>
            </a:r>
            <a:endParaRPr lang="cs-CZ" sz="2800" dirty="0"/>
          </a:p>
        </p:txBody>
      </p:sp>
      <p:pic>
        <p:nvPicPr>
          <p:cNvPr id="7170" name="Picture 2" descr="C:\Users\Speciální školy\AppData\Local\Microsoft\Windows\Temporary Internet Files\Content.IE5\0Z0KFLEW\MP9004222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57972"/>
            <a:ext cx="1855067" cy="278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783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cípá hvězda 1">
            <a:hlinkClick r:id="rId2" action="ppaction://hlinksldjump"/>
          </p:cNvPr>
          <p:cNvSpPr/>
          <p:nvPr/>
        </p:nvSpPr>
        <p:spPr>
          <a:xfrm>
            <a:off x="405167" y="4020616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mléčné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10cípá hvězda 2">
            <a:hlinkClick r:id="rId3" action="ppaction://hlinksldjump"/>
          </p:cNvPr>
          <p:cNvSpPr/>
          <p:nvPr/>
        </p:nvSpPr>
        <p:spPr>
          <a:xfrm>
            <a:off x="5011363" y="4020616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průjmové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476672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Které bakterie jsou člověku prospěšné?</a:t>
            </a:r>
            <a:endParaRPr lang="cs-CZ" sz="2800" dirty="0"/>
          </a:p>
        </p:txBody>
      </p:sp>
      <p:pic>
        <p:nvPicPr>
          <p:cNvPr id="8194" name="Picture 2" descr="C:\Users\Speciální školy\AppData\Local\Microsoft\Windows\Temporary Internet Files\Content.IE5\ICB70PRN\MC9004379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950" y="1484784"/>
            <a:ext cx="211611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66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cípá hvězda 1">
            <a:hlinkClick r:id="rId2" action="ppaction://hlinksldjump"/>
          </p:cNvPr>
          <p:cNvSpPr/>
          <p:nvPr/>
        </p:nvSpPr>
        <p:spPr>
          <a:xfrm>
            <a:off x="395536" y="4028350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Instantní doba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10cípá hvězda 2">
            <a:hlinkClick r:id="rId3" action="ppaction://hlinksldjump"/>
          </p:cNvPr>
          <p:cNvSpPr/>
          <p:nvPr/>
        </p:nvSpPr>
        <p:spPr>
          <a:xfrm>
            <a:off x="5243799" y="4008708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Inkubační doba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332656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Období od nákazy do propuknutí nemoci se nazývá</a:t>
            </a:r>
            <a:endParaRPr lang="cs-CZ" sz="2800" dirty="0"/>
          </a:p>
        </p:txBody>
      </p:sp>
      <p:pic>
        <p:nvPicPr>
          <p:cNvPr id="9218" name="Picture 2" descr="C:\Users\Speciální školy\AppData\Local\Microsoft\Windows\Temporary Internet Files\Content.IE5\0Z0KFLEW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666" y="1700808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Speciální školy\AppData\Local\Microsoft\Windows\Temporary Internet Files\Content.IE5\BQZZHX5W\MC9004380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873" y="1528762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003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cípá hvězda 1">
            <a:hlinkClick r:id="rId2" action="ppaction://hlinksldjump"/>
          </p:cNvPr>
          <p:cNvSpPr/>
          <p:nvPr/>
        </p:nvSpPr>
        <p:spPr>
          <a:xfrm>
            <a:off x="395536" y="4028350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Bílých krvinek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10cípá hvězda 2">
            <a:hlinkClick r:id="rId3" action="ppaction://hlinksldjump"/>
          </p:cNvPr>
          <p:cNvSpPr/>
          <p:nvPr/>
        </p:nvSpPr>
        <p:spPr>
          <a:xfrm>
            <a:off x="5148064" y="4020616"/>
            <a:ext cx="3600400" cy="2448272"/>
          </a:xfrm>
          <a:prstGeom prst="star10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Krevních destiček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466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Napadený organismus se brání proti choroboplodným zárodkům hlavně pomocí </a:t>
            </a:r>
            <a:endParaRPr lang="cs-CZ" sz="2800" dirty="0"/>
          </a:p>
        </p:txBody>
      </p:sp>
      <p:pic>
        <p:nvPicPr>
          <p:cNvPr id="10244" name="Picture 4" descr="C:\Users\Speciální školy\AppData\Local\Microsoft\Windows\Temporary Internet Files\Content.IE5\BQZZHX5W\MC9004280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891" y="1654174"/>
            <a:ext cx="193992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9645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Speciální školy\AppData\Local\Microsoft\Windows\Temporary Internet Files\Content.IE5\WDV6QWE1\MC90043755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12776"/>
            <a:ext cx="409740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78068" y="5618857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Výborně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236296" y="5618857"/>
            <a:ext cx="1008112" cy="978495"/>
          </a:xfrm>
          <a:prstGeom prst="actionButtonForwardNex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769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ukončení 1"/>
          <p:cNvSpPr/>
          <p:nvPr/>
        </p:nvSpPr>
        <p:spPr>
          <a:xfrm>
            <a:off x="721684" y="476672"/>
            <a:ext cx="7704856" cy="3312368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Použité zdroje: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Galerie Microsoft Office - Klipart</a:t>
            </a: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14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Speciální školy\AppData\Local\Microsoft\Windows\Temporary Internet Files\Content.IE5\OHNR7UCT\MC90043440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053836"/>
            <a:ext cx="2952328" cy="4136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47864" y="5713961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 to znovu</a:t>
            </a:r>
            <a:endParaRPr lang="cs-CZ" sz="24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80312" y="5713961"/>
            <a:ext cx="720080" cy="883391"/>
          </a:xfrm>
          <a:prstGeom prst="actionButtonBackPrevious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107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332</TotalTime>
  <Words>536</Words>
  <Application>Microsoft Office PowerPoint</Application>
  <PresentationFormat>Předvádění na obrazovce (4:3)</PresentationFormat>
  <Paragraphs>118</Paragraphs>
  <Slides>35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systému Office</vt:lpstr>
      <vt:lpstr>Prezentace aplikace PowerPoint</vt:lpstr>
      <vt:lpstr>Prezentace aplikace PowerPoint</vt:lpstr>
      <vt:lpstr>Prezentace aplikace PowerPoint</vt:lpstr>
      <vt:lpstr>Nakažlivá /infekční/ nemoc</vt:lpstr>
      <vt:lpstr>Viry</vt:lpstr>
      <vt:lpstr>Bakterie</vt:lpstr>
      <vt:lpstr>Bakterie, které pomáhají:</vt:lpstr>
      <vt:lpstr>IMUNITA</vt:lpstr>
      <vt:lpstr>AKTIVNÍ imunita</vt:lpstr>
      <vt:lpstr>PASIVNÍ imunita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52</cp:revision>
  <dcterms:created xsi:type="dcterms:W3CDTF">2013-02-24T10:48:38Z</dcterms:created>
  <dcterms:modified xsi:type="dcterms:W3CDTF">2013-03-22T22:30:15Z</dcterms:modified>
</cp:coreProperties>
</file>