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72" r:id="rId6"/>
    <p:sldId id="271" r:id="rId7"/>
    <p:sldId id="260" r:id="rId8"/>
    <p:sldId id="261" r:id="rId9"/>
    <p:sldId id="273" r:id="rId10"/>
    <p:sldId id="263" r:id="rId11"/>
    <p:sldId id="274" r:id="rId12"/>
    <p:sldId id="264" r:id="rId13"/>
    <p:sldId id="265" r:id="rId14"/>
    <p:sldId id="266" r:id="rId15"/>
    <p:sldId id="267" r:id="rId16"/>
    <p:sldId id="268" r:id="rId17"/>
    <p:sldId id="275" r:id="rId18"/>
    <p:sldId id="277" r:id="rId19"/>
    <p:sldId id="278" r:id="rId20"/>
    <p:sldId id="279" r:id="rId21"/>
    <p:sldId id="280" r:id="rId22"/>
    <p:sldId id="281" r:id="rId23"/>
    <p:sldId id="282" r:id="rId24"/>
    <p:sldId id="283" r:id="rId25"/>
    <p:sldId id="270" r:id="rId26"/>
    <p:sldId id="276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265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5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7302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2426" y="2895600"/>
            <a:ext cx="4572000" cy="13687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0" y="4743451"/>
            <a:ext cx="9144000" cy="21145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0" y="4714875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841F2-F3D3-4EB0-820E-7C4375B47E9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9272CFF-7899-4424-A730-D5F78000ED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52426" y="457200"/>
            <a:ext cx="7680960" cy="2438399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defRPr kumimoji="0" lang="en-US" sz="6000" b="1" i="0" u="none" strike="noStrike" kern="1200" cap="none" spc="0" normalizeH="0" baseline="0" noProof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C8841F2-F3D3-4EB0-820E-7C4375B47E9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9272CFF-7899-4424-A730-D5F78000ED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ubtitle 2"/>
          <p:cNvSpPr>
            <a:spLocks noGrp="1"/>
          </p:cNvSpPr>
          <p:nvPr>
            <p:ph type="subTitle" idx="1"/>
          </p:nvPr>
        </p:nvSpPr>
        <p:spPr>
          <a:xfrm>
            <a:off x="352426" y="4003302"/>
            <a:ext cx="4572000" cy="11782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841F2-F3D3-4EB0-820E-7C4375B47E9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9272CFF-7899-4424-A730-D5F78000ED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9144000" cy="182880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-4439" y="182880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3"/>
          <p:cNvSpPr>
            <a:spLocks noGrp="1"/>
          </p:cNvSpPr>
          <p:nvPr>
            <p:ph type="title"/>
          </p:nvPr>
        </p:nvSpPr>
        <p:spPr>
          <a:xfrm>
            <a:off x="354366" y="1990078"/>
            <a:ext cx="8439912" cy="1984248"/>
          </a:xfrm>
        </p:spPr>
        <p:txBody>
          <a:bodyPr>
            <a:noAutofit/>
          </a:bodyPr>
          <a:lstStyle>
            <a:lvl1pPr>
              <a:defRPr kumimoji="0" lang="en-US" sz="6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901184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7" name="Title 2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C8841F2-F3D3-4EB0-820E-7C4375B47E9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09272CFF-7899-4424-A730-D5F78000ED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5"/>
          </p:nvPr>
        </p:nvSpPr>
        <p:spPr>
          <a:xfrm>
            <a:off x="4900613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Content Placeholder 11"/>
          <p:cNvSpPr>
            <a:spLocks noGrp="1"/>
          </p:cNvSpPr>
          <p:nvPr>
            <p:ph sz="quarter" idx="14"/>
          </p:nvPr>
        </p:nvSpPr>
        <p:spPr>
          <a:xfrm>
            <a:off x="4900613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0" name="Title 2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CC8841F2-F3D3-4EB0-820E-7C4375B47E9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09272CFF-7899-4424-A730-D5F78000ED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9" name="Footer Placeholder 28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841F2-F3D3-4EB0-820E-7C4375B47E9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9272CFF-7899-4424-A730-D5F78000ED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841F2-F3D3-4EB0-820E-7C4375B47E9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9272CFF-7899-4424-A730-D5F78000ED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Connector 2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itle 2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381375" cy="3967162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600" b="0" i="1" spc="0" baseline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105275" y="1463040"/>
            <a:ext cx="4681538" cy="396849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C8841F2-F3D3-4EB0-820E-7C4375B47E9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09272CFF-7899-4424-A730-D5F78000ED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29224" y="0"/>
            <a:ext cx="3914775" cy="5657850"/>
          </a:xfrm>
        </p:spPr>
        <p:txBody>
          <a:bodyPr anchor="ctr" anchorCtr="0"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352426" y="1600199"/>
            <a:ext cx="4572000" cy="3593237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600" i="1">
                <a:solidFill>
                  <a:schemeClr val="tx1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Placeholder 1"/>
          <p:cNvSpPr>
            <a:spLocks noGrp="1"/>
          </p:cNvSpPr>
          <p:nvPr>
            <p:ph type="title"/>
          </p:nvPr>
        </p:nvSpPr>
        <p:spPr>
          <a:xfrm>
            <a:off x="352425" y="275208"/>
            <a:ext cx="4572000" cy="132499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C8841F2-F3D3-4EB0-820E-7C4375B47E9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9272CFF-7899-4424-A730-D5F78000ED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841F2-F3D3-4EB0-820E-7C4375B47E9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72CFF-7899-4424-A730-D5F78000ED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841F2-F3D3-4EB0-820E-7C4375B47E9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72CFF-7899-4424-A730-D5F78000ED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2426" y="1463040"/>
            <a:ext cx="76809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52426" y="6543676"/>
            <a:ext cx="146685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CC8841F2-F3D3-4EB0-820E-7C4375B47E9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09749" y="6543676"/>
            <a:ext cx="4086225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 i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6700" y="6543676"/>
            <a:ext cx="87630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09272CFF-7899-4424-A730-D5F78000ED8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4000" b="0" kern="1200" cap="none" spc="0" baseline="0">
          <a:solidFill>
            <a:schemeClr val="tx1"/>
          </a:solidFill>
          <a:latin typeface="+mj-lt"/>
          <a:ea typeface="+mj-ea"/>
          <a:cs typeface="Tunga" pitchFamily="2"/>
        </a:defRPr>
      </a:lvl1pPr>
    </p:titleStyle>
    <p:bodyStyle>
      <a:lvl1pPr marL="0" indent="0" algn="l" defTabSz="914400" rtl="0" eaLnBrk="1" latinLnBrk="0" hangingPunct="1">
        <a:spcBef>
          <a:spcPts val="1200"/>
        </a:spcBef>
        <a:spcAft>
          <a:spcPts val="0"/>
        </a:spcAft>
        <a:buClr>
          <a:schemeClr val="accent5"/>
        </a:buClr>
        <a:buFont typeface="Arial" pitchFamily="34" charset="0"/>
        <a:buNone/>
        <a:defRPr sz="18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171450" indent="-17145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2pPr>
      <a:lvl3pPr marL="344488" indent="-16510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517525" indent="-169863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4pPr>
      <a:lvl5pPr marL="688975" indent="-173038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8686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06984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24358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40817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Kostel_sv._Petra_z_Alkantary.jpg" TargetMode="External"/><Relationship Id="rId3" Type="http://schemas.openxmlformats.org/officeDocument/2006/relationships/hyperlink" Target="http://cs.wikipedia.org/wiki/Soubor:T%C4%9B%C5%A1%C3%ADnsko_v_roce_1888.jpg" TargetMode="External"/><Relationship Id="rId7" Type="http://schemas.openxmlformats.org/officeDocument/2006/relationships/hyperlink" Target="http://cs.wikipedia.org/wiki/Soubor:Karwina_herb.svg" TargetMode="External"/><Relationship Id="rId2" Type="http://schemas.openxmlformats.org/officeDocument/2006/relationships/hyperlink" Target="http://pl.wikipedia.org/wiki/Plik:National_park_stone_tools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Dul_lazy_.jpg" TargetMode="External"/><Relationship Id="rId5" Type="http://schemas.openxmlformats.org/officeDocument/2006/relationships/hyperlink" Target="http://cs.wikipedia.org/wiki/Soubor:Masarykovo_n%C3%A1m%C4%9Bst%C3%AD_v_Karvin%C3%A9.jpg" TargetMode="External"/><Relationship Id="rId4" Type="http://schemas.openxmlformats.org/officeDocument/2006/relationships/hyperlink" Target="http://cs.wikipedia.org/wiki/Soubor:Larisch_family_CoA.jpg" TargetMode="External"/><Relationship Id="rId9" Type="http://schemas.openxmlformats.org/officeDocument/2006/relationships/hyperlink" Target="http://commons.wikimedia.org/wiki/File:Karvin%C3%A1,_kostel_svat%C3%A9ho_Marka_(5).JPG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Vod%C3%A1rensk%C3%A1_v%C4%9B%C5%BE_-_Karvin%C3%A1.JPG?uselang=cs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2426" y="2895600"/>
            <a:ext cx="5443710" cy="1368798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Calibri" pitchFamily="34" charset="0"/>
              </a:rPr>
              <a:t>Minulost našeho města</a:t>
            </a:r>
            <a:endParaRPr lang="cs-CZ" sz="4000" dirty="0">
              <a:latin typeface="Calibri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KARVINÁ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5877272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alibri" pitchFamily="34" charset="0"/>
              </a:rPr>
              <a:t>VY_32_INOVACE_015_Karviná-Minulost našeho </a:t>
            </a:r>
            <a:r>
              <a:rPr lang="cs-CZ" dirty="0" err="1" smtClean="0">
                <a:latin typeface="Calibri" pitchFamily="34" charset="0"/>
              </a:rPr>
              <a:t>města_ČLOVĚK</a:t>
            </a:r>
            <a:r>
              <a:rPr lang="cs-CZ" dirty="0" smtClean="0">
                <a:latin typeface="Calibri" pitchFamily="34" charset="0"/>
              </a:rPr>
              <a:t> A JEHO SVĚT_ŠŤÁSTKOVÁ</a:t>
            </a: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65717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2912368"/>
          </a:xfrm>
        </p:spPr>
        <p:txBody>
          <a:bodyPr>
            <a:normAutofit fontScale="90000"/>
          </a:bodyPr>
          <a:lstStyle/>
          <a:p>
            <a:r>
              <a:rPr lang="cs-CZ" dirty="0">
                <a:latin typeface="Calibri" pitchFamily="34" charset="0"/>
              </a:rPr>
              <a:t>Území dnešní Karviné patří ve zdejší oblasti k místům s nejstarším osídlením, o jehož existenci svědčí nálezy kamenných nástrojů z období mladší doby kamenné.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534552"/>
            <a:ext cx="4248472" cy="2832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 descr="C:\Users\pc\AppData\Local\Microsoft\Windows\Temporary Internet Files\Content.IE5\UIFOX6ZY\MC9002328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100581">
            <a:off x="941661" y="3717032"/>
            <a:ext cx="1542107" cy="1622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36502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28600"/>
            <a:ext cx="8136904" cy="5144616"/>
          </a:xfrm>
        </p:spPr>
        <p:txBody>
          <a:bodyPr>
            <a:normAutofit fontScale="90000"/>
          </a:bodyPr>
          <a:lstStyle/>
          <a:p>
            <a:r>
              <a:rPr lang="cs-CZ" dirty="0">
                <a:latin typeface="Calibri" pitchFamily="34" charset="0"/>
              </a:rPr>
              <a:t>Prvními obyvateli místního území byli slovanští pastevci, kterým travnaté stráně poskytovaly dostatek pastvy pro stáda dobytka. I současný název obce je odvozen </a:t>
            </a:r>
            <a:r>
              <a:rPr lang="cs-CZ" dirty="0" smtClean="0">
                <a:latin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z </a:t>
            </a:r>
            <a:r>
              <a:rPr lang="cs-CZ" dirty="0">
                <a:latin typeface="Calibri" pitchFamily="34" charset="0"/>
              </a:rPr>
              <a:t>dob těchto slovanských předků. </a:t>
            </a:r>
            <a:r>
              <a:rPr lang="cs-CZ" dirty="0" smtClean="0">
                <a:latin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Ve </a:t>
            </a:r>
            <a:r>
              <a:rPr lang="cs-CZ" dirty="0">
                <a:latin typeface="Calibri" pitchFamily="34" charset="0"/>
              </a:rPr>
              <a:t>staroslovanštině se býk řekne "</a:t>
            </a:r>
            <a:r>
              <a:rPr lang="cs-CZ" dirty="0" err="1">
                <a:latin typeface="Calibri" pitchFamily="34" charset="0"/>
              </a:rPr>
              <a:t>karw</a:t>
            </a:r>
            <a:r>
              <a:rPr lang="cs-CZ" dirty="0">
                <a:latin typeface="Calibri" pitchFamily="34" charset="0"/>
              </a:rPr>
              <a:t>". Koncovka "</a:t>
            </a:r>
            <a:r>
              <a:rPr lang="cs-CZ" dirty="0" err="1" smtClean="0">
                <a:latin typeface="Calibri" pitchFamily="34" charset="0"/>
              </a:rPr>
              <a:t>ina</a:t>
            </a:r>
            <a:r>
              <a:rPr lang="cs-CZ" dirty="0" smtClean="0">
                <a:latin typeface="Calibri" pitchFamily="34" charset="0"/>
              </a:rPr>
              <a:t>„ pak </a:t>
            </a:r>
            <a:r>
              <a:rPr lang="cs-CZ" dirty="0">
                <a:latin typeface="Calibri" pitchFamily="34" charset="0"/>
              </a:rPr>
              <a:t>značila místo pro něco vhodné. Název Karviná se dá tedy přeložit jako </a:t>
            </a:r>
            <a:r>
              <a:rPr lang="cs-CZ" dirty="0">
                <a:solidFill>
                  <a:srgbClr val="FF0000"/>
                </a:solidFill>
                <a:latin typeface="Calibri" pitchFamily="34" charset="0"/>
              </a:rPr>
              <a:t>"místo vhodné k pastvě dobytka"</a:t>
            </a:r>
            <a:r>
              <a:rPr lang="cs-CZ" dirty="0">
                <a:latin typeface="Calibri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1286569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28600"/>
            <a:ext cx="7416824" cy="2768352"/>
          </a:xfrm>
        </p:spPr>
        <p:txBody>
          <a:bodyPr>
            <a:normAutofit fontScale="90000"/>
          </a:bodyPr>
          <a:lstStyle/>
          <a:p>
            <a:r>
              <a:rPr lang="cs-CZ" dirty="0">
                <a:latin typeface="Calibri" pitchFamily="34" charset="0"/>
              </a:rPr>
              <a:t>První písemná zmínka o Karviné pochází z roku 1268. V této době byla Karviná malá vesnička. </a:t>
            </a:r>
            <a:r>
              <a:rPr lang="cs-CZ" dirty="0" smtClean="0">
                <a:latin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Na </a:t>
            </a:r>
            <a:r>
              <a:rPr lang="cs-CZ" dirty="0">
                <a:latin typeface="Calibri" pitchFamily="34" charset="0"/>
              </a:rPr>
              <a:t>začátku 14. století neměla více </a:t>
            </a:r>
            <a:r>
              <a:rPr lang="cs-CZ" dirty="0" smtClean="0">
                <a:latin typeface="Calibri" pitchFamily="34" charset="0"/>
              </a:rPr>
              <a:t>             než </a:t>
            </a:r>
            <a:r>
              <a:rPr lang="cs-CZ" dirty="0">
                <a:latin typeface="Calibri" pitchFamily="34" charset="0"/>
              </a:rPr>
              <a:t>120 obyvatel.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38882" y="3361182"/>
            <a:ext cx="867211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atin typeface="Calibri" pitchFamily="34" charset="0"/>
              </a:rPr>
              <a:t>Od </a:t>
            </a:r>
            <a:r>
              <a:rPr lang="cs-CZ" sz="3200" dirty="0" smtClean="0">
                <a:latin typeface="Calibri" pitchFamily="34" charset="0"/>
              </a:rPr>
              <a:t>14. století</a:t>
            </a:r>
            <a:r>
              <a:rPr lang="cs-CZ" sz="3200" dirty="0">
                <a:latin typeface="Calibri" pitchFamily="34" charset="0"/>
              </a:rPr>
              <a:t> se Fryštát stal nositelem městského práva. </a:t>
            </a:r>
            <a:r>
              <a:rPr lang="cs-CZ" sz="3200" dirty="0" smtClean="0">
                <a:latin typeface="Calibri" pitchFamily="34" charset="0"/>
              </a:rPr>
              <a:t>Vedla tudy důležitá obchodní cesta </a:t>
            </a:r>
            <a:r>
              <a:rPr lang="cs-CZ" sz="3200" dirty="0">
                <a:latin typeface="Calibri" pitchFamily="34" charset="0"/>
              </a:rPr>
              <a:t>z Uher do </a:t>
            </a:r>
            <a:r>
              <a:rPr lang="cs-CZ" sz="3200" dirty="0" smtClean="0">
                <a:latin typeface="Calibri" pitchFamily="34" charset="0"/>
              </a:rPr>
              <a:t>Pobaltí, </a:t>
            </a:r>
            <a:r>
              <a:rPr lang="cs-CZ" sz="3200" dirty="0" smtClean="0">
                <a:latin typeface="Calibri" pitchFamily="34" charset="0"/>
              </a:rPr>
              <a:t>čímž se zde </a:t>
            </a:r>
            <a:r>
              <a:rPr lang="cs-CZ" sz="3200" dirty="0">
                <a:latin typeface="Calibri" pitchFamily="34" charset="0"/>
              </a:rPr>
              <a:t>vytvořilo významné středisko obchodu a řemesel</a:t>
            </a:r>
            <a:r>
              <a:rPr lang="cs-CZ" sz="3200" dirty="0" smtClean="0">
                <a:latin typeface="Calibri" pitchFamily="34" charset="0"/>
              </a:rPr>
              <a:t>. </a:t>
            </a:r>
          </a:p>
          <a:p>
            <a:r>
              <a:rPr lang="cs-CZ" sz="3200" dirty="0" smtClean="0">
                <a:latin typeface="Calibri" pitchFamily="34" charset="0"/>
              </a:rPr>
              <a:t>Díky tomu se značně zvýšil počet obyvatel Karviné.</a:t>
            </a:r>
            <a:endParaRPr lang="cs-CZ" sz="32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61713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932741"/>
            <a:ext cx="6192688" cy="5523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 flipV="1">
            <a:off x="2879812" y="2498142"/>
            <a:ext cx="3888432" cy="124943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2555776" y="764704"/>
            <a:ext cx="792089" cy="173343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2879812" y="404664"/>
            <a:ext cx="1404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alibri" pitchFamily="34" charset="0"/>
              </a:rPr>
              <a:t>Karviná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876256" y="3694083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alibri" pitchFamily="34" charset="0"/>
              </a:rPr>
              <a:t>Fryštát</a:t>
            </a: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514474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79208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Calibri" pitchFamily="34" charset="0"/>
              </a:rPr>
              <a:t>Na konci 16. století koupil panství rod </a:t>
            </a:r>
            <a:r>
              <a:rPr lang="cs-CZ" sz="3200" dirty="0" err="1" smtClean="0">
                <a:latin typeface="Calibri" pitchFamily="34" charset="0"/>
              </a:rPr>
              <a:t>Larischů</a:t>
            </a:r>
            <a:r>
              <a:rPr lang="cs-CZ" sz="3200" dirty="0" smtClean="0">
                <a:latin typeface="Calibri" pitchFamily="34" charset="0"/>
              </a:rPr>
              <a:t>, který vlastnil Karvinou až do konce 2. světové války. </a:t>
            </a:r>
            <a:endParaRPr lang="cs-CZ" sz="3200" dirty="0">
              <a:latin typeface="Calibri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350159"/>
            <a:ext cx="2781300" cy="3676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938852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71600" y="228600"/>
            <a:ext cx="7272808" cy="2120280"/>
          </a:xfrm>
        </p:spPr>
        <p:txBody>
          <a:bodyPr>
            <a:normAutofit fontScale="90000"/>
          </a:bodyPr>
          <a:lstStyle/>
          <a:p>
            <a:r>
              <a:rPr lang="cs-CZ" dirty="0">
                <a:latin typeface="Calibri" pitchFamily="34" charset="0"/>
              </a:rPr>
              <a:t>Významným mezníkem pro Karvinou </a:t>
            </a:r>
            <a:r>
              <a:rPr lang="cs-CZ" dirty="0" smtClean="0">
                <a:latin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se </a:t>
            </a:r>
            <a:r>
              <a:rPr lang="cs-CZ" dirty="0">
                <a:latin typeface="Calibri" pitchFamily="34" charset="0"/>
              </a:rPr>
              <a:t>stal konec 18. století, kdy zde bylo nalezeno černé uhlí. Uhlí se v Karviné </a:t>
            </a:r>
            <a:r>
              <a:rPr lang="cs-CZ" dirty="0" smtClean="0">
                <a:latin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a </a:t>
            </a:r>
            <a:r>
              <a:rPr lang="cs-CZ" dirty="0">
                <a:latin typeface="Calibri" pitchFamily="34" charset="0"/>
              </a:rPr>
              <a:t>okolí těží dodnes.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563961"/>
            <a:ext cx="5429250" cy="4029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288491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28600"/>
            <a:ext cx="7344816" cy="1904256"/>
          </a:xfrm>
        </p:spPr>
        <p:txBody>
          <a:bodyPr>
            <a:normAutofit fontScale="90000"/>
          </a:bodyPr>
          <a:lstStyle/>
          <a:p>
            <a:r>
              <a:rPr lang="cs-CZ" dirty="0">
                <a:latin typeface="Calibri" pitchFamily="34" charset="0"/>
              </a:rPr>
              <a:t>Na přelomu 20. století patřila Karviná mezi významná průmyslová centra rakousko-uherské monarchie.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1600" y="3140968"/>
            <a:ext cx="73448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latin typeface="Calibri" pitchFamily="34" charset="0"/>
              </a:rPr>
              <a:t>V roce 1923, krátce po vzniku Československé </a:t>
            </a:r>
            <a:r>
              <a:rPr lang="cs-CZ" sz="3600" dirty="0" smtClean="0">
                <a:latin typeface="Calibri" pitchFamily="34" charset="0"/>
              </a:rPr>
              <a:t>republiky, </a:t>
            </a:r>
            <a:r>
              <a:rPr lang="cs-CZ" sz="3600" dirty="0">
                <a:latin typeface="Calibri" pitchFamily="34" charset="0"/>
              </a:rPr>
              <a:t>byla Karviná povýšena na město.</a:t>
            </a:r>
          </a:p>
        </p:txBody>
      </p:sp>
    </p:spTree>
    <p:extLst>
      <p:ext uri="{BB962C8B-B14F-4D97-AF65-F5344CB8AC3E}">
        <p14:creationId xmlns:p14="http://schemas.microsoft.com/office/powerpoint/2010/main" xmlns="" val="1390415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84920" y="476672"/>
            <a:ext cx="79475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Calibri" pitchFamily="34" charset="0"/>
              </a:rPr>
              <a:t>V roce 1948 došlo k sloučení  Fryštátu, Karviné, Darkova, Ráje a Starého Města a vznikla Karviná, jak ji známe dnes.</a:t>
            </a:r>
            <a:endParaRPr lang="cs-CZ" sz="3200" dirty="0">
              <a:latin typeface="Calibri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1100" y="2204864"/>
            <a:ext cx="3528392" cy="4217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839816" y="3190053"/>
            <a:ext cx="352839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latin typeface="Calibri" pitchFamily="34" charset="0"/>
              </a:rPr>
              <a:t>Dnešní městský </a:t>
            </a:r>
            <a:r>
              <a:rPr lang="cs-CZ" sz="2000" dirty="0" smtClean="0">
                <a:latin typeface="Calibri" pitchFamily="34" charset="0"/>
              </a:rPr>
              <a:t>znak: </a:t>
            </a:r>
          </a:p>
          <a:p>
            <a:r>
              <a:rPr lang="cs-CZ" sz="2000" dirty="0" smtClean="0">
                <a:latin typeface="Calibri" pitchFamily="34" charset="0"/>
              </a:rPr>
              <a:t>Svisle rozpůlený štít, </a:t>
            </a:r>
          </a:p>
          <a:p>
            <a:r>
              <a:rPr lang="cs-CZ" sz="2000" dirty="0" smtClean="0">
                <a:latin typeface="Calibri" pitchFamily="34" charset="0"/>
              </a:rPr>
              <a:t>v modrém poli </a:t>
            </a:r>
            <a:r>
              <a:rPr lang="cs-CZ" sz="2000" dirty="0">
                <a:latin typeface="Calibri" pitchFamily="34" charset="0"/>
              </a:rPr>
              <a:t>je půl zlaté orlice </a:t>
            </a:r>
          </a:p>
          <a:p>
            <a:r>
              <a:rPr lang="cs-CZ" sz="2000" dirty="0" smtClean="0">
                <a:latin typeface="Calibri" pitchFamily="34" charset="0"/>
              </a:rPr>
              <a:t>s </a:t>
            </a:r>
            <a:r>
              <a:rPr lang="cs-CZ" sz="2000" dirty="0">
                <a:latin typeface="Calibri" pitchFamily="34" charset="0"/>
              </a:rPr>
              <a:t>červenou zbrojí </a:t>
            </a:r>
            <a:r>
              <a:rPr lang="cs-CZ" sz="2000" dirty="0" smtClean="0">
                <a:latin typeface="Calibri" pitchFamily="34" charset="0"/>
              </a:rPr>
              <a:t>a </a:t>
            </a:r>
            <a:r>
              <a:rPr lang="cs-CZ" sz="2000" dirty="0">
                <a:latin typeface="Calibri" pitchFamily="34" charset="0"/>
              </a:rPr>
              <a:t>jazykem, </a:t>
            </a:r>
            <a:endParaRPr lang="cs-CZ" sz="2000" dirty="0" smtClean="0">
              <a:latin typeface="Calibri" pitchFamily="34" charset="0"/>
            </a:endParaRPr>
          </a:p>
          <a:p>
            <a:r>
              <a:rPr lang="cs-CZ" sz="2000" dirty="0" smtClean="0">
                <a:latin typeface="Calibri" pitchFamily="34" charset="0"/>
              </a:rPr>
              <a:t>ve stříbrném poli </a:t>
            </a:r>
            <a:r>
              <a:rPr lang="cs-CZ" sz="2000" dirty="0">
                <a:latin typeface="Calibri" pitchFamily="34" charset="0"/>
              </a:rPr>
              <a:t>je při dělící čáře zelená </a:t>
            </a:r>
            <a:r>
              <a:rPr lang="cs-CZ" sz="2000" dirty="0" smtClean="0">
                <a:latin typeface="Calibri" pitchFamily="34" charset="0"/>
              </a:rPr>
              <a:t>lípová </a:t>
            </a:r>
            <a:r>
              <a:rPr lang="cs-CZ" sz="2000" dirty="0">
                <a:latin typeface="Calibri" pitchFamily="34" charset="0"/>
              </a:rPr>
              <a:t>ratolest </a:t>
            </a:r>
            <a:endParaRPr lang="cs-CZ" sz="2000" dirty="0" smtClean="0">
              <a:latin typeface="Calibri" pitchFamily="34" charset="0"/>
            </a:endParaRPr>
          </a:p>
          <a:p>
            <a:r>
              <a:rPr lang="cs-CZ" sz="2000" dirty="0" smtClean="0">
                <a:latin typeface="Calibri" pitchFamily="34" charset="0"/>
              </a:rPr>
              <a:t>s </a:t>
            </a:r>
            <a:r>
              <a:rPr lang="cs-CZ" sz="2000" dirty="0">
                <a:latin typeface="Calibri" pitchFamily="34" charset="0"/>
              </a:rPr>
              <a:t>poupětem. </a:t>
            </a:r>
          </a:p>
        </p:txBody>
      </p:sp>
    </p:spTree>
    <p:extLst>
      <p:ext uri="{BB962C8B-B14F-4D97-AF65-F5344CB8AC3E}">
        <p14:creationId xmlns:p14="http://schemas.microsoft.com/office/powerpoint/2010/main" xmlns="" val="28217450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352928" cy="792088"/>
          </a:xfrm>
        </p:spPr>
        <p:txBody>
          <a:bodyPr>
            <a:normAutofit fontScale="90000"/>
          </a:bodyPr>
          <a:lstStyle/>
          <a:p>
            <a:r>
              <a:rPr lang="cs-CZ" dirty="0">
                <a:latin typeface="Calibri" pitchFamily="34" charset="0"/>
              </a:rPr>
              <a:t>V roce 2011 zde žilo téměř 60 tisíc obyvatel.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628800"/>
            <a:ext cx="7620000" cy="4838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051363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75444"/>
            <a:ext cx="86409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92D050"/>
                </a:solidFill>
                <a:latin typeface="Calibri" pitchFamily="34" charset="0"/>
              </a:rPr>
              <a:t>K městu Karviná se váže pověst o čarovném zvonu.</a:t>
            </a:r>
          </a:p>
          <a:p>
            <a:r>
              <a:rPr lang="cs-CZ" sz="2400" dirty="0" smtClean="0">
                <a:latin typeface="Calibri" pitchFamily="34" charset="0"/>
              </a:rPr>
              <a:t>Ve </a:t>
            </a:r>
            <a:r>
              <a:rPr lang="cs-CZ" sz="2400" dirty="0">
                <a:latin typeface="Calibri" pitchFamily="34" charset="0"/>
              </a:rPr>
              <a:t>zdejším kostele </a:t>
            </a:r>
            <a:r>
              <a:rPr lang="cs-CZ" sz="2400" dirty="0" smtClean="0">
                <a:latin typeface="Calibri" pitchFamily="34" charset="0"/>
              </a:rPr>
              <a:t>měli takový zvon, </a:t>
            </a:r>
            <a:r>
              <a:rPr lang="cs-CZ" sz="2400" dirty="0" smtClean="0">
                <a:latin typeface="Calibri" pitchFamily="34" charset="0"/>
              </a:rPr>
              <a:t>který, </a:t>
            </a:r>
            <a:r>
              <a:rPr lang="cs-CZ" sz="2400" dirty="0" smtClean="0">
                <a:latin typeface="Calibri" pitchFamily="34" charset="0"/>
              </a:rPr>
              <a:t>když </a:t>
            </a:r>
            <a:r>
              <a:rPr lang="cs-CZ" sz="2400" dirty="0">
                <a:latin typeface="Calibri" pitchFamily="34" charset="0"/>
              </a:rPr>
              <a:t>se </a:t>
            </a:r>
            <a:r>
              <a:rPr lang="cs-CZ" sz="2400" dirty="0" smtClean="0">
                <a:latin typeface="Calibri" pitchFamily="34" charset="0"/>
              </a:rPr>
              <a:t>rozezněl</a:t>
            </a:r>
            <a:r>
              <a:rPr lang="cs-CZ" sz="2400" dirty="0">
                <a:latin typeface="Calibri" pitchFamily="34" charset="0"/>
              </a:rPr>
              <a:t>, měnil zlo v dobro, smutek v radost a obměkčoval tvrdá lidská </a:t>
            </a:r>
            <a:r>
              <a:rPr lang="cs-CZ" sz="2400" dirty="0" smtClean="0">
                <a:latin typeface="Calibri" pitchFamily="34" charset="0"/>
              </a:rPr>
              <a:t>srdce.</a:t>
            </a:r>
          </a:p>
          <a:p>
            <a:r>
              <a:rPr lang="cs-CZ" sz="2400" dirty="0" smtClean="0">
                <a:latin typeface="Calibri" pitchFamily="34" charset="0"/>
              </a:rPr>
              <a:t>Do </a:t>
            </a:r>
            <a:r>
              <a:rPr lang="cs-CZ" sz="2400" dirty="0">
                <a:latin typeface="Calibri" pitchFamily="34" charset="0"/>
              </a:rPr>
              <a:t>zvonoviny </a:t>
            </a:r>
            <a:r>
              <a:rPr lang="cs-CZ" sz="2400" dirty="0" smtClean="0">
                <a:latin typeface="Calibri" pitchFamily="34" charset="0"/>
              </a:rPr>
              <a:t>prý při </a:t>
            </a:r>
            <a:r>
              <a:rPr lang="cs-CZ" sz="2400" dirty="0">
                <a:latin typeface="Calibri" pitchFamily="34" charset="0"/>
              </a:rPr>
              <a:t>odlévání vhodili díl stříbra. </a:t>
            </a:r>
            <a:endParaRPr lang="cs-CZ" sz="2400" dirty="0" smtClean="0">
              <a:latin typeface="Calibri" pitchFamily="34" charset="0"/>
            </a:endParaRPr>
          </a:p>
          <a:p>
            <a:r>
              <a:rPr lang="cs-CZ" sz="2400" dirty="0" smtClean="0">
                <a:latin typeface="Calibri" pitchFamily="34" charset="0"/>
              </a:rPr>
              <a:t>Jednou </a:t>
            </a:r>
            <a:r>
              <a:rPr lang="cs-CZ" sz="2400" dirty="0">
                <a:latin typeface="Calibri" pitchFamily="34" charset="0"/>
              </a:rPr>
              <a:t>v noci vypukl ve městě </a:t>
            </a:r>
            <a:r>
              <a:rPr lang="cs-CZ" sz="2400" dirty="0" smtClean="0">
                <a:latin typeface="Calibri" pitchFamily="34" charset="0"/>
              </a:rPr>
              <a:t>požár a zvon </a:t>
            </a:r>
            <a:r>
              <a:rPr lang="cs-CZ" sz="2400" dirty="0">
                <a:latin typeface="Calibri" pitchFamily="34" charset="0"/>
              </a:rPr>
              <a:t>se </a:t>
            </a:r>
            <a:r>
              <a:rPr lang="cs-CZ" sz="2400" dirty="0" smtClean="0">
                <a:latin typeface="Calibri" pitchFamily="34" charset="0"/>
              </a:rPr>
              <a:t>ztratil. Až </a:t>
            </a:r>
            <a:r>
              <a:rPr lang="cs-CZ" sz="2400" dirty="0">
                <a:latin typeface="Calibri" pitchFamily="34" charset="0"/>
              </a:rPr>
              <a:t>po létech jej na poli vyhrabala svině. </a:t>
            </a:r>
            <a:endParaRPr lang="cs-CZ" sz="2400" dirty="0" smtClean="0">
              <a:latin typeface="Calibri" pitchFamily="34" charset="0"/>
            </a:endParaRPr>
          </a:p>
          <a:p>
            <a:r>
              <a:rPr lang="cs-CZ" sz="2400" dirty="0" smtClean="0">
                <a:latin typeface="Calibri" pitchFamily="34" charset="0"/>
              </a:rPr>
              <a:t>Zvon </a:t>
            </a:r>
            <a:r>
              <a:rPr lang="cs-CZ" sz="2400" dirty="0">
                <a:latin typeface="Calibri" pitchFamily="34" charset="0"/>
              </a:rPr>
              <a:t>bylo slyšet až do Českého Těšína a jeho hlasu naslouchala těšínská kněžna s takovou oblibou, že se rozhodla zvon koupit</a:t>
            </a:r>
            <a:r>
              <a:rPr lang="cs-CZ" sz="2400" dirty="0" smtClean="0">
                <a:latin typeface="Calibri" pitchFamily="34" charset="0"/>
              </a:rPr>
              <a:t>. </a:t>
            </a:r>
            <a:r>
              <a:rPr lang="cs-CZ" sz="2400" dirty="0">
                <a:latin typeface="Calibri" pitchFamily="34" charset="0"/>
              </a:rPr>
              <a:t>Nabídla za něj tolik tolarů, že by se jimi vydláždila cesta z </a:t>
            </a:r>
            <a:r>
              <a:rPr lang="cs-CZ" sz="2400" dirty="0" err="1">
                <a:latin typeface="Calibri" pitchFamily="34" charset="0"/>
              </a:rPr>
              <a:t>Fryštátu</a:t>
            </a:r>
            <a:r>
              <a:rPr lang="cs-CZ" sz="2400" dirty="0">
                <a:latin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</a:rPr>
              <a:t>            až </a:t>
            </a:r>
            <a:r>
              <a:rPr lang="cs-CZ" sz="2400" dirty="0">
                <a:latin typeface="Calibri" pitchFamily="34" charset="0"/>
              </a:rPr>
              <a:t>do Těšína. Fryštátští nabídce neodolali a zvon byl převezen </a:t>
            </a:r>
            <a:endParaRPr lang="cs-CZ" sz="2400" dirty="0" smtClean="0">
              <a:latin typeface="Calibri" pitchFamily="34" charset="0"/>
            </a:endParaRPr>
          </a:p>
          <a:p>
            <a:r>
              <a:rPr lang="cs-CZ" sz="2400" dirty="0" smtClean="0">
                <a:latin typeface="Calibri" pitchFamily="34" charset="0"/>
              </a:rPr>
              <a:t>do </a:t>
            </a:r>
            <a:r>
              <a:rPr lang="cs-CZ" sz="2400" dirty="0">
                <a:latin typeface="Calibri" pitchFamily="34" charset="0"/>
              </a:rPr>
              <a:t>Těšína, kde byl slavnostně zavěšen do věže tamějšího kostela. </a:t>
            </a:r>
            <a:endParaRPr lang="cs-CZ" sz="2400" dirty="0" smtClean="0">
              <a:latin typeface="Calibri" pitchFamily="34" charset="0"/>
            </a:endParaRPr>
          </a:p>
          <a:p>
            <a:r>
              <a:rPr lang="cs-CZ" sz="2400" dirty="0" smtClean="0">
                <a:latin typeface="Calibri" pitchFamily="34" charset="0"/>
              </a:rPr>
              <a:t>Ale </a:t>
            </a:r>
            <a:r>
              <a:rPr lang="cs-CZ" sz="2400" dirty="0">
                <a:latin typeface="Calibri" pitchFamily="34" charset="0"/>
              </a:rPr>
              <a:t>zvon přes noc ulétl zpět do Karviné. </a:t>
            </a:r>
            <a:r>
              <a:rPr lang="cs-CZ" sz="2400" dirty="0" smtClean="0">
                <a:latin typeface="Calibri" pitchFamily="34" charset="0"/>
              </a:rPr>
              <a:t>Kněžna, </a:t>
            </a:r>
            <a:r>
              <a:rPr lang="cs-CZ" sz="2400" dirty="0">
                <a:latin typeface="Calibri" pitchFamily="34" charset="0"/>
              </a:rPr>
              <a:t>vidouc ten </a:t>
            </a:r>
            <a:r>
              <a:rPr lang="cs-CZ" sz="2400" dirty="0" smtClean="0">
                <a:latin typeface="Calibri" pitchFamily="34" charset="0"/>
              </a:rPr>
              <a:t>zázrak, </a:t>
            </a:r>
            <a:endParaRPr lang="cs-CZ" sz="2400" dirty="0" smtClean="0">
              <a:latin typeface="Calibri" pitchFamily="34" charset="0"/>
            </a:endParaRPr>
          </a:p>
          <a:p>
            <a:r>
              <a:rPr lang="cs-CZ" sz="2400" dirty="0" smtClean="0">
                <a:latin typeface="Calibri" pitchFamily="34" charset="0"/>
              </a:rPr>
              <a:t>to </a:t>
            </a:r>
            <a:r>
              <a:rPr lang="cs-CZ" sz="2400" dirty="0">
                <a:latin typeface="Calibri" pitchFamily="34" charset="0"/>
              </a:rPr>
              <a:t>vzdala a nechala Karviné jak zvon, tak i peníze. Jen okna kostelní věže směrem k Těšínu nechala zazdít, aby ji hlas zvonu nelákal.</a:t>
            </a:r>
          </a:p>
        </p:txBody>
      </p:sp>
    </p:spTree>
    <p:extLst>
      <p:ext uri="{BB962C8B-B14F-4D97-AF65-F5344CB8AC3E}">
        <p14:creationId xmlns:p14="http://schemas.microsoft.com/office/powerpoint/2010/main" xmlns="" val="23786585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28600"/>
            <a:ext cx="7920880" cy="4568552"/>
          </a:xfrm>
        </p:spPr>
        <p:txBody>
          <a:bodyPr>
            <a:normAutofit fontScale="90000"/>
          </a:bodyPr>
          <a:lstStyle/>
          <a:p>
            <a:r>
              <a:rPr lang="cs-CZ" dirty="0">
                <a:latin typeface="Calibri" pitchFamily="34" charset="0"/>
              </a:rPr>
              <a:t>Ve městě Karviné </a:t>
            </a:r>
            <a:r>
              <a:rPr lang="cs-CZ" dirty="0" smtClean="0">
                <a:latin typeface="Calibri" pitchFamily="34" charset="0"/>
              </a:rPr>
              <a:t>se </a:t>
            </a:r>
            <a:r>
              <a:rPr lang="cs-CZ" dirty="0">
                <a:latin typeface="Calibri" pitchFamily="34" charset="0"/>
              </a:rPr>
              <a:t>dochovalo několik </a:t>
            </a:r>
            <a:r>
              <a:rPr lang="cs-CZ" dirty="0" smtClean="0">
                <a:latin typeface="Calibri" pitchFamily="34" charset="0"/>
              </a:rPr>
              <a:t>významných </a:t>
            </a:r>
            <a:r>
              <a:rPr lang="cs-CZ" dirty="0">
                <a:latin typeface="Calibri" pitchFamily="34" charset="0"/>
              </a:rPr>
              <a:t>umělecko-historických </a:t>
            </a:r>
            <a:r>
              <a:rPr lang="cs-CZ" dirty="0" smtClean="0">
                <a:latin typeface="Calibri" pitchFamily="34" charset="0"/>
              </a:rPr>
              <a:t>památek. </a:t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Svojí </a:t>
            </a:r>
            <a:r>
              <a:rPr lang="cs-CZ" dirty="0">
                <a:latin typeface="Calibri" pitchFamily="34" charset="0"/>
              </a:rPr>
              <a:t>architektonickou </a:t>
            </a:r>
            <a:r>
              <a:rPr lang="cs-CZ" dirty="0" smtClean="0">
                <a:latin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krásou </a:t>
            </a:r>
            <a:r>
              <a:rPr lang="cs-CZ" dirty="0">
                <a:latin typeface="Calibri" pitchFamily="34" charset="0"/>
              </a:rPr>
              <a:t>připomínají </a:t>
            </a:r>
            <a:r>
              <a:rPr lang="cs-CZ" dirty="0" smtClean="0">
                <a:latin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bohatou </a:t>
            </a:r>
            <a:r>
              <a:rPr lang="cs-CZ" dirty="0">
                <a:latin typeface="Calibri" pitchFamily="34" charset="0"/>
              </a:rPr>
              <a:t>minulost </a:t>
            </a:r>
            <a:r>
              <a:rPr lang="cs-CZ" dirty="0" smtClean="0">
                <a:latin typeface="Calibri" pitchFamily="34" charset="0"/>
              </a:rPr>
              <a:t>                               </a:t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i společenský </a:t>
            </a:r>
            <a:r>
              <a:rPr lang="cs-CZ" dirty="0">
                <a:latin typeface="Calibri" pitchFamily="34" charset="0"/>
              </a:rPr>
              <a:t>a kulturní </a:t>
            </a:r>
            <a:r>
              <a:rPr lang="cs-CZ" dirty="0" smtClean="0">
                <a:latin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význam </a:t>
            </a:r>
            <a:r>
              <a:rPr lang="cs-CZ" dirty="0">
                <a:latin typeface="Calibri" pitchFamily="34" charset="0"/>
              </a:rPr>
              <a:t>města.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628800"/>
            <a:ext cx="3746190" cy="49949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71600" y="5615554"/>
            <a:ext cx="36724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1600" dirty="0">
                <a:latin typeface="Calibri" pitchFamily="34" charset="0"/>
              </a:rPr>
              <a:t>K</a:t>
            </a:r>
            <a:r>
              <a:rPr lang="pl-PL" sz="1600" dirty="0" smtClean="0">
                <a:latin typeface="Calibri" pitchFamily="34" charset="0"/>
              </a:rPr>
              <a:t>ostel sv. Petra z Alkantary z </a:t>
            </a:r>
            <a:r>
              <a:rPr lang="pl-PL" sz="1600" dirty="0" smtClean="0">
                <a:latin typeface="Calibri" pitchFamily="34" charset="0"/>
              </a:rPr>
              <a:t>18. </a:t>
            </a:r>
            <a:r>
              <a:rPr lang="pl-PL" sz="1600" dirty="0" smtClean="0">
                <a:latin typeface="Calibri" pitchFamily="34" charset="0"/>
              </a:rPr>
              <a:t>století </a:t>
            </a:r>
          </a:p>
          <a:p>
            <a:r>
              <a:rPr lang="pl-PL" sz="1600" dirty="0" smtClean="0">
                <a:latin typeface="Calibri" pitchFamily="34" charset="0"/>
              </a:rPr>
              <a:t>v Karviné - Dolech</a:t>
            </a:r>
            <a:endParaRPr lang="cs-CZ" sz="16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11639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332656"/>
            <a:ext cx="7272808" cy="54546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47664" y="5949280"/>
            <a:ext cx="63367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</a:rPr>
              <a:t>K</a:t>
            </a:r>
            <a:r>
              <a:rPr lang="cs-CZ" dirty="0" smtClean="0">
                <a:latin typeface="Calibri" pitchFamily="34" charset="0"/>
              </a:rPr>
              <a:t>ostel Povýšení sv. Kříže – farní kostel z počátku 14. století</a:t>
            </a:r>
          </a:p>
          <a:p>
            <a:r>
              <a:rPr lang="cs-CZ" dirty="0" smtClean="0">
                <a:latin typeface="Calibri" pitchFamily="34" charset="0"/>
              </a:rPr>
              <a:t>Nejstarší památka </a:t>
            </a:r>
            <a:r>
              <a:rPr lang="cs-CZ" dirty="0">
                <a:latin typeface="Calibri" pitchFamily="34" charset="0"/>
              </a:rPr>
              <a:t>v historickém jádru </a:t>
            </a:r>
            <a:r>
              <a:rPr lang="cs-CZ" dirty="0" smtClean="0">
                <a:latin typeface="Calibri" pitchFamily="34" charset="0"/>
              </a:rPr>
              <a:t>Fryštátu.</a:t>
            </a: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38391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97449" y="162954"/>
            <a:ext cx="7056784" cy="5292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13373" y="5486909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Calibri" pitchFamily="34" charset="0"/>
              </a:rPr>
              <a:t>Radnice </a:t>
            </a:r>
            <a:r>
              <a:rPr lang="cs-CZ" sz="1600" dirty="0">
                <a:latin typeface="Calibri" pitchFamily="34" charset="0"/>
              </a:rPr>
              <a:t> </a:t>
            </a:r>
            <a:r>
              <a:rPr lang="cs-CZ" sz="1600" dirty="0" smtClean="0">
                <a:latin typeface="Calibri" pitchFamily="34" charset="0"/>
              </a:rPr>
              <a:t>– stavba s věží z konce 16. století s kamenným erbem </a:t>
            </a:r>
            <a:r>
              <a:rPr lang="cs-CZ" sz="1600" dirty="0" err="1" smtClean="0">
                <a:latin typeface="Calibri" pitchFamily="34" charset="0"/>
              </a:rPr>
              <a:t>Piastovců</a:t>
            </a:r>
            <a:r>
              <a:rPr lang="cs-CZ" sz="1600" dirty="0" smtClean="0">
                <a:latin typeface="Calibri" pitchFamily="34" charset="0"/>
              </a:rPr>
              <a:t> a zbytkem kovového řetězu pranýře na </a:t>
            </a:r>
            <a:r>
              <a:rPr lang="cs-CZ" sz="1600" dirty="0" err="1" smtClean="0">
                <a:latin typeface="Calibri" pitchFamily="34" charset="0"/>
              </a:rPr>
              <a:t>Fryštátskem</a:t>
            </a:r>
            <a:r>
              <a:rPr lang="cs-CZ" sz="1600" dirty="0" smtClean="0">
                <a:latin typeface="Calibri" pitchFamily="34" charset="0"/>
              </a:rPr>
              <a:t> náměstí.</a:t>
            </a:r>
          </a:p>
          <a:p>
            <a:r>
              <a:rPr lang="cs-CZ" sz="1600" dirty="0">
                <a:latin typeface="Calibri" pitchFamily="34" charset="0"/>
              </a:rPr>
              <a:t>V budově radnice </a:t>
            </a:r>
            <a:r>
              <a:rPr lang="cs-CZ" sz="1600" dirty="0" smtClean="0">
                <a:latin typeface="Calibri" pitchFamily="34" charset="0"/>
              </a:rPr>
              <a:t>dnes sídlí  </a:t>
            </a:r>
            <a:r>
              <a:rPr lang="cs-CZ" sz="1600" dirty="0">
                <a:latin typeface="Calibri" pitchFamily="34" charset="0"/>
              </a:rPr>
              <a:t>primátor města Tomáš </a:t>
            </a:r>
            <a:r>
              <a:rPr lang="cs-CZ" sz="1600" dirty="0" smtClean="0">
                <a:latin typeface="Calibri" pitchFamily="34" charset="0"/>
              </a:rPr>
              <a:t>Hanzel</a:t>
            </a:r>
            <a:r>
              <a:rPr lang="cs-CZ" sz="1600" dirty="0">
                <a:latin typeface="Calibri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1928792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773" y="18403"/>
            <a:ext cx="4896544" cy="3672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526" t="6781" r="7946" b="15964"/>
          <a:stretch/>
        </p:blipFill>
        <p:spPr bwMode="auto">
          <a:xfrm>
            <a:off x="3707904" y="2924944"/>
            <a:ext cx="5347855" cy="37545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8756" y="5517232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>
                <a:latin typeface="Calibri" pitchFamily="34" charset="0"/>
              </a:rPr>
              <a:t>Z</a:t>
            </a:r>
            <a:r>
              <a:rPr lang="pl-PL" dirty="0" smtClean="0">
                <a:latin typeface="Calibri" pitchFamily="34" charset="0"/>
              </a:rPr>
              <a:t>ámek –  z konce 18. století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37832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9" y="197259"/>
            <a:ext cx="7776863" cy="58326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6137919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</a:rPr>
              <a:t>L</a:t>
            </a:r>
            <a:r>
              <a:rPr lang="cs-CZ" dirty="0" smtClean="0">
                <a:latin typeface="Calibri" pitchFamily="34" charset="0"/>
              </a:rPr>
              <a:t>itinová kašna s městským znakem na Fryštátském náměstí z roku 1900, která je rovněž výraznou dominantou náměstí</a:t>
            </a: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5399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8150" y="260648"/>
            <a:ext cx="4493890" cy="62023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64088" y="4005064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Kostel svatého Marka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704735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07756"/>
            <a:ext cx="4416491" cy="3312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068960"/>
            <a:ext cx="4730681" cy="35480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41985" y="187478"/>
            <a:ext cx="3509636" cy="26322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6807" y="3521103"/>
            <a:ext cx="4127824" cy="30958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91680" y="6027247"/>
            <a:ext cx="66948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>
                <a:latin typeface="Calibri" pitchFamily="34" charset="0"/>
              </a:rPr>
              <a:t>Lázně </a:t>
            </a:r>
            <a:r>
              <a:rPr lang="cs-CZ" dirty="0" err="1" smtClean="0">
                <a:latin typeface="Calibri" pitchFamily="34" charset="0"/>
              </a:rPr>
              <a:t>Darkov</a:t>
            </a:r>
            <a:r>
              <a:rPr lang="cs-CZ" dirty="0" smtClean="0">
                <a:latin typeface="Calibri" pitchFamily="34" charset="0"/>
              </a:rPr>
              <a:t> s lázeňským parkem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41985" y="2492896"/>
            <a:ext cx="24103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alibri" pitchFamily="34" charset="0"/>
              </a:rPr>
              <a:t>Společenský dům </a:t>
            </a: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692728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85161"/>
            <a:ext cx="7092280" cy="5319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5805264"/>
            <a:ext cx="4752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alibri" pitchFamily="34" charset="0"/>
              </a:rPr>
              <a:t>Obloukový </a:t>
            </a:r>
            <a:r>
              <a:rPr lang="cs-CZ" dirty="0">
                <a:latin typeface="Calibri" pitchFamily="34" charset="0"/>
              </a:rPr>
              <a:t>most přes řeku </a:t>
            </a:r>
            <a:r>
              <a:rPr lang="cs-CZ" dirty="0" smtClean="0">
                <a:latin typeface="Calibri" pitchFamily="34" charset="0"/>
              </a:rPr>
              <a:t>Olši v </a:t>
            </a:r>
            <a:r>
              <a:rPr lang="cs-CZ" dirty="0" err="1" smtClean="0">
                <a:latin typeface="Calibri" pitchFamily="34" charset="0"/>
              </a:rPr>
              <a:t>Darkově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770286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2656"/>
            <a:ext cx="4482498" cy="5976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094058" y="1844824"/>
            <a:ext cx="372641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</a:rPr>
              <a:t>Vodárenská </a:t>
            </a:r>
            <a:r>
              <a:rPr lang="cs-CZ" dirty="0" smtClean="0">
                <a:latin typeface="Calibri" pitchFamily="34" charset="0"/>
              </a:rPr>
              <a:t>věž v Karviné – Hranicích.</a:t>
            </a:r>
          </a:p>
          <a:p>
            <a:r>
              <a:rPr lang="cs-CZ" dirty="0" smtClean="0">
                <a:latin typeface="Calibri" pitchFamily="34" charset="0"/>
              </a:rPr>
              <a:t>Dnes mimo provoz.</a:t>
            </a:r>
          </a:p>
          <a:p>
            <a:endParaRPr lang="cs-CZ" dirty="0">
              <a:latin typeface="Calibri" pitchFamily="34" charset="0"/>
            </a:endParaRPr>
          </a:p>
          <a:p>
            <a:endParaRPr lang="cs-CZ" dirty="0" smtClean="0">
              <a:latin typeface="Calibri" pitchFamily="34" charset="0"/>
            </a:endParaRPr>
          </a:p>
          <a:p>
            <a:endParaRPr lang="cs-CZ" dirty="0">
              <a:latin typeface="Calibri" pitchFamily="34" charset="0"/>
            </a:endParaRPr>
          </a:p>
          <a:p>
            <a:r>
              <a:rPr lang="cs-CZ" dirty="0">
                <a:latin typeface="Calibri" pitchFamily="34" charset="0"/>
              </a:rPr>
              <a:t>Uvnitř věže se nachází část původního technického </a:t>
            </a:r>
            <a:r>
              <a:rPr lang="cs-CZ" dirty="0" smtClean="0">
                <a:latin typeface="Calibri" pitchFamily="34" charset="0"/>
              </a:rPr>
              <a:t>zařízení ze začátku </a:t>
            </a:r>
          </a:p>
          <a:p>
            <a:r>
              <a:rPr lang="cs-CZ" dirty="0" smtClean="0">
                <a:latin typeface="Calibri" pitchFamily="34" charset="0"/>
              </a:rPr>
              <a:t>20. století.</a:t>
            </a: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3134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600" y="1412776"/>
            <a:ext cx="6583589" cy="4176464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alibri" pitchFamily="34" charset="0"/>
              </a:rPr>
              <a:t>Poznáš, kde to je?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3648" y="5877272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Calibri" pitchFamily="34" charset="0"/>
              </a:rPr>
              <a:t>Vlakové nádraží Karviná</a:t>
            </a:r>
            <a:endParaRPr lang="cs-CZ" sz="20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83021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8" y="1196752"/>
            <a:ext cx="7011864" cy="5215074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843808" y="260648"/>
            <a:ext cx="3211462" cy="752128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Calibri" pitchFamily="34" charset="0"/>
              </a:rPr>
              <a:t>Náměstí T. G. Masaryka</a:t>
            </a:r>
            <a:endParaRPr lang="cs-CZ" sz="20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334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5616" y="1484784"/>
            <a:ext cx="6766843" cy="4387875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187624" y="228600"/>
            <a:ext cx="6845762" cy="824136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Calibri" pitchFamily="34" charset="0"/>
              </a:rPr>
              <a:t>Městský dům kultury v Karviné – Nové Město</a:t>
            </a:r>
            <a:endParaRPr lang="cs-CZ" sz="2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11385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5616" y="1772816"/>
            <a:ext cx="6925688" cy="4306912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843808" y="228600"/>
            <a:ext cx="3384376" cy="10668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Calibri" pitchFamily="34" charset="0"/>
              </a:rPr>
              <a:t>Zámek ve Fryštátě</a:t>
            </a:r>
            <a:endParaRPr lang="cs-CZ" sz="2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1417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8468046" cy="6368752"/>
          </a:xfrm>
        </p:spPr>
        <p:txBody>
          <a:bodyPr>
            <a:normAutofit/>
          </a:bodyPr>
          <a:lstStyle/>
          <a:p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Zdroje</a:t>
            </a:r>
            <a:r>
              <a:rPr lang="cs-CZ" sz="1400" dirty="0" smtClean="0">
                <a:solidFill>
                  <a:srgbClr val="FFFFFF"/>
                </a:solidFill>
                <a:latin typeface="Calibri" pitchFamily="34" charset="0"/>
              </a:rPr>
              <a:t>: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/>
            </a:r>
            <a:br>
              <a:rPr lang="cs-CZ" sz="1400" dirty="0">
                <a:solidFill>
                  <a:srgbClr val="FFFFFF"/>
                </a:solidFill>
                <a:latin typeface="Calibri" pitchFamily="34" charset="0"/>
              </a:rPr>
            </a:b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U.S. </a:t>
            </a:r>
            <a:r>
              <a:rPr lang="cs-CZ" sz="1400" dirty="0" err="1">
                <a:solidFill>
                  <a:srgbClr val="FFFFFF"/>
                </a:solidFill>
                <a:latin typeface="Calibri" pitchFamily="34" charset="0"/>
              </a:rPr>
              <a:t>National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 Park </a:t>
            </a:r>
            <a:r>
              <a:rPr lang="cs-CZ" sz="1400" dirty="0" err="1" smtClean="0">
                <a:solidFill>
                  <a:srgbClr val="FFFFFF"/>
                </a:solidFill>
                <a:latin typeface="Calibri" pitchFamily="34" charset="0"/>
              </a:rPr>
              <a:t>Service</a:t>
            </a:r>
            <a:r>
              <a:rPr lang="cs-CZ" sz="1400" dirty="0" smtClean="0">
                <a:solidFill>
                  <a:srgbClr val="FFFFFF"/>
                </a:solidFill>
                <a:latin typeface="Calibri" pitchFamily="34" charset="0"/>
              </a:rPr>
              <a:t>. </a:t>
            </a:r>
            <a:r>
              <a:rPr lang="cs-CZ" sz="1400" dirty="0" err="1" smtClean="0">
                <a:solidFill>
                  <a:srgbClr val="FFFFFF"/>
                </a:solidFill>
                <a:latin typeface="Calibri" pitchFamily="34" charset="0"/>
              </a:rPr>
              <a:t>Wikipedia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, otevřená encyklopedie </a:t>
            </a:r>
            <a:r>
              <a:rPr lang="en-US" sz="1400" dirty="0">
                <a:solidFill>
                  <a:srgbClr val="FFFFFF"/>
                </a:solidFill>
                <a:latin typeface="Calibri" pitchFamily="34" charset="0"/>
              </a:rPr>
              <a:t>[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online</a:t>
            </a:r>
            <a:r>
              <a:rPr lang="en-US" sz="1400" dirty="0">
                <a:solidFill>
                  <a:srgbClr val="FFFFFF"/>
                </a:solidFill>
                <a:latin typeface="Calibri" pitchFamily="34" charset="0"/>
              </a:rPr>
              <a:t>]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. </a:t>
            </a:r>
            <a:r>
              <a:rPr lang="cs-CZ" sz="1400" dirty="0" smtClean="0">
                <a:solidFill>
                  <a:srgbClr val="FFFFFF"/>
                </a:solidFill>
                <a:latin typeface="Calibri" pitchFamily="34" charset="0"/>
              </a:rPr>
              <a:t>17:15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, 19. 7. 2006 [cit. 2013-03-20]</a:t>
            </a:r>
            <a:br>
              <a:rPr lang="cs-CZ" sz="1400" dirty="0">
                <a:solidFill>
                  <a:srgbClr val="FFFFFF"/>
                </a:solidFill>
                <a:latin typeface="Calibri" pitchFamily="34" charset="0"/>
              </a:rPr>
            </a:br>
            <a:r>
              <a:rPr lang="cs-CZ" sz="1400" dirty="0" smtClean="0">
                <a:solidFill>
                  <a:srgbClr val="FFFFFF"/>
                </a:solidFill>
                <a:latin typeface="Calibri" pitchFamily="34" charset="0"/>
              </a:rPr>
              <a:t>Soubor</a:t>
            </a:r>
            <a:r>
              <a:rPr lang="pl-PL" sz="1400" dirty="0" smtClean="0">
                <a:solidFill>
                  <a:srgbClr val="FFFFFF"/>
                </a:solidFill>
                <a:latin typeface="Calibri" pitchFamily="34" charset="0"/>
              </a:rPr>
              <a:t>:National </a:t>
            </a:r>
            <a:r>
              <a:rPr lang="pl-PL" sz="1400" dirty="0">
                <a:solidFill>
                  <a:srgbClr val="FFFFFF"/>
                </a:solidFill>
                <a:latin typeface="Calibri" pitchFamily="34" charset="0"/>
              </a:rPr>
              <a:t>park stone </a:t>
            </a:r>
            <a:r>
              <a:rPr lang="pl-PL" sz="1400" dirty="0" smtClean="0">
                <a:solidFill>
                  <a:srgbClr val="FFFFFF"/>
                </a:solidFill>
                <a:latin typeface="Calibri" pitchFamily="34" charset="0"/>
              </a:rPr>
              <a:t>tools.jpg            </a:t>
            </a:r>
            <a:r>
              <a:rPr lang="cs-CZ" sz="1400" dirty="0" smtClean="0">
                <a:solidFill>
                  <a:srgbClr val="FFFFFF"/>
                </a:solidFill>
                <a:latin typeface="Calibri" pitchFamily="34" charset="0"/>
              </a:rPr>
              <a:t>Dostupné  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z </a:t>
            </a:r>
            <a:r>
              <a:rPr lang="cs-CZ" sz="1400" dirty="0" smtClean="0">
                <a:solidFill>
                  <a:srgbClr val="FFFFFF"/>
                </a:solidFill>
                <a:latin typeface="Calibri" pitchFamily="34" charset="0"/>
              </a:rPr>
              <a:t/>
            </a:r>
            <a:br>
              <a:rPr lang="cs-CZ" sz="1400" dirty="0" smtClean="0">
                <a:solidFill>
                  <a:srgbClr val="FFFFFF"/>
                </a:solidFill>
                <a:latin typeface="Calibri" pitchFamily="34" charset="0"/>
              </a:rPr>
            </a:br>
            <a:r>
              <a:rPr lang="cs-CZ" sz="1400" dirty="0" smtClean="0">
                <a:solidFill>
                  <a:srgbClr val="FFFFFF"/>
                </a:solidFill>
                <a:latin typeface="Calibri" pitchFamily="34" charset="0"/>
                <a:hlinkClick r:id="rId2"/>
              </a:rPr>
              <a:t>http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  <a:hlinkClick r:id="rId2"/>
              </a:rPr>
              <a:t>://</a:t>
            </a:r>
            <a:r>
              <a:rPr lang="cs-CZ" sz="1400" dirty="0" smtClean="0">
                <a:solidFill>
                  <a:srgbClr val="FFFFFF"/>
                </a:solidFill>
                <a:latin typeface="Calibri" pitchFamily="34" charset="0"/>
                <a:hlinkClick r:id="rId2"/>
              </a:rPr>
              <a:t>pl.wikipedia.org/wiki/Plik:National_park_stone_tools.jpg</a:t>
            </a:r>
            <a:r>
              <a:rPr lang="cs-CZ" sz="1400" u="sng" dirty="0" smtClean="0">
                <a:solidFill>
                  <a:srgbClr val="FFFFFF"/>
                </a:solidFill>
                <a:latin typeface="Calibri" pitchFamily="34" charset="0"/>
              </a:rPr>
              <a:t/>
            </a:r>
            <a:br>
              <a:rPr lang="cs-CZ" sz="1400" u="sng" dirty="0" smtClean="0">
                <a:solidFill>
                  <a:srgbClr val="FFFFFF"/>
                </a:solidFill>
                <a:latin typeface="Calibri" pitchFamily="34" charset="0"/>
              </a:rPr>
            </a:b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/>
            </a:r>
            <a:br>
              <a:rPr lang="cs-CZ" sz="1400" dirty="0">
                <a:solidFill>
                  <a:srgbClr val="FFFFFF"/>
                </a:solidFill>
                <a:latin typeface="Calibri" pitchFamily="34" charset="0"/>
              </a:rPr>
            </a:br>
            <a:r>
              <a:rPr lang="cs-CZ" sz="1400" dirty="0" smtClean="0"/>
              <a:t>Králík.</a:t>
            </a:r>
            <a:r>
              <a:rPr lang="cs-CZ" sz="1400" baseline="0" dirty="0">
                <a:solidFill>
                  <a:srgbClr val="FFFFFF"/>
                </a:solidFill>
                <a:latin typeface="Calibri" pitchFamily="34" charset="0"/>
              </a:rPr>
              <a:t> </a:t>
            </a:r>
            <a:r>
              <a:rPr lang="cs-CZ" sz="1400" dirty="0" err="1" smtClean="0">
                <a:solidFill>
                  <a:srgbClr val="FFFFFF"/>
                </a:solidFill>
                <a:latin typeface="Calibri" pitchFamily="34" charset="0"/>
              </a:rPr>
              <a:t>Wikipedia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, otevřená encyklopedie </a:t>
            </a:r>
            <a:r>
              <a:rPr lang="en-US" sz="1400" dirty="0">
                <a:solidFill>
                  <a:srgbClr val="FFFFFF"/>
                </a:solidFill>
                <a:latin typeface="Calibri" pitchFamily="34" charset="0"/>
              </a:rPr>
              <a:t>[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online</a:t>
            </a:r>
            <a:r>
              <a:rPr lang="en-US" sz="1400" dirty="0">
                <a:solidFill>
                  <a:srgbClr val="FFFFFF"/>
                </a:solidFill>
                <a:latin typeface="Calibri" pitchFamily="34" charset="0"/>
              </a:rPr>
              <a:t>]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. 5. 11. 2009, 08:43  [cit. 2013-03-20] </a:t>
            </a:r>
            <a:br>
              <a:rPr lang="cs-CZ" sz="1400" dirty="0">
                <a:solidFill>
                  <a:srgbClr val="FFFFFF"/>
                </a:solidFill>
                <a:latin typeface="Calibri" pitchFamily="34" charset="0"/>
              </a:rPr>
            </a:br>
            <a:r>
              <a:rPr lang="cs-CZ" sz="1400" dirty="0" err="1">
                <a:solidFill>
                  <a:srgbClr val="FFFFFF"/>
                </a:solidFill>
                <a:latin typeface="Calibri" pitchFamily="34" charset="0"/>
              </a:rPr>
              <a:t>Soubor:Těšínsko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 v roce 1888.jpg     </a:t>
            </a:r>
            <a:r>
              <a:rPr lang="cs-CZ" sz="1400" dirty="0" smtClean="0">
                <a:solidFill>
                  <a:srgbClr val="FFFFFF"/>
                </a:solidFill>
                <a:latin typeface="Calibri" pitchFamily="34" charset="0"/>
              </a:rPr>
              <a:t>      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Dostupné z 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  <a:hlinkClick r:id="rId3"/>
              </a:rPr>
              <a:t>http://</a:t>
            </a:r>
            <a:r>
              <a:rPr lang="cs-CZ" sz="1400" dirty="0" smtClean="0">
                <a:solidFill>
                  <a:srgbClr val="FFFFFF"/>
                </a:solidFill>
                <a:latin typeface="Calibri" pitchFamily="34" charset="0"/>
                <a:hlinkClick r:id="rId3"/>
              </a:rPr>
              <a:t>cs.wikipedia.org/wiki/Soubor:T%C4%9B%C5%A1%C3%ADnsko_v_roce_1888.jpg</a:t>
            </a:r>
            <a:r>
              <a:rPr lang="cs-CZ" sz="1400" dirty="0" smtClean="0">
                <a:solidFill>
                  <a:srgbClr val="FFFFFF"/>
                </a:solidFill>
                <a:latin typeface="Calibri" pitchFamily="34" charset="0"/>
              </a:rPr>
              <a:t>  </a:t>
            </a:r>
            <a:br>
              <a:rPr lang="cs-CZ" sz="1400" dirty="0" smtClean="0">
                <a:solidFill>
                  <a:srgbClr val="FFFFFF"/>
                </a:solidFill>
                <a:latin typeface="Calibri" pitchFamily="34" charset="0"/>
              </a:rPr>
            </a:b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/>
            </a:r>
            <a:br>
              <a:rPr lang="cs-CZ" sz="1400" dirty="0">
                <a:solidFill>
                  <a:srgbClr val="FFFFFF"/>
                </a:solidFill>
                <a:latin typeface="Calibri" pitchFamily="34" charset="0"/>
              </a:rPr>
            </a:br>
            <a:r>
              <a:rPr lang="cs-CZ" sz="1400" dirty="0" err="1">
                <a:solidFill>
                  <a:srgbClr val="FFFFFF"/>
                </a:solidFill>
                <a:latin typeface="Calibri" pitchFamily="34" charset="0"/>
              </a:rPr>
              <a:t>Siebmachers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 </a:t>
            </a:r>
            <a:r>
              <a:rPr lang="cs-CZ" sz="1400" dirty="0" err="1" smtClean="0">
                <a:solidFill>
                  <a:srgbClr val="FFFFFF"/>
                </a:solidFill>
                <a:latin typeface="Calibri" pitchFamily="34" charset="0"/>
              </a:rPr>
              <a:t>Wappenbuch</a:t>
            </a:r>
            <a:r>
              <a:rPr lang="cs-CZ" sz="1400" dirty="0" smtClean="0">
                <a:solidFill>
                  <a:srgbClr val="FFFFFF"/>
                </a:solidFill>
                <a:latin typeface="Calibri" pitchFamily="34" charset="0"/>
              </a:rPr>
              <a:t>. </a:t>
            </a:r>
            <a:r>
              <a:rPr lang="cs-CZ" sz="1400" dirty="0" err="1" smtClean="0">
                <a:solidFill>
                  <a:srgbClr val="FFFFFF"/>
                </a:solidFill>
                <a:latin typeface="Calibri" pitchFamily="34" charset="0"/>
              </a:rPr>
              <a:t>Wikipedia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, otevřená encyklopedie [online]. 5. 8. 2010, 07:13  [cit. 2013-03-20] </a:t>
            </a:r>
            <a:br>
              <a:rPr lang="cs-CZ" sz="1400" dirty="0">
                <a:solidFill>
                  <a:srgbClr val="FFFFFF"/>
                </a:solidFill>
                <a:latin typeface="Calibri" pitchFamily="34" charset="0"/>
              </a:rPr>
            </a:br>
            <a:r>
              <a:rPr lang="cs-CZ" sz="1400" dirty="0" err="1">
                <a:solidFill>
                  <a:srgbClr val="FFFFFF"/>
                </a:solidFill>
                <a:latin typeface="Calibri" pitchFamily="34" charset="0"/>
              </a:rPr>
              <a:t>Soubor:Larisch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 </a:t>
            </a:r>
            <a:r>
              <a:rPr lang="cs-CZ" sz="1400" dirty="0" err="1">
                <a:solidFill>
                  <a:srgbClr val="FFFFFF"/>
                </a:solidFill>
                <a:latin typeface="Calibri" pitchFamily="34" charset="0"/>
              </a:rPr>
              <a:t>family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 CoA.jpg    </a:t>
            </a:r>
            <a:r>
              <a:rPr lang="cs-CZ" sz="1400" dirty="0" smtClean="0">
                <a:solidFill>
                  <a:srgbClr val="FFFFFF"/>
                </a:solidFill>
                <a:latin typeface="Calibri" pitchFamily="34" charset="0"/>
              </a:rPr>
              <a:t>     Dostupné 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z  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  <a:hlinkClick r:id="rId4"/>
              </a:rPr>
              <a:t>http://</a:t>
            </a:r>
            <a:r>
              <a:rPr lang="cs-CZ" sz="1400" dirty="0" smtClean="0">
                <a:solidFill>
                  <a:srgbClr val="FFFFFF"/>
                </a:solidFill>
                <a:latin typeface="Calibri" pitchFamily="34" charset="0"/>
                <a:hlinkClick r:id="rId4"/>
              </a:rPr>
              <a:t>cs.wikipedia.org/wiki/Soubor:Larisch_family_CoA.jpg</a:t>
            </a:r>
            <a:r>
              <a:rPr lang="cs-CZ" sz="1400" dirty="0" smtClean="0">
                <a:solidFill>
                  <a:srgbClr val="FFFFFF"/>
                </a:solidFill>
                <a:latin typeface="Calibri" pitchFamily="34" charset="0"/>
              </a:rPr>
              <a:t>  </a:t>
            </a:r>
            <a:br>
              <a:rPr lang="cs-CZ" sz="1400" dirty="0" smtClean="0">
                <a:solidFill>
                  <a:srgbClr val="FFFFFF"/>
                </a:solidFill>
                <a:latin typeface="Calibri" pitchFamily="34" charset="0"/>
              </a:rPr>
            </a:br>
            <a:r>
              <a:rPr lang="cs-CZ" sz="1400" dirty="0" smtClean="0">
                <a:solidFill>
                  <a:srgbClr val="FFFFFF"/>
                </a:solidFill>
                <a:latin typeface="Calibri" pitchFamily="34" charset="0"/>
              </a:rPr>
              <a:t/>
            </a:r>
            <a:br>
              <a:rPr lang="cs-CZ" sz="1400" dirty="0" smtClean="0">
                <a:solidFill>
                  <a:srgbClr val="FFFFFF"/>
                </a:solidFill>
                <a:latin typeface="Calibri" pitchFamily="34" charset="0"/>
              </a:rPr>
            </a:br>
            <a:r>
              <a:rPr lang="cs-CZ" sz="1400" dirty="0" smtClean="0">
                <a:solidFill>
                  <a:srgbClr val="FFFFFF"/>
                </a:solidFill>
                <a:latin typeface="Calibri" pitchFamily="34" charset="0"/>
              </a:rPr>
              <a:t>Ondřej Žváček. </a:t>
            </a:r>
            <a:r>
              <a:rPr lang="cs-CZ" sz="1400" dirty="0" err="1" smtClean="0">
                <a:solidFill>
                  <a:srgbClr val="FFFFFF"/>
                </a:solidFill>
                <a:latin typeface="Calibri" pitchFamily="34" charset="0"/>
              </a:rPr>
              <a:t>Wikipedia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, otevřená encyklopedie [online]. 16. 5. 2008, 18:40 [cit. 2013-03-20]</a:t>
            </a:r>
            <a:br>
              <a:rPr lang="cs-CZ" sz="1400" dirty="0">
                <a:solidFill>
                  <a:srgbClr val="FFFFFF"/>
                </a:solidFill>
                <a:latin typeface="Calibri" pitchFamily="34" charset="0"/>
              </a:rPr>
            </a:br>
            <a:r>
              <a:rPr lang="cs-CZ" sz="1400" dirty="0" err="1">
                <a:solidFill>
                  <a:srgbClr val="FFFFFF"/>
                </a:solidFill>
                <a:latin typeface="Calibri" pitchFamily="34" charset="0"/>
              </a:rPr>
              <a:t>Soubor:Masarykovo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 náměstí v Karviné.jpg     Dostupné  z </a:t>
            </a:r>
            <a:r>
              <a:rPr lang="cs-CZ" sz="1400" u="sng" dirty="0">
                <a:solidFill>
                  <a:srgbClr val="FFFFFF"/>
                </a:solidFill>
                <a:latin typeface="Calibri" pitchFamily="34" charset="0"/>
                <a:hlinkClick r:id="rId5"/>
              </a:rPr>
              <a:t>http://cs.wikipedia.org/wiki/Soubor:Masarykovo_n%C3%A1m%C4%9Bst%C3%AD_v_Karvin%C3%A9.jpg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 </a:t>
            </a:r>
            <a:r>
              <a:rPr lang="cs-CZ" sz="1400" dirty="0" smtClean="0">
                <a:solidFill>
                  <a:srgbClr val="FFFFFF"/>
                </a:solidFill>
                <a:latin typeface="Calibri" pitchFamily="34" charset="0"/>
              </a:rPr>
              <a:t/>
            </a:r>
            <a:br>
              <a:rPr lang="cs-CZ" sz="1400" dirty="0" smtClean="0">
                <a:solidFill>
                  <a:srgbClr val="FFFFFF"/>
                </a:solidFill>
                <a:latin typeface="Calibri" pitchFamily="34" charset="0"/>
              </a:rPr>
            </a:b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/>
            </a:r>
            <a:br>
              <a:rPr lang="cs-CZ" sz="1400" dirty="0">
                <a:solidFill>
                  <a:srgbClr val="FFFFFF"/>
                </a:solidFill>
                <a:latin typeface="Calibri" pitchFamily="34" charset="0"/>
              </a:rPr>
            </a:br>
            <a:r>
              <a:rPr lang="cs-CZ" sz="1400" dirty="0" smtClean="0">
                <a:solidFill>
                  <a:srgbClr val="FFFFFF"/>
                </a:solidFill>
                <a:latin typeface="Calibri" pitchFamily="34" charset="0"/>
              </a:rPr>
              <a:t>neznámý. </a:t>
            </a:r>
            <a:r>
              <a:rPr lang="cs-CZ" sz="1400" dirty="0" err="1" smtClean="0">
                <a:solidFill>
                  <a:srgbClr val="FFFFFF"/>
                </a:solidFill>
                <a:latin typeface="Calibri" pitchFamily="34" charset="0"/>
              </a:rPr>
              <a:t>Wikipedia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, otevřená encyklopedie </a:t>
            </a:r>
            <a:r>
              <a:rPr lang="en-US" sz="1400" dirty="0">
                <a:solidFill>
                  <a:srgbClr val="FFFFFF"/>
                </a:solidFill>
                <a:latin typeface="Calibri" pitchFamily="34" charset="0"/>
              </a:rPr>
              <a:t>[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online</a:t>
            </a:r>
            <a:r>
              <a:rPr lang="en-US" sz="1400" dirty="0">
                <a:solidFill>
                  <a:srgbClr val="FFFFFF"/>
                </a:solidFill>
                <a:latin typeface="Calibri" pitchFamily="34" charset="0"/>
              </a:rPr>
              <a:t>]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. 7. 5. 2007, 08:39 [cit. 2013-03-20]</a:t>
            </a:r>
            <a:br>
              <a:rPr lang="cs-CZ" sz="1400" dirty="0">
                <a:solidFill>
                  <a:srgbClr val="FFFFFF"/>
                </a:solidFill>
                <a:latin typeface="Calibri" pitchFamily="34" charset="0"/>
              </a:rPr>
            </a:br>
            <a:r>
              <a:rPr lang="cs-CZ" sz="1400" dirty="0" err="1">
                <a:solidFill>
                  <a:srgbClr val="FFFFFF"/>
                </a:solidFill>
                <a:latin typeface="Calibri" pitchFamily="34" charset="0"/>
              </a:rPr>
              <a:t>Soubor:Dul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 </a:t>
            </a:r>
            <a:r>
              <a:rPr lang="cs-CZ" sz="1400" dirty="0" err="1">
                <a:solidFill>
                  <a:srgbClr val="FFFFFF"/>
                </a:solidFill>
                <a:latin typeface="Calibri" pitchFamily="34" charset="0"/>
              </a:rPr>
              <a:t>lazy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 .</a:t>
            </a:r>
            <a:r>
              <a:rPr lang="cs-CZ" sz="1400" dirty="0" err="1">
                <a:solidFill>
                  <a:srgbClr val="FFFFFF"/>
                </a:solidFill>
                <a:latin typeface="Calibri" pitchFamily="34" charset="0"/>
              </a:rPr>
              <a:t>jpg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      </a:t>
            </a:r>
            <a:r>
              <a:rPr lang="cs-CZ" sz="1400" dirty="0" smtClean="0">
                <a:solidFill>
                  <a:srgbClr val="FFFFFF"/>
                </a:solidFill>
                <a:latin typeface="Calibri" pitchFamily="34" charset="0"/>
              </a:rPr>
              <a:t>          Dostupné  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z </a:t>
            </a:r>
            <a:r>
              <a:rPr lang="cs-CZ" sz="1400" u="sng" dirty="0">
                <a:solidFill>
                  <a:srgbClr val="FFFFFF"/>
                </a:solidFill>
                <a:latin typeface="Calibri" pitchFamily="34" charset="0"/>
                <a:hlinkClick r:id="rId6"/>
              </a:rPr>
              <a:t>http://cs.wikipedia.org/wiki/Soubor:Dul_lazy_.jpg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 </a:t>
            </a:r>
            <a:br>
              <a:rPr lang="cs-CZ" sz="1400" dirty="0">
                <a:solidFill>
                  <a:srgbClr val="FFFFFF"/>
                </a:solidFill>
                <a:latin typeface="Calibri" pitchFamily="34" charset="0"/>
              </a:rPr>
            </a:b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 </a:t>
            </a:r>
            <a:br>
              <a:rPr lang="cs-CZ" sz="1400" dirty="0">
                <a:solidFill>
                  <a:srgbClr val="FFFFFF"/>
                </a:solidFill>
                <a:latin typeface="Calibri" pitchFamily="34" charset="0"/>
              </a:rPr>
            </a:br>
            <a:r>
              <a:rPr lang="cs-CZ" sz="1400" dirty="0" err="1">
                <a:solidFill>
                  <a:srgbClr val="FFFFFF"/>
                </a:solidFill>
                <a:latin typeface="Calibri" pitchFamily="34" charset="0"/>
              </a:rPr>
              <a:t>Darwinek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. </a:t>
            </a:r>
            <a:r>
              <a:rPr lang="cs-CZ" sz="1400" dirty="0" err="1">
                <a:solidFill>
                  <a:srgbClr val="FFFFFF"/>
                </a:solidFill>
                <a:latin typeface="Calibri" pitchFamily="34" charset="0"/>
              </a:rPr>
              <a:t>Wikipedia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, otevřená encyklopedie [online]. 21. 3. 2008, 12:02 [cit. 2013-03-20]</a:t>
            </a:r>
            <a:br>
              <a:rPr lang="cs-CZ" sz="1400" dirty="0">
                <a:solidFill>
                  <a:srgbClr val="FFFFFF"/>
                </a:solidFill>
                <a:latin typeface="Calibri" pitchFamily="34" charset="0"/>
              </a:rPr>
            </a:br>
            <a:r>
              <a:rPr lang="cs-CZ" sz="1400" dirty="0" err="1">
                <a:solidFill>
                  <a:srgbClr val="FFFFFF"/>
                </a:solidFill>
                <a:latin typeface="Calibri" pitchFamily="34" charset="0"/>
              </a:rPr>
              <a:t>Soubor:Karwina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 </a:t>
            </a:r>
            <a:r>
              <a:rPr lang="cs-CZ" sz="1400" dirty="0" err="1">
                <a:solidFill>
                  <a:srgbClr val="FFFFFF"/>
                </a:solidFill>
                <a:latin typeface="Calibri" pitchFamily="34" charset="0"/>
              </a:rPr>
              <a:t>herb.svg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   </a:t>
            </a:r>
            <a:r>
              <a:rPr lang="cs-CZ" sz="1400" dirty="0" smtClean="0">
                <a:solidFill>
                  <a:srgbClr val="FFFFFF"/>
                </a:solidFill>
                <a:latin typeface="Calibri" pitchFamily="34" charset="0"/>
              </a:rPr>
              <a:t>          Dostupné  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z </a:t>
            </a:r>
            <a:r>
              <a:rPr lang="cs-CZ" sz="1400" u="sng" dirty="0">
                <a:solidFill>
                  <a:srgbClr val="FFFFFF"/>
                </a:solidFill>
                <a:latin typeface="Calibri" pitchFamily="34" charset="0"/>
                <a:hlinkClick r:id="rId7"/>
              </a:rPr>
              <a:t>http://cs.wikipedia.org/wiki/Soubor:Karwina_herb.svg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 </a:t>
            </a:r>
            <a:br>
              <a:rPr lang="cs-CZ" sz="1400" dirty="0">
                <a:solidFill>
                  <a:srgbClr val="FFFFFF"/>
                </a:solidFill>
                <a:latin typeface="Calibri" pitchFamily="34" charset="0"/>
              </a:rPr>
            </a:b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 </a:t>
            </a:r>
            <a:br>
              <a:rPr lang="cs-CZ" sz="1400" dirty="0">
                <a:solidFill>
                  <a:srgbClr val="FFFFFF"/>
                </a:solidFill>
                <a:latin typeface="Calibri" pitchFamily="34" charset="0"/>
              </a:rPr>
            </a:b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Ondřej </a:t>
            </a:r>
            <a:r>
              <a:rPr lang="cs-CZ" sz="1400" dirty="0" smtClean="0">
                <a:solidFill>
                  <a:srgbClr val="FFFFFF"/>
                </a:solidFill>
                <a:latin typeface="Calibri" pitchFamily="34" charset="0"/>
              </a:rPr>
              <a:t>Žváček. </a:t>
            </a:r>
            <a:r>
              <a:rPr lang="cs-CZ" sz="1400" dirty="0" err="1" smtClean="0">
                <a:solidFill>
                  <a:srgbClr val="FFFFFF"/>
                </a:solidFill>
                <a:latin typeface="Calibri" pitchFamily="34" charset="0"/>
              </a:rPr>
              <a:t>Wikipedia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, otevřená encyklopedie [online]. 16. 5. 2008, 18:55 [cit. 2013-03-20]</a:t>
            </a:r>
            <a:br>
              <a:rPr lang="cs-CZ" sz="1400" dirty="0">
                <a:solidFill>
                  <a:srgbClr val="FFFFFF"/>
                </a:solidFill>
                <a:latin typeface="Calibri" pitchFamily="34" charset="0"/>
              </a:rPr>
            </a:br>
            <a:r>
              <a:rPr lang="cs-CZ" sz="1400" dirty="0" err="1">
                <a:solidFill>
                  <a:srgbClr val="FFFFFF"/>
                </a:solidFill>
                <a:latin typeface="Calibri" pitchFamily="34" charset="0"/>
              </a:rPr>
              <a:t>Soubor:Kostel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 sv. Petra z Alkantary.jpg    </a:t>
            </a:r>
            <a:r>
              <a:rPr lang="cs-CZ" sz="1400" dirty="0" smtClean="0">
                <a:solidFill>
                  <a:srgbClr val="FFFFFF"/>
                </a:solidFill>
                <a:latin typeface="Calibri" pitchFamily="34" charset="0"/>
              </a:rPr>
              <a:t>           Dostupné  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z  </a:t>
            </a:r>
            <a:r>
              <a:rPr lang="cs-CZ" sz="1400" u="sng" dirty="0">
                <a:solidFill>
                  <a:srgbClr val="FFFFFF"/>
                </a:solidFill>
                <a:latin typeface="Calibri" pitchFamily="34" charset="0"/>
                <a:hlinkClick r:id="rId8"/>
              </a:rPr>
              <a:t>http://cs.wikipedia.org/wiki/Soubor:Kostel_sv._</a:t>
            </a:r>
            <a:r>
              <a:rPr lang="cs-CZ" sz="1400" u="sng" dirty="0" smtClean="0">
                <a:solidFill>
                  <a:srgbClr val="FFFFFF"/>
                </a:solidFill>
                <a:latin typeface="Calibri" pitchFamily="34" charset="0"/>
                <a:hlinkClick r:id="rId8"/>
              </a:rPr>
              <a:t>Petra_z_Alkantary.jpg</a:t>
            </a:r>
            <a:r>
              <a:rPr lang="cs-CZ" sz="1400" u="sng" dirty="0" smtClean="0">
                <a:solidFill>
                  <a:srgbClr val="FFFFFF"/>
                </a:solidFill>
                <a:latin typeface="Calibri" pitchFamily="34" charset="0"/>
              </a:rPr>
              <a:t/>
            </a:r>
            <a:br>
              <a:rPr lang="cs-CZ" sz="1400" u="sng" dirty="0" smtClean="0">
                <a:solidFill>
                  <a:srgbClr val="FFFFFF"/>
                </a:solidFill>
                <a:latin typeface="Calibri" pitchFamily="34" charset="0"/>
              </a:rPr>
            </a:br>
            <a:r>
              <a:rPr lang="cs-CZ" sz="1400" u="sng" dirty="0">
                <a:solidFill>
                  <a:srgbClr val="FFFFFF"/>
                </a:solidFill>
                <a:latin typeface="Calibri" pitchFamily="34" charset="0"/>
              </a:rPr>
              <a:t/>
            </a:r>
            <a:br>
              <a:rPr lang="cs-CZ" sz="1400" u="sng" dirty="0">
                <a:solidFill>
                  <a:srgbClr val="FFFFFF"/>
                </a:solidFill>
                <a:latin typeface="Calibri" pitchFamily="34" charset="0"/>
              </a:rPr>
            </a:br>
            <a:r>
              <a:rPr lang="cs-CZ" sz="1400" dirty="0" err="1" smtClean="0">
                <a:solidFill>
                  <a:srgbClr val="FFFFFF"/>
                </a:solidFill>
                <a:latin typeface="Calibri" pitchFamily="34" charset="0"/>
              </a:rPr>
              <a:t>Podzemnik</a:t>
            </a:r>
            <a:r>
              <a:rPr lang="cs-CZ" sz="1400" dirty="0" smtClean="0">
                <a:solidFill>
                  <a:srgbClr val="FFFFFF"/>
                </a:solidFill>
                <a:latin typeface="Calibri" pitchFamily="34" charset="0"/>
              </a:rPr>
              <a:t>. </a:t>
            </a:r>
            <a:r>
              <a:rPr lang="cs-CZ" sz="1400" dirty="0" err="1" smtClean="0">
                <a:solidFill>
                  <a:srgbClr val="FFFFFF"/>
                </a:solidFill>
                <a:latin typeface="Calibri" pitchFamily="34" charset="0"/>
              </a:rPr>
              <a:t>Wikipedia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, otevřená encyklopedie [online]. 21:57, 16 září </a:t>
            </a:r>
            <a:r>
              <a:rPr lang="cs-CZ" sz="1400" dirty="0" smtClean="0">
                <a:solidFill>
                  <a:srgbClr val="FFFFFF"/>
                </a:solidFill>
                <a:latin typeface="Calibri" pitchFamily="34" charset="0"/>
              </a:rPr>
              <a:t>2012  [cit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. 2013-03-20</a:t>
            </a:r>
            <a:r>
              <a:rPr lang="cs-CZ" sz="1400" dirty="0" smtClean="0">
                <a:solidFill>
                  <a:srgbClr val="FFFFFF"/>
                </a:solidFill>
                <a:latin typeface="Calibri" pitchFamily="34" charset="0"/>
              </a:rPr>
              <a:t>]</a:t>
            </a:r>
            <a:r>
              <a:rPr lang="sv-SE" sz="1400" dirty="0">
                <a:solidFill>
                  <a:srgbClr val="FFFFFF"/>
                </a:solidFill>
                <a:latin typeface="Calibri" pitchFamily="34" charset="0"/>
              </a:rPr>
              <a:t> </a:t>
            </a:r>
            <a:r>
              <a:rPr lang="cs-CZ" sz="1400" dirty="0" smtClean="0">
                <a:solidFill>
                  <a:srgbClr val="FFFFFF"/>
                </a:solidFill>
                <a:latin typeface="Calibri" pitchFamily="34" charset="0"/>
              </a:rPr>
              <a:t>                                         </a:t>
            </a:r>
            <a:r>
              <a:rPr lang="sv-SE" sz="1400" dirty="0" smtClean="0">
                <a:solidFill>
                  <a:srgbClr val="FFFFFF"/>
                </a:solidFill>
                <a:latin typeface="Calibri" pitchFamily="34" charset="0"/>
              </a:rPr>
              <a:t>Soubor:Karviná</a:t>
            </a:r>
            <a:r>
              <a:rPr lang="sv-SE" sz="1400" dirty="0">
                <a:solidFill>
                  <a:srgbClr val="FFFFFF"/>
                </a:solidFill>
                <a:latin typeface="Calibri" pitchFamily="34" charset="0"/>
              </a:rPr>
              <a:t>, kostel svatého Marka (5) </a:t>
            </a:r>
            <a:r>
              <a:rPr lang="sv-SE" sz="1400" dirty="0" smtClean="0">
                <a:solidFill>
                  <a:srgbClr val="FFFFFF"/>
                </a:solidFill>
                <a:latin typeface="Calibri" pitchFamily="34" charset="0"/>
              </a:rPr>
              <a:t>JPG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  </a:t>
            </a:r>
            <a:r>
              <a:rPr lang="cs-CZ" sz="1400" dirty="0" smtClean="0">
                <a:solidFill>
                  <a:srgbClr val="FFFFFF"/>
                </a:solidFill>
                <a:latin typeface="Calibri" pitchFamily="34" charset="0"/>
              </a:rPr>
              <a:t>              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</a:rPr>
              <a:t>Dostupné z </a:t>
            </a:r>
            <a:r>
              <a:rPr lang="cs-CZ" sz="1400" dirty="0">
                <a:solidFill>
                  <a:srgbClr val="FFFFFF"/>
                </a:solidFill>
                <a:latin typeface="Calibri" pitchFamily="34" charset="0"/>
                <a:hlinkClick r:id="rId9"/>
              </a:rPr>
              <a:t>http://commons.wikimedia.org/wiki/File:Karvin%C3%A1,_kostel_svat%C3%A9ho_Marka_(5).</a:t>
            </a:r>
            <a:r>
              <a:rPr lang="cs-CZ" sz="1400" dirty="0" smtClean="0">
                <a:solidFill>
                  <a:srgbClr val="FFFFFF"/>
                </a:solidFill>
                <a:latin typeface="Calibri" pitchFamily="34" charset="0"/>
                <a:hlinkClick r:id="rId9"/>
              </a:rPr>
              <a:t>JPG</a:t>
            </a:r>
            <a:r>
              <a:rPr lang="cs-CZ" sz="1400" dirty="0" smtClean="0">
                <a:solidFill>
                  <a:srgbClr val="FFFFFF"/>
                </a:solidFill>
                <a:latin typeface="Calibri" pitchFamily="34" charset="0"/>
              </a:rPr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034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792088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err="1" smtClean="0">
                <a:latin typeface="Calibri" pitchFamily="34" charset="0"/>
              </a:rPr>
              <a:t>Hellooo</a:t>
            </a:r>
            <a:r>
              <a:rPr lang="cs-CZ" sz="1400" dirty="0" smtClean="0">
                <a:latin typeface="Calibri" pitchFamily="34" charset="0"/>
              </a:rPr>
              <a:t>. </a:t>
            </a:r>
            <a:r>
              <a:rPr lang="cs-CZ" sz="1400" dirty="0" err="1" smtClean="0">
                <a:latin typeface="Calibri" pitchFamily="34" charset="0"/>
              </a:rPr>
              <a:t>Wikipedia</a:t>
            </a:r>
            <a:r>
              <a:rPr lang="cs-CZ" sz="1400" dirty="0" smtClean="0">
                <a:latin typeface="Calibri" pitchFamily="34" charset="0"/>
              </a:rPr>
              <a:t>, otevřená encyklopedie [online].   31. 7. 2012</a:t>
            </a:r>
            <a:r>
              <a:rPr lang="cs-CZ" sz="1400" dirty="0">
                <a:latin typeface="Calibri" pitchFamily="34" charset="0"/>
              </a:rPr>
              <a:t>, 18:05  [cit. 2013-03-20</a:t>
            </a:r>
            <a:r>
              <a:rPr lang="cs-CZ" sz="1400" dirty="0" smtClean="0">
                <a:latin typeface="Calibri" pitchFamily="34" charset="0"/>
              </a:rPr>
              <a:t>]</a:t>
            </a:r>
          </a:p>
          <a:p>
            <a:r>
              <a:rPr lang="cs-CZ" sz="1400" dirty="0">
                <a:latin typeface="Calibri" pitchFamily="34" charset="0"/>
              </a:rPr>
              <a:t> Soubor: Vodárenská věž - Karviná.JPG  Dostupné z </a:t>
            </a:r>
            <a:r>
              <a:rPr lang="cs-CZ" sz="1400" dirty="0">
                <a:latin typeface="Calibri" pitchFamily="34" charset="0"/>
                <a:hlinkClick r:id="rId2"/>
              </a:rPr>
              <a:t>http://commons.wikimedia.org/wiki/File:Vod%C3%A1rensk%C3%A1_v%C4%9B%C5%BE_-_</a:t>
            </a:r>
            <a:r>
              <a:rPr lang="cs-CZ" sz="1400" dirty="0" smtClean="0">
                <a:latin typeface="Calibri" pitchFamily="34" charset="0"/>
                <a:hlinkClick r:id="rId2"/>
              </a:rPr>
              <a:t>Karvin%C3%A1.JPG?uselang=cs</a:t>
            </a:r>
            <a:r>
              <a:rPr lang="cs-CZ" sz="1400" dirty="0" smtClean="0">
                <a:latin typeface="Calibri" pitchFamily="34" charset="0"/>
              </a:rPr>
              <a:t> </a:t>
            </a:r>
          </a:p>
          <a:p>
            <a:endParaRPr lang="cs-CZ" sz="1400" dirty="0">
              <a:latin typeface="Calibri" pitchFamily="34" charset="0"/>
            </a:endParaRPr>
          </a:p>
          <a:p>
            <a:r>
              <a:rPr lang="cs-CZ" sz="1400" dirty="0">
                <a:latin typeface="Calibri" pitchFamily="34" charset="0"/>
              </a:rPr>
              <a:t>http://office.microsoft.com/cs-cz/images</a:t>
            </a:r>
          </a:p>
          <a:p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Foto na straně 13. – 16., 18., 19. , 21. – 24. : Archiv autora</a:t>
            </a:r>
          </a:p>
          <a:p>
            <a:endParaRPr lang="cs-CZ" sz="1400" dirty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Pověst:  vlastní tvorba autora</a:t>
            </a: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6141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ylar">
  <a:themeElements>
    <a:clrScheme name="Mylar">
      <a:dk1>
        <a:srgbClr val="000000"/>
      </a:dk1>
      <a:lt1>
        <a:srgbClr val="FFFFFF"/>
      </a:lt1>
      <a:dk2>
        <a:srgbClr val="656162"/>
      </a:dk2>
      <a:lt2>
        <a:srgbClr val="E0DACC"/>
      </a:lt2>
      <a:accent1>
        <a:srgbClr val="4A5A7A"/>
      </a:accent1>
      <a:accent2>
        <a:srgbClr val="F7BD40"/>
      </a:accent2>
      <a:accent3>
        <a:srgbClr val="975C00"/>
      </a:accent3>
      <a:accent4>
        <a:srgbClr val="754D41"/>
      </a:accent4>
      <a:accent5>
        <a:srgbClr val="838995"/>
      </a:accent5>
      <a:accent6>
        <a:srgbClr val="687B66"/>
      </a:accent6>
      <a:hlink>
        <a:srgbClr val="B5740B"/>
      </a:hlink>
      <a:folHlink>
        <a:srgbClr val="7483A0"/>
      </a:folHlink>
    </a:clrScheme>
    <a:fontScheme name="Mylar">
      <a:maj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ylar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50800" dist="25400" dir="13500000">
              <a:srgbClr val="000000">
                <a:alpha val="75000"/>
              </a:srgbClr>
            </a:innerShdw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25400" h="508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tint val="100000"/>
                <a:shade val="30000"/>
                <a:alpha val="100000"/>
                <a:satMod val="25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lumMod val="80000"/>
              </a:schemeClr>
              <a:schemeClr val="phClr">
                <a:tint val="50000"/>
                <a:lumMod val="1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Mylar</Template>
  <TotalTime>341</TotalTime>
  <Words>615</Words>
  <Application>Microsoft Office PowerPoint</Application>
  <PresentationFormat>Předvádění na obrazovce (4:3)</PresentationFormat>
  <Paragraphs>64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Mylar</vt:lpstr>
      <vt:lpstr>KARVINÁ</vt:lpstr>
      <vt:lpstr>Území dnešní Karviné patří ve zdejší oblasti k místům s nejstarším osídlením, o jehož existenci svědčí nálezy kamenných nástrojů z období mladší doby kamenné.</vt:lpstr>
      <vt:lpstr>Prvními obyvateli místního území byli slovanští pastevci, kterým travnaté stráně poskytovaly dostatek pastvy pro stáda dobytka. I současný název obce je odvozen  z dob těchto slovanských předků.  Ve staroslovanštině se býk řekne "karw". Koncovka "ina„ pak značila místo pro něco vhodné. Název Karviná se dá tedy přeložit jako "místo vhodné k pastvě dobytka".</vt:lpstr>
      <vt:lpstr>První písemná zmínka o Karviné pochází z roku 1268. V této době byla Karviná malá vesnička.  Na začátku 14. století neměla více              než 120 obyvatel.</vt:lpstr>
      <vt:lpstr>Snímek 5</vt:lpstr>
      <vt:lpstr>Snímek 6</vt:lpstr>
      <vt:lpstr>Významným mezníkem pro Karvinou  se stal konec 18. století, kdy zde bylo nalezeno černé uhlí. Uhlí se v Karviné  a okolí těží dodnes. </vt:lpstr>
      <vt:lpstr>Na přelomu 20. století patřila Karviná mezi významná průmyslová centra rakousko-uherské monarchie.</vt:lpstr>
      <vt:lpstr>Snímek 9</vt:lpstr>
      <vt:lpstr>V roce 2011 zde žilo téměř 60 tisíc obyvatel.</vt:lpstr>
      <vt:lpstr>Snímek 11</vt:lpstr>
      <vt:lpstr>Ve městě Karviné se dochovalo několik významných umělecko-historických památek.  Svojí architektonickou  krásou připomínají  bohatou minulost                                 i společenský a kulturní  význam města.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Poznáš, kde to je?</vt:lpstr>
      <vt:lpstr>Náměstí T. G. Masaryka</vt:lpstr>
      <vt:lpstr>Městský dům kultury v Karviné – Nové Město</vt:lpstr>
      <vt:lpstr>Zámek ve Fryštátě</vt:lpstr>
      <vt:lpstr>Zdroje: U.S. National Park Service. Wikipedia, otevřená encyklopedie [online]. 17:15, 19. 7. 2006 [cit. 2013-03-20] Soubor:National park stone tools.jpg            Dostupné  z  http://pl.wikipedia.org/wiki/Plik:National_park_stone_tools.jpg  Králík. Wikipedia, otevřená encyklopedie [online]. 5. 11. 2009, 08:43  [cit. 2013-03-20]  Soubor:Těšínsko v roce 1888.jpg           Dostupné z http://cs.wikipedia.org/wiki/Soubor:T%C4%9B%C5%A1%C3%ADnsko_v_roce_1888.jpg    Siebmachers Wappenbuch. Wikipedia, otevřená encyklopedie [online]. 5. 8. 2010, 07:13  [cit. 2013-03-20]  Soubor:Larisch family CoA.jpg         Dostupné z  http://cs.wikipedia.org/wiki/Soubor:Larisch_family_CoA.jpg    Ondřej Žváček. Wikipedia, otevřená encyklopedie [online]. 16. 5. 2008, 18:40 [cit. 2013-03-20] Soubor:Masarykovo náměstí v Karviné.jpg     Dostupné  z http://cs.wikipedia.org/wiki/Soubor:Masarykovo_n%C3%A1m%C4%9Bst%C3%AD_v_Karvin%C3%A9.jpg   neznámý. Wikipedia, otevřená encyklopedie [online]. 7. 5. 2007, 08:39 [cit. 2013-03-20] Soubor:Dul lazy .jpg                Dostupné  z http://cs.wikipedia.org/wiki/Soubor:Dul_lazy_.jpg    Darwinek. Wikipedia, otevřená encyklopedie [online]. 21. 3. 2008, 12:02 [cit. 2013-03-20] Soubor:Karwina herb.svg             Dostupné  z http://cs.wikipedia.org/wiki/Soubor:Karwina_herb.svg    Ondřej Žváček. Wikipedia, otevřená encyklopedie [online]. 16. 5. 2008, 18:55 [cit. 2013-03-20] Soubor:Kostel sv. Petra z Alkantary.jpg               Dostupné  z  http://cs.wikipedia.org/wiki/Soubor:Kostel_sv._Petra_z_Alkantary.jpg  Podzemnik. Wikipedia, otevřená encyklopedie [online]. 21:57, 16 září 2012  [cit. 2013-03-20]                                          Soubor:Karviná, kostel svatého Marka (5) JPG                Dostupné z http://commons.wikimedia.org/wiki/File:Karvin%C3%A1,_kostel_svat%C3%A9ho_Marka_(5).JPG </vt:lpstr>
      <vt:lpstr>Snímek 26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KARVINÁ</dc:title>
  <dc:creator>pc</dc:creator>
  <cp:lastModifiedBy>Dum</cp:lastModifiedBy>
  <cp:revision>34</cp:revision>
  <dcterms:created xsi:type="dcterms:W3CDTF">2013-03-21T21:07:05Z</dcterms:created>
  <dcterms:modified xsi:type="dcterms:W3CDTF">2013-03-25T21:04:37Z</dcterms:modified>
</cp:coreProperties>
</file>