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2" r:id="rId5"/>
    <p:sldId id="265" r:id="rId6"/>
    <p:sldId id="264" r:id="rId7"/>
    <p:sldId id="263" r:id="rId8"/>
    <p:sldId id="266" r:id="rId9"/>
    <p:sldId id="270" r:id="rId10"/>
    <p:sldId id="277" r:id="rId11"/>
    <p:sldId id="269" r:id="rId12"/>
    <p:sldId id="283" r:id="rId13"/>
    <p:sldId id="276" r:id="rId14"/>
    <p:sldId id="284" r:id="rId15"/>
    <p:sldId id="275" r:id="rId16"/>
    <p:sldId id="285" r:id="rId17"/>
    <p:sldId id="274" r:id="rId18"/>
    <p:sldId id="286" r:id="rId19"/>
    <p:sldId id="273" r:id="rId20"/>
    <p:sldId id="287" r:id="rId21"/>
    <p:sldId id="272" r:id="rId22"/>
    <p:sldId id="288" r:id="rId23"/>
    <p:sldId id="271" r:id="rId24"/>
    <p:sldId id="280" r:id="rId25"/>
    <p:sldId id="268" r:id="rId26"/>
    <p:sldId id="28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4451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9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9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45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222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47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508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258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042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247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79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9CC06-C9E5-4A0B-AD13-52390E043538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88BE9-D8A3-435A-971A-423164B8DC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71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756637"/>
              </p:ext>
            </p:extLst>
          </p:nvPr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PaedDr. Hana Hrubcová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Název: VY_32_INOVACE_3B_17_Krevní skupiny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Krevní skupiny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leden 2013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 4 70839921</a:t>
                      </a:r>
                      <a:endParaRPr lang="cs-CZ" sz="24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93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09910"/>
              </p:ext>
            </p:extLst>
          </p:nvPr>
        </p:nvGraphicFramePr>
        <p:xfrm>
          <a:off x="923319" y="980729"/>
          <a:ext cx="7560839" cy="5112567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{5940675A-B579-460E-94D1-54222C63F5DA}</a:tableStyleId>
              </a:tblPr>
              <a:tblGrid>
                <a:gridCol w="2808312"/>
                <a:gridCol w="4752527"/>
              </a:tblGrid>
              <a:tr h="428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Vzdělávací oblast: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příroda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Snímky 3 – 9 jsou výkladem  k probíranému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tématu Krev. Žáci jsou jednoduchou formou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informováni o existenci krevních skupin.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Seznamují se s pojmy krevní transfuze a pravidly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dárcovství krve. Pokud mají sami zkušenosti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 rodiny či z nemocnice, mohou je aplikovat.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080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10 – 17 obsahují  opakování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prostřednictvím testu.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a testové opakování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Základní vzdělávání žáků s LMP, II. stupeň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19575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12 – 15 let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Rámeček 1"/>
          <p:cNvSpPr/>
          <p:nvPr/>
        </p:nvSpPr>
        <p:spPr>
          <a:xfrm>
            <a:off x="-12785" y="22207"/>
            <a:ext cx="9433048" cy="7046640"/>
          </a:xfrm>
          <a:prstGeom prst="fram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55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peciální školy\AppData\Local\Microsoft\Windows\Temporary Internet Files\Content.IE5\LCNLK74W\MC90043880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118" y="-1"/>
            <a:ext cx="9250118" cy="713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ámeček 4"/>
          <p:cNvSpPr/>
          <p:nvPr/>
        </p:nvSpPr>
        <p:spPr>
          <a:xfrm>
            <a:off x="1547664" y="1484784"/>
            <a:ext cx="6048672" cy="3312368"/>
          </a:xfrm>
          <a:prstGeom prst="frame">
            <a:avLst/>
          </a:prstGeom>
          <a:solidFill>
            <a:schemeClr val="accent2"/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44213" y="2967335"/>
            <a:ext cx="44555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Krevní skupiny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52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908720"/>
            <a:ext cx="741682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Rozlišujeme 4 základní krevní skupiny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997465" y="2060848"/>
            <a:ext cx="2160240" cy="13681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195736" y="3645024"/>
            <a:ext cx="2160240" cy="13681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4714235" y="3645024"/>
            <a:ext cx="2160240" cy="13681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954488" y="2060848"/>
            <a:ext cx="2160240" cy="1368152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0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76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5576" y="980728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Na objevení krevních skupin se podílel</a:t>
            </a:r>
          </a:p>
          <a:p>
            <a:pPr algn="ctr"/>
            <a:r>
              <a:rPr lang="cs-CZ" sz="3200" b="1" dirty="0" smtClean="0"/>
              <a:t>český  univerzitní profesor 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3429000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/>
                </a:solidFill>
              </a:rPr>
              <a:t>Jan JÁNSKÝ</a:t>
            </a:r>
            <a:endParaRPr lang="cs-CZ" sz="3200" b="1" dirty="0">
              <a:solidFill>
                <a:schemeClr val="accent2"/>
              </a:solidFill>
            </a:endParaRPr>
          </a:p>
        </p:txBody>
      </p:sp>
      <p:pic>
        <p:nvPicPr>
          <p:cNvPr id="5" name="Picture 5" descr="http://upload.wikimedia.org/wikipedia/commons/a/a2/Jan_Jansk%C3%BD%2C_1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245745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12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24744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Dědičnost krevních skupin</a:t>
            </a:r>
            <a:endParaRPr lang="cs-CZ" sz="2800" b="1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055017"/>
              </p:ext>
            </p:extLst>
          </p:nvPr>
        </p:nvGraphicFramePr>
        <p:xfrm>
          <a:off x="1619672" y="1844824"/>
          <a:ext cx="6096000" cy="45132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Matka            Otec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AB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A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0, B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A, B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A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A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A, B,AB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</a:tr>
              <a:tr h="66247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B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0, 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</a:tr>
              <a:tr h="66247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A, B, AB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12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96752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Větší ztráty krve </a:t>
            </a:r>
          </a:p>
          <a:p>
            <a:pPr algn="ctr"/>
            <a:r>
              <a:rPr lang="cs-CZ" sz="2800" b="1" dirty="0" smtClean="0">
                <a:solidFill>
                  <a:schemeClr val="accent2"/>
                </a:solidFill>
              </a:rPr>
              <a:t>po úrazech                  při operacích</a:t>
            </a:r>
          </a:p>
          <a:p>
            <a:pPr algn="ctr"/>
            <a:endParaRPr lang="cs-CZ" sz="2800" b="1" dirty="0"/>
          </a:p>
          <a:p>
            <a:pPr algn="ctr"/>
            <a:r>
              <a:rPr lang="cs-CZ" sz="2800" b="1" dirty="0" smtClean="0"/>
              <a:t>Ztracenou </a:t>
            </a:r>
            <a:r>
              <a:rPr lang="cs-CZ" sz="2800" b="1" dirty="0"/>
              <a:t>krev </a:t>
            </a:r>
            <a:r>
              <a:rPr lang="cs-CZ" sz="2800" b="1" dirty="0" smtClean="0"/>
              <a:t>lze nahradit krví stejné krevní skupiny = </a:t>
            </a:r>
            <a:r>
              <a:rPr lang="cs-CZ" sz="3200" b="1" dirty="0" smtClean="0">
                <a:solidFill>
                  <a:schemeClr val="accent2"/>
                </a:solidFill>
              </a:rPr>
              <a:t>krevní transfuzí</a:t>
            </a:r>
          </a:p>
          <a:p>
            <a:pPr algn="ctr"/>
            <a:endParaRPr lang="cs-CZ" sz="2800" b="1" dirty="0"/>
          </a:p>
        </p:txBody>
      </p:sp>
      <p:pic>
        <p:nvPicPr>
          <p:cNvPr id="5" name="Picture 2" descr="C:\Users\Speciální školy\AppData\Local\Microsoft\Windows\Temporary Internet Files\Content.IE5\U3E6X2VD\MC9002870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12976"/>
            <a:ext cx="1232780" cy="2402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peciální školy\AppData\Local\Microsoft\Windows\Temporary Internet Files\Content.IE5\K4A7M41Q\MP9004021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9000"/>
            <a:ext cx="3599513" cy="239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12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124744"/>
            <a:ext cx="67687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2"/>
                </a:solidFill>
              </a:rPr>
              <a:t>Dárce krve</a:t>
            </a:r>
          </a:p>
          <a:p>
            <a:pPr algn="ctr"/>
            <a:r>
              <a:rPr lang="cs-CZ" sz="2800" b="1" dirty="0" smtClean="0">
                <a:solidFill>
                  <a:schemeClr val="accent2"/>
                </a:solidFill>
              </a:rPr>
              <a:t> - každý zdravý člověk starší 18 let.</a:t>
            </a:r>
          </a:p>
          <a:p>
            <a:pPr algn="ctr"/>
            <a:endParaRPr lang="cs-CZ" sz="2800" b="1" dirty="0">
              <a:solidFill>
                <a:schemeClr val="accent2"/>
              </a:solidFill>
            </a:endParaRPr>
          </a:p>
          <a:p>
            <a:pPr algn="ctr"/>
            <a:r>
              <a:rPr lang="cs-CZ" sz="2800" b="1" dirty="0" smtClean="0">
                <a:solidFill>
                  <a:schemeClr val="accent2"/>
                </a:solidFill>
              </a:rPr>
              <a:t>Darovaná krev se odebírá na </a:t>
            </a:r>
            <a:r>
              <a:rPr lang="cs-CZ" sz="2800" b="1" dirty="0" smtClean="0"/>
              <a:t>transfuzních</a:t>
            </a:r>
            <a:r>
              <a:rPr lang="cs-CZ" sz="2800" b="1" dirty="0" smtClean="0">
                <a:solidFill>
                  <a:schemeClr val="accent2"/>
                </a:solidFill>
              </a:rPr>
              <a:t> </a:t>
            </a:r>
            <a:r>
              <a:rPr lang="cs-CZ" sz="2800" b="1" dirty="0" smtClean="0"/>
              <a:t>odděleních</a:t>
            </a:r>
            <a:r>
              <a:rPr lang="cs-CZ" sz="2800" b="1" dirty="0" smtClean="0">
                <a:solidFill>
                  <a:schemeClr val="accent2"/>
                </a:solidFill>
              </a:rPr>
              <a:t> a jednou může pomoci komukoliv z nás</a:t>
            </a:r>
          </a:p>
          <a:p>
            <a:pPr algn="ctr"/>
            <a:endParaRPr lang="cs-CZ" sz="2800" b="1" dirty="0" smtClean="0"/>
          </a:p>
          <a:p>
            <a:r>
              <a:rPr lang="cs-CZ" sz="2800" b="1" dirty="0" smtClean="0">
                <a:solidFill>
                  <a:schemeClr val="accent2"/>
                </a:solidFill>
              </a:rPr>
              <a:t>Při 1 odběru lze odebrat </a:t>
            </a:r>
          </a:p>
          <a:p>
            <a:r>
              <a:rPr lang="cs-CZ" sz="2800" b="1" dirty="0" smtClean="0">
                <a:solidFill>
                  <a:schemeClr val="accent2"/>
                </a:solidFill>
              </a:rPr>
              <a:t>asi 450 ml krve, </a:t>
            </a:r>
          </a:p>
          <a:p>
            <a:r>
              <a:rPr lang="cs-CZ" sz="2800" b="1" dirty="0" smtClean="0">
                <a:solidFill>
                  <a:schemeClr val="accent2"/>
                </a:solidFill>
              </a:rPr>
              <a:t>která se doplní</a:t>
            </a:r>
          </a:p>
          <a:p>
            <a:r>
              <a:rPr lang="cs-CZ" sz="2800" b="1" dirty="0" smtClean="0">
                <a:solidFill>
                  <a:schemeClr val="accent2"/>
                </a:solidFill>
              </a:rPr>
              <a:t>vlastní krvetvorbou.</a:t>
            </a:r>
          </a:p>
          <a:p>
            <a:pPr algn="ctr"/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7170" name="Picture 2" descr="C:\Users\Speciální školy\AppData\Local\Microsoft\Windows\Temporary Internet Files\Content.IE5\TM1QXIR3\MC9002975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060" y="3756232"/>
            <a:ext cx="1857244" cy="219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27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1619672" y="1484784"/>
            <a:ext cx="5976664" cy="36724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Dárcovství krve = projev lidskosti a ušlechtilosti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3" y="4149080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702" y="4725144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438" y="22448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83" y="692696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92696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Speciální školy\AppData\Local\Microsoft\Windows\Temporary Internet Files\Content.IE5\U3E6X2VD\MC900438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01480"/>
            <a:ext cx="2426603" cy="1870454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15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293271" y="2967335"/>
            <a:ext cx="4557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Udělej si </a:t>
            </a:r>
            <a:r>
              <a:rPr lang="cs-CZ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testík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187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/>
          <a:lstStyle/>
          <a:p>
            <a:r>
              <a:rPr lang="cs-CZ" dirty="0" smtClean="0"/>
              <a:t>Kolik máme krevních skupin?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87624" y="4209763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Výbuch 2 13">
            <a:hlinkClick r:id="rId3" action="ppaction://hlinksldjump"/>
          </p:cNvPr>
          <p:cNvSpPr/>
          <p:nvPr/>
        </p:nvSpPr>
        <p:spPr>
          <a:xfrm>
            <a:off x="3419872" y="2426362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2" action="ppaction://hlinksldjump"/>
          </p:cNvPr>
          <p:cNvSpPr/>
          <p:nvPr/>
        </p:nvSpPr>
        <p:spPr>
          <a:xfrm>
            <a:off x="5652120" y="4221088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6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15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 objevení krevních skupin se podílel český lékař </a:t>
            </a:r>
            <a:r>
              <a:rPr lang="cs-CZ" b="1" dirty="0" smtClean="0"/>
              <a:t>Jan</a:t>
            </a:r>
            <a:endParaRPr lang="cs-CZ" b="1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043608" y="4209763"/>
            <a:ext cx="3024336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Jánský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4" name="Výbuch 2 13">
            <a:hlinkClick r:id="rId3" action="ppaction://hlinksldjump"/>
          </p:cNvPr>
          <p:cNvSpPr/>
          <p:nvPr/>
        </p:nvSpPr>
        <p:spPr>
          <a:xfrm>
            <a:off x="3131840" y="2426362"/>
            <a:ext cx="2808312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Lánský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076056" y="4218535"/>
            <a:ext cx="3096344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Jičínský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/>
          <a:lstStyle/>
          <a:p>
            <a:r>
              <a:rPr lang="cs-CZ" dirty="0" smtClean="0"/>
              <a:t>Dědí se krevní skupiny?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87624" y="4201945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652120" y="4216749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ANO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Users\Speciální školy\AppData\Local\Microsoft\Windows\Temporary Internet Files\Content.IE5\TM1QXIR3\MC9004419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587" y="2530475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/>
          <a:lstStyle/>
          <a:p>
            <a:r>
              <a:rPr lang="cs-CZ" dirty="0" smtClean="0"/>
              <a:t>Transfuze je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99991" y="4209763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Odběr krve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652120" y="4216749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Převod krve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 descr="C:\Users\Speciální školy\AppData\Local\Microsoft\Windows\Temporary Internet Files\Content.IE5\K4A7M41Q\MC9004080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558" y="1939236"/>
            <a:ext cx="2291889" cy="262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Při jednom odběru krve se může maximálně odebrat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87624" y="4209763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450 ml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Výbuch 2 13">
            <a:hlinkClick r:id="rId3" action="ppaction://hlinksldjump"/>
          </p:cNvPr>
          <p:cNvSpPr/>
          <p:nvPr/>
        </p:nvSpPr>
        <p:spPr>
          <a:xfrm>
            <a:off x="3419872" y="2426362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520 ml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652120" y="4216749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150 ml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Speciální školy\AppData\Local\Microsoft\Windows\Temporary Internet Files\Content.IE5\TM1QXIR3\MC9004419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58896"/>
            <a:ext cx="1694662" cy="163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Kolik ti musí být let, abys mohl darovat krev?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87624" y="4209763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Výbuch 2 13">
            <a:hlinkClick r:id="rId2" action="ppaction://hlinksldjump"/>
          </p:cNvPr>
          <p:cNvSpPr/>
          <p:nvPr/>
        </p:nvSpPr>
        <p:spPr>
          <a:xfrm>
            <a:off x="3419872" y="2426362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652120" y="4216749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18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3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/>
          <a:lstStyle/>
          <a:p>
            <a:r>
              <a:rPr lang="cs-CZ" dirty="0" smtClean="0"/>
              <a:t> Krevní skupiny se nazývají</a:t>
            </a:r>
            <a:endParaRPr lang="cs-CZ" dirty="0"/>
          </a:p>
        </p:txBody>
      </p:sp>
      <p:sp>
        <p:nvSpPr>
          <p:cNvPr id="10" name="Výbuch 2 9">
            <a:hlinkClick r:id="rId2" action="ppaction://hlinksldjump"/>
          </p:cNvPr>
          <p:cNvSpPr/>
          <p:nvPr/>
        </p:nvSpPr>
        <p:spPr>
          <a:xfrm>
            <a:off x="1187624" y="4209763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0-A-B-AB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Výbuch 2 13">
            <a:hlinkClick r:id="rId3" action="ppaction://hlinksldjump"/>
          </p:cNvPr>
          <p:cNvSpPr/>
          <p:nvPr/>
        </p:nvSpPr>
        <p:spPr>
          <a:xfrm>
            <a:off x="3419872" y="2426362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A-B-C-AB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5" name="Výbuch 2 14">
            <a:hlinkClick r:id="rId3" action="ppaction://hlinksldjump"/>
          </p:cNvPr>
          <p:cNvSpPr/>
          <p:nvPr/>
        </p:nvSpPr>
        <p:spPr>
          <a:xfrm>
            <a:off x="5652120" y="4216749"/>
            <a:ext cx="2520280" cy="1656184"/>
          </a:xfrm>
          <a:prstGeom prst="irregularSeal2">
            <a:avLst/>
          </a:prstGeom>
          <a:solidFill>
            <a:schemeClr val="accent2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0-A-B-AA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8152"/>
          </a:xfrm>
        </p:spPr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C:\Users\Speciální školy\AppData\Local\Microsoft\Windows\Temporary Internet Files\Content.IE5\HX6WOVX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3702695" cy="370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7164288" y="5157192"/>
            <a:ext cx="720080" cy="792088"/>
          </a:xfrm>
          <a:prstGeom prst="actionButtonForwardNex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68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/>
          <p:cNvSpPr/>
          <p:nvPr/>
        </p:nvSpPr>
        <p:spPr>
          <a:xfrm>
            <a:off x="-108520" y="0"/>
            <a:ext cx="9252520" cy="6858000"/>
          </a:xfrm>
          <a:prstGeom prst="fra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3568" y="764704"/>
            <a:ext cx="7632848" cy="1152128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Použité zdroje: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276872"/>
            <a:ext cx="74168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Galerie Microsoft Office – Klipart</a:t>
            </a:r>
          </a:p>
          <a:p>
            <a:r>
              <a:rPr lang="cs-CZ" sz="2800" dirty="0" smtClean="0"/>
              <a:t>Snímek 5   </a:t>
            </a:r>
          </a:p>
          <a:p>
            <a:r>
              <a:rPr lang="cs-CZ" sz="2800" smtClean="0"/>
              <a:t>AUTOR NEUVEDEN</a:t>
            </a:r>
            <a:r>
              <a:rPr lang="en-US" sz="2800" smtClean="0"/>
              <a:t>. </a:t>
            </a:r>
            <a:r>
              <a:rPr lang="en-US" sz="2800" i="1" dirty="0" err="1"/>
              <a:t>Wikipedie</a:t>
            </a:r>
            <a:r>
              <a:rPr lang="en-US" sz="2800" dirty="0"/>
              <a:t> [online]. [cit. </a:t>
            </a:r>
            <a:r>
              <a:rPr lang="en-US" sz="2800" dirty="0" smtClean="0"/>
              <a:t>17.</a:t>
            </a:r>
            <a:r>
              <a:rPr lang="cs-CZ" sz="2800" dirty="0" smtClean="0"/>
              <a:t>1</a:t>
            </a:r>
            <a:r>
              <a:rPr lang="en-US" sz="2800" dirty="0" smtClean="0"/>
              <a:t>.2013</a:t>
            </a:r>
            <a:r>
              <a:rPr lang="en-US" sz="2800" dirty="0"/>
              <a:t>]. </a:t>
            </a:r>
            <a:r>
              <a:rPr lang="en-US" sz="2800" dirty="0" err="1"/>
              <a:t>Dostupný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WWW: http://cs.wikipedia.org/wiki/Soubor:Jan_Jansk%C3%BD,_1902.jpg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0015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ámeček 2">
            <a:hlinkClick r:id="" action="ppaction://hlinkshowjump?jump=nextslide"/>
          </p:cNvPr>
          <p:cNvSpPr/>
          <p:nvPr/>
        </p:nvSpPr>
        <p:spPr>
          <a:xfrm>
            <a:off x="-77300" y="0"/>
            <a:ext cx="9252520" cy="6858000"/>
          </a:xfrm>
          <a:prstGeom prst="frame">
            <a:avLst/>
          </a:prstGeom>
          <a:solidFill>
            <a:srgbClr val="92D050"/>
          </a:solidFill>
          <a:ln w="7620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7488832" cy="1296144"/>
          </a:xfrm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Špatná odpověď</a:t>
            </a:r>
            <a:endParaRPr lang="cs-CZ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C:\Users\Speciální školy\AppData\Local\Microsoft\Windows\Temporary Internet Files\Content.IE5\0T7DMSTP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728" y="1844824"/>
            <a:ext cx="3776464" cy="3776464"/>
          </a:xfrm>
          <a:prstGeom prst="rect">
            <a:avLst/>
          </a:prstGeom>
          <a:noFill/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7236296" y="5229200"/>
            <a:ext cx="720080" cy="720080"/>
          </a:xfrm>
          <a:prstGeom prst="actionButtonBackPrevio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34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417</Words>
  <Application>Microsoft Office PowerPoint</Application>
  <PresentationFormat>Předvádění na obrazovce (4:3)</PresentationFormat>
  <Paragraphs>111</Paragraphs>
  <Slides>26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Kolik máme krevních skupin?</vt:lpstr>
      <vt:lpstr>Správná odpověď</vt:lpstr>
      <vt:lpstr>Na objevení krevních skupin se podílel český lékař Jan</vt:lpstr>
      <vt:lpstr>Správná odpověď</vt:lpstr>
      <vt:lpstr>Dědí se krevní skupiny?</vt:lpstr>
      <vt:lpstr>Správná odpověď</vt:lpstr>
      <vt:lpstr>Transfuze je</vt:lpstr>
      <vt:lpstr>Správná odpověď</vt:lpstr>
      <vt:lpstr>Při jednom odběru krve se může maximálně odebrat</vt:lpstr>
      <vt:lpstr>Správná odpověď</vt:lpstr>
      <vt:lpstr>Kolik ti musí být let, abys mohl darovat krev?</vt:lpstr>
      <vt:lpstr>Správná odpověď</vt:lpstr>
      <vt:lpstr> Krevní skupiny se nazývají</vt:lpstr>
      <vt:lpstr>Správná odpověď</vt:lpstr>
      <vt:lpstr>Použité zdroje:</vt:lpstr>
      <vt:lpstr>Špatná odpověď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32</cp:revision>
  <dcterms:created xsi:type="dcterms:W3CDTF">2013-03-14T19:58:19Z</dcterms:created>
  <dcterms:modified xsi:type="dcterms:W3CDTF">2013-03-24T21:40:03Z</dcterms:modified>
</cp:coreProperties>
</file>