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74" r:id="rId10"/>
    <p:sldId id="269" r:id="rId11"/>
    <p:sldId id="270" r:id="rId12"/>
    <p:sldId id="282" r:id="rId13"/>
    <p:sldId id="271" r:id="rId14"/>
    <p:sldId id="288" r:id="rId15"/>
    <p:sldId id="272" r:id="rId16"/>
    <p:sldId id="289" r:id="rId17"/>
    <p:sldId id="273" r:id="rId18"/>
    <p:sldId id="290" r:id="rId19"/>
    <p:sldId id="277" r:id="rId20"/>
    <p:sldId id="291" r:id="rId21"/>
    <p:sldId id="276" r:id="rId22"/>
    <p:sldId id="292" r:id="rId23"/>
    <p:sldId id="275" r:id="rId24"/>
    <p:sldId id="293" r:id="rId25"/>
    <p:sldId id="278" r:id="rId26"/>
    <p:sldId id="294" r:id="rId27"/>
    <p:sldId id="279" r:id="rId28"/>
    <p:sldId id="295" r:id="rId29"/>
    <p:sldId id="280" r:id="rId30"/>
    <p:sldId id="296" r:id="rId31"/>
    <p:sldId id="281" r:id="rId32"/>
    <p:sldId id="297" r:id="rId33"/>
    <p:sldId id="285" r:id="rId34"/>
    <p:sldId id="298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16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605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946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42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358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223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620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028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382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268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46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DEA17-D77B-4EF2-A607-E07FE606165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EDA9C4-BFF2-4FC6-9A2E-696F9485D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774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1677388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VY_32_INOVACE_3B_19_Kůže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Kůže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446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9325951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3 – 11 jsou výkladové. Žáci se seznámí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 funkcí kůže, jejími vrstvami a dalšími součástmi.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Dozví se, co je daktyloskopie a společně hledají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její využití.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12 </a:t>
                      </a:r>
                      <a:r>
                        <a:rPr lang="cs-CZ" smtClean="0"/>
                        <a:t>– 33 </a:t>
                      </a:r>
                      <a:r>
                        <a:rPr lang="cs-CZ" dirty="0" smtClean="0"/>
                        <a:t>zjišťují, co si žáci zapamatovali.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testových otázek je hned hodnoceno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žáci si na papír zaznamenávají počet správných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odpovědí, </a:t>
                      </a:r>
                      <a:r>
                        <a:rPr lang="cs-CZ" dirty="0" smtClean="0"/>
                        <a:t>pak </a:t>
                      </a:r>
                      <a:r>
                        <a:rPr lang="cs-CZ" dirty="0" smtClean="0"/>
                        <a:t>se sami hodnotí .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a testové opakování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81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/>
          <p:cNvSpPr/>
          <p:nvPr/>
        </p:nvSpPr>
        <p:spPr>
          <a:xfrm>
            <a:off x="1979712" y="1541748"/>
            <a:ext cx="5040560" cy="2952328"/>
          </a:xfrm>
          <a:prstGeom prst="flowChartMultidocumen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</a:rPr>
              <a:t>Kůže</a:t>
            </a:r>
            <a:endParaRPr lang="cs-CZ" sz="88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076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Funkce kůže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Pokryv těla</a:t>
            </a:r>
          </a:p>
          <a:p>
            <a:r>
              <a:rPr lang="cs-CZ" dirty="0" smtClean="0"/>
              <a:t>Ochrana před vlivy chemickými, mechanickými a choroboplodnými zárodky</a:t>
            </a:r>
          </a:p>
          <a:p>
            <a:r>
              <a:rPr lang="cs-CZ" dirty="0" smtClean="0"/>
              <a:t>Vylučování</a:t>
            </a:r>
          </a:p>
          <a:p>
            <a:r>
              <a:rPr lang="cs-CZ" dirty="0" smtClean="0"/>
              <a:t>Regulace teploty</a:t>
            </a:r>
          </a:p>
          <a:p>
            <a:r>
              <a:rPr lang="cs-CZ" dirty="0" smtClean="0"/>
              <a:t>Účast na dýchání – kožní póry</a:t>
            </a:r>
          </a:p>
          <a:p>
            <a:r>
              <a:rPr lang="cs-CZ" dirty="0" smtClean="0"/>
              <a:t>Nervová zakončení v kůži reagují na dotyk, tlak, teplo, chlad, bolest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621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Skládá se ze tří vrstev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Pokožka</a:t>
            </a:r>
          </a:p>
          <a:p>
            <a:endParaRPr lang="cs-CZ" dirty="0"/>
          </a:p>
          <a:p>
            <a:r>
              <a:rPr lang="cs-CZ" dirty="0" smtClean="0"/>
              <a:t>Škára</a:t>
            </a:r>
          </a:p>
          <a:p>
            <a:endParaRPr lang="cs-CZ" dirty="0"/>
          </a:p>
          <a:p>
            <a:r>
              <a:rPr lang="cs-CZ" dirty="0" smtClean="0"/>
              <a:t>Podkožní vazivo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04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1. Pokožka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mnohovrstevná, odlupuje se v tenkých šupinách (lupy)</a:t>
            </a:r>
          </a:p>
          <a:p>
            <a:r>
              <a:rPr lang="cs-CZ" dirty="0" smtClean="0"/>
              <a:t>Zrohovatěním vznikají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nehty</a:t>
            </a: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/>
              <a:t>Obsahuje kožní barvivo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pigment</a:t>
            </a:r>
            <a:r>
              <a:rPr lang="cs-CZ" dirty="0" smtClean="0"/>
              <a:t> – zachycuje ultrafialové záření</a:t>
            </a:r>
          </a:p>
          <a:p>
            <a:r>
              <a:rPr lang="cs-CZ" dirty="0" smtClean="0"/>
              <a:t>Každý jedinec </a:t>
            </a:r>
            <a:r>
              <a:rPr lang="cs-CZ" dirty="0" smtClean="0"/>
              <a:t>má v dlaňové oblasti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charakteristické rýhování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2" name="Picture 4" descr="C:\Users\Speciální školy\AppData\Local\Microsoft\Windows\Temporary Internet Files\Content.IE5\BQZZHX5W\MP9004011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502" y="2276872"/>
            <a:ext cx="1088921" cy="163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BQZZHX5W\MC9000197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638" y="5085184"/>
            <a:ext cx="2782362" cy="1628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6995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2. Škára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98066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Druhá vrstva</a:t>
            </a:r>
          </a:p>
          <a:p>
            <a:r>
              <a:rPr lang="cs-CZ" dirty="0" smtClean="0"/>
              <a:t>Obsahuje – pružná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vazivová vlákna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mazové</a:t>
            </a:r>
            <a:r>
              <a:rPr lang="cs-CZ" dirty="0" smtClean="0"/>
              <a:t>    a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potní žlázy</a:t>
            </a: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/>
              <a:t>Vyrůstají z ní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vlasy </a:t>
            </a:r>
            <a:r>
              <a:rPr lang="cs-CZ" dirty="0" smtClean="0"/>
              <a:t>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chlupy</a:t>
            </a: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/>
              <a:t>Prostupují ji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cévy </a:t>
            </a:r>
            <a:r>
              <a:rPr lang="cs-CZ" dirty="0" smtClean="0"/>
              <a:t>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nervy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Speciální školy\AppData\Local\Microsoft\Windows\Temporary Internet Files\Content.IE5\KI02RK8W\MP9004304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22231"/>
            <a:ext cx="1750504" cy="1750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eciální školy\AppData\Local\Microsoft\Windows\Temporary Internet Files\Content.IE5\BQZZHX5W\MC9004387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220" y="5678253"/>
            <a:ext cx="1535832" cy="115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peciální školy\AppData\Local\Microsoft\Windows\Temporary Internet Files\Content.IE5\ICB70PRN\MP9004252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73887" y="5438278"/>
            <a:ext cx="1083633" cy="163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Speciální školy\AppData\Local\Microsoft\Windows\Temporary Internet Files\Content.IE5\0Z0KFLEW\MC9004244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006" y="2783415"/>
            <a:ext cx="1176989" cy="107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271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4104456" cy="61206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Pocení</a:t>
            </a:r>
          </a:p>
          <a:p>
            <a:pPr algn="ctr"/>
            <a:r>
              <a:rPr lang="cs-CZ" sz="2400" dirty="0" smtClean="0"/>
              <a:t>= důležitá ochrana organismu proti přehřátí</a:t>
            </a:r>
          </a:p>
          <a:p>
            <a:pPr algn="ctr"/>
            <a:r>
              <a:rPr lang="cs-CZ" sz="2400" dirty="0" smtClean="0"/>
              <a:t>- Při normální teplotě prostředí</a:t>
            </a:r>
          </a:p>
          <a:p>
            <a:pPr algn="ctr"/>
            <a:r>
              <a:rPr lang="cs-CZ" sz="2400" dirty="0" smtClean="0"/>
              <a:t>se z kůže odpaří asi 500 ml vody</a:t>
            </a:r>
          </a:p>
          <a:p>
            <a:pPr marL="285750" indent="-285750" algn="ctr">
              <a:buFontTx/>
              <a:buChar char="-"/>
            </a:pPr>
            <a:r>
              <a:rPr lang="cs-CZ" sz="2400" dirty="0" smtClean="0"/>
              <a:t>Při horečce nebo námaze se výdej vody mnohonásobně zvýší</a:t>
            </a:r>
          </a:p>
          <a:p>
            <a:pPr marL="285750" indent="-285750" algn="ctr">
              <a:buFontTx/>
              <a:buChar char="-"/>
            </a:pPr>
            <a:r>
              <a:rPr lang="cs-CZ" sz="2400" dirty="0" smtClean="0"/>
              <a:t>Tento úbytek vody a soli pocením musíme včas doplnit </a:t>
            </a:r>
          </a:p>
          <a:p>
            <a:pPr marL="285750" indent="-285750" algn="ctr">
              <a:buFontTx/>
              <a:buChar char="-"/>
            </a:pPr>
            <a:r>
              <a:rPr lang="cs-CZ" sz="2400" dirty="0" smtClean="0"/>
              <a:t>Potem odchází z těla i část škodlivých látek, močoviny, solí, čpavku 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716016" y="476672"/>
            <a:ext cx="4104456" cy="61206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Mazové žlázy</a:t>
            </a:r>
          </a:p>
          <a:p>
            <a:pPr algn="ctr"/>
            <a:r>
              <a:rPr lang="cs-CZ" sz="2800" dirty="0" smtClean="0"/>
              <a:t>- Ústí do pochvy vlasů a chlupů</a:t>
            </a:r>
          </a:p>
          <a:p>
            <a:pPr marL="285750" indent="-285750" algn="ctr">
              <a:buFontTx/>
              <a:buChar char="-"/>
            </a:pPr>
            <a:r>
              <a:rPr lang="cs-CZ" sz="2800" dirty="0" smtClean="0"/>
              <a:t>Kožní maz chrání pokožku před vysycháním</a:t>
            </a:r>
          </a:p>
          <a:p>
            <a:pPr marL="285750" indent="-285750" algn="ctr">
              <a:buFontTx/>
              <a:buChar char="-"/>
            </a:pPr>
            <a:r>
              <a:rPr lang="cs-CZ" sz="2800" dirty="0" smtClean="0"/>
              <a:t> </a:t>
            </a:r>
            <a:r>
              <a:rPr lang="cs-CZ" sz="2800" dirty="0" smtClean="0"/>
              <a:t>Nejsou </a:t>
            </a:r>
            <a:r>
              <a:rPr lang="cs-CZ" sz="2800" dirty="0" smtClean="0"/>
              <a:t>na chodidlech a v dlaních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2261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zakončení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uložena různě hluboko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Nejvíce</a:t>
            </a:r>
            <a:r>
              <a:rPr lang="cs-CZ" dirty="0" smtClean="0"/>
              <a:t> je jich na rukou – dlaně a konečky prstů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Nejméně</a:t>
            </a:r>
            <a:r>
              <a:rPr lang="cs-CZ" dirty="0" smtClean="0"/>
              <a:t> je jich na zádech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ICB70PRN\MP900411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382579"/>
            <a:ext cx="2376264" cy="1583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0Z0KFLEW\MP9004097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075" y="3970383"/>
            <a:ext cx="1920378" cy="2887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69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3. Podkožní vazivo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pružné</a:t>
            </a:r>
          </a:p>
          <a:p>
            <a:endParaRPr lang="cs-CZ" dirty="0" smtClean="0"/>
          </a:p>
          <a:p>
            <a:r>
              <a:rPr lang="cs-CZ" dirty="0" smtClean="0"/>
              <a:t>Ukládá se v něm tuk – nerovnoměrně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4329100"/>
            <a:ext cx="2880320" cy="115212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 mužů </a:t>
            </a:r>
            <a:r>
              <a:rPr lang="cs-CZ" sz="2400" dirty="0" smtClean="0"/>
              <a:t>– více </a:t>
            </a:r>
            <a:r>
              <a:rPr lang="cs-CZ" sz="2400" dirty="0" smtClean="0"/>
              <a:t>v břišní části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5004048" y="4221088"/>
            <a:ext cx="3456384" cy="1368152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 žen – více</a:t>
            </a:r>
          </a:p>
          <a:p>
            <a:pPr algn="ctr"/>
            <a:r>
              <a:rPr lang="cs-CZ" sz="2400" dirty="0" smtClean="0"/>
              <a:t> v oblasti prsou, hýždí, stehen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0820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27584" y="572375"/>
            <a:ext cx="7416824" cy="554461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DAKTYLOSKOPIE</a:t>
            </a:r>
          </a:p>
          <a:p>
            <a:pPr algn="ctr"/>
            <a:r>
              <a:rPr lang="cs-CZ" sz="3200" dirty="0" smtClean="0"/>
              <a:t>= METODA, KTERÁ PROSTŘEDNICTVÍM OTISKŮ PRSTŮ ZJIŠŤUJE TOTOŽNOST OSOB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56416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/>
          <p:cNvSpPr/>
          <p:nvPr/>
        </p:nvSpPr>
        <p:spPr>
          <a:xfrm>
            <a:off x="1500274" y="1052736"/>
            <a:ext cx="6264696" cy="4392488"/>
          </a:xfrm>
          <a:prstGeom prst="flowChartMultidocumen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 Nyní si dáme krátké opakování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076" name="Picture 4" descr="C:\Users\Speciální školy\AppData\Local\Microsoft\Windows\Temporary Internet Files\Content.IE5\0Z0KFLEW\MC900441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33056"/>
            <a:ext cx="22175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451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Z kolika vrstev se skládá kůže?</a:t>
            </a:r>
            <a:endParaRPr lang="cs-CZ" dirty="0"/>
          </a:p>
        </p:txBody>
      </p:sp>
      <p:sp>
        <p:nvSpPr>
          <p:cNvPr id="5" name="Vývojový diagram: více dokumentů 4">
            <a:hlinkClick r:id="rId3" action="ppaction://hlinksldjump"/>
          </p:cNvPr>
          <p:cNvSpPr/>
          <p:nvPr/>
        </p:nvSpPr>
        <p:spPr>
          <a:xfrm>
            <a:off x="1122512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více dokumentů 7">
            <a:hlinkClick r:id="rId4" action="ppaction://hlinksldjump"/>
          </p:cNvPr>
          <p:cNvSpPr/>
          <p:nvPr/>
        </p:nvSpPr>
        <p:spPr>
          <a:xfrm>
            <a:off x="6012160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932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>
            <a:hlinkClick r:id="rId3" action="ppaction://hlinksldjump"/>
          </p:cNvPr>
          <p:cNvSpPr/>
          <p:nvPr/>
        </p:nvSpPr>
        <p:spPr>
          <a:xfrm>
            <a:off x="1122512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Kožních póru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Vývojový diagram: více dokumentů 2">
            <a:hlinkClick r:id="rId4" action="ppaction://hlinksldjump"/>
          </p:cNvPr>
          <p:cNvSpPr/>
          <p:nvPr/>
        </p:nvSpPr>
        <p:spPr>
          <a:xfrm>
            <a:off x="5508104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Kožních </a:t>
            </a:r>
            <a:r>
              <a:rPr lang="cs-CZ" sz="3200" dirty="0" err="1" smtClean="0">
                <a:solidFill>
                  <a:schemeClr val="tx1"/>
                </a:solidFill>
              </a:rPr>
              <a:t>spórů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Kůže dýchá pomocí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44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0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>
            <a:hlinkClick r:id="rId3" action="ppaction://hlinksldjump"/>
          </p:cNvPr>
          <p:cNvSpPr/>
          <p:nvPr/>
        </p:nvSpPr>
        <p:spPr>
          <a:xfrm>
            <a:off x="1122512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Kožní barvivo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Vývojový diagram: více dokumentů 2">
            <a:hlinkClick r:id="rId4" action="ppaction://hlinksldjump"/>
          </p:cNvPr>
          <p:cNvSpPr/>
          <p:nvPr/>
        </p:nvSpPr>
        <p:spPr>
          <a:xfrm>
            <a:off x="5508104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Tělní barvivo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Pigment 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82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0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>
            <a:hlinkClick r:id="rId3" action="ppaction://hlinksldjump"/>
          </p:cNvPr>
          <p:cNvSpPr/>
          <p:nvPr/>
        </p:nvSpPr>
        <p:spPr>
          <a:xfrm>
            <a:off x="1122512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Dotyk, tlak, vůni, chlad, bolest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Vývojový diagram: více dokumentů 2">
            <a:hlinkClick r:id="rId4" action="ppaction://hlinksldjump"/>
          </p:cNvPr>
          <p:cNvSpPr/>
          <p:nvPr/>
        </p:nvSpPr>
        <p:spPr>
          <a:xfrm>
            <a:off x="5508104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Dotyk, tlak, teplo, chlad, bolest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V kůži jsou nervová zakončení, která reagují 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8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0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>
            <a:hlinkClick r:id="rId3" action="ppaction://hlinksldjump"/>
          </p:cNvPr>
          <p:cNvSpPr/>
          <p:nvPr/>
        </p:nvSpPr>
        <p:spPr>
          <a:xfrm>
            <a:off x="1122512" y="3877816"/>
            <a:ext cx="2585392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DAKTOSKOPIE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Vývojový diagram: více dokumentů 2">
            <a:hlinkClick r:id="rId4" action="ppaction://hlinksldjump"/>
          </p:cNvPr>
          <p:cNvSpPr/>
          <p:nvPr/>
        </p:nvSpPr>
        <p:spPr>
          <a:xfrm>
            <a:off x="5508104" y="3877816"/>
            <a:ext cx="2592288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DAKTYLOSKOPIE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 Metoda zjišťující totožnost podle otisků prstů se nazývá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8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0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>
            <a:hlinkClick r:id="rId3" action="ppaction://hlinksldjump"/>
          </p:cNvPr>
          <p:cNvSpPr/>
          <p:nvPr/>
        </p:nvSpPr>
        <p:spPr>
          <a:xfrm>
            <a:off x="1122512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škvára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Vývojový diagram: více dokumentů 2">
            <a:hlinkClick r:id="rId4" action="ppaction://hlinksldjump"/>
          </p:cNvPr>
          <p:cNvSpPr/>
          <p:nvPr/>
        </p:nvSpPr>
        <p:spPr>
          <a:xfrm>
            <a:off x="5508104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škára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Druhá vrstva kůže 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8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0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>
            <a:hlinkClick r:id="rId3" action="ppaction://hlinksldjump"/>
          </p:cNvPr>
          <p:cNvSpPr/>
          <p:nvPr/>
        </p:nvSpPr>
        <p:spPr>
          <a:xfrm>
            <a:off x="1122512" y="3877816"/>
            <a:ext cx="2801416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přehřátí</a:t>
            </a:r>
            <a:endParaRPr lang="cs-CZ" dirty="0"/>
          </a:p>
        </p:txBody>
      </p:sp>
      <p:sp>
        <p:nvSpPr>
          <p:cNvPr id="3" name="Vývojový diagram: více dokumentů 2">
            <a:hlinkClick r:id="rId4" action="ppaction://hlinksldjump"/>
          </p:cNvPr>
          <p:cNvSpPr/>
          <p:nvPr/>
        </p:nvSpPr>
        <p:spPr>
          <a:xfrm>
            <a:off x="5868144" y="3877816"/>
            <a:ext cx="252028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podchlazení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Pocení je důležitá ochrana proti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870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0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>
            <a:hlinkClick r:id="rId3" action="ppaction://hlinksldjump"/>
          </p:cNvPr>
          <p:cNvSpPr/>
          <p:nvPr/>
        </p:nvSpPr>
        <p:spPr>
          <a:xfrm>
            <a:off x="1156761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Kožní maz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Vývojový diagram: více dokumentů 2">
            <a:hlinkClick r:id="rId4" action="ppaction://hlinksldjump"/>
          </p:cNvPr>
          <p:cNvSpPr/>
          <p:nvPr/>
        </p:nvSpPr>
        <p:spPr>
          <a:xfrm>
            <a:off x="5756595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Nervová zakončení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8.Před vysycháním chrání pokožku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7121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0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>
            <a:hlinkClick r:id="rId3" action="ppaction://hlinksldjump"/>
          </p:cNvPr>
          <p:cNvSpPr/>
          <p:nvPr/>
        </p:nvSpPr>
        <p:spPr>
          <a:xfrm>
            <a:off x="1122512" y="3877816"/>
            <a:ext cx="3089448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rovnoměrné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Vývojový diagram: více dokumentů 2">
            <a:hlinkClick r:id="rId4" action="ppaction://hlinksldjump"/>
          </p:cNvPr>
          <p:cNvSpPr/>
          <p:nvPr/>
        </p:nvSpPr>
        <p:spPr>
          <a:xfrm>
            <a:off x="5580112" y="3877816"/>
            <a:ext cx="3168352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nerovnoměrné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9.Ukládání tuku je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2834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0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více dokumentů 1">
            <a:hlinkClick r:id="rId3" action="ppaction://hlinksldjump"/>
          </p:cNvPr>
          <p:cNvSpPr/>
          <p:nvPr/>
        </p:nvSpPr>
        <p:spPr>
          <a:xfrm>
            <a:off x="1122512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 dlaních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Vývojový diagram: více dokumentů 2">
            <a:hlinkClick r:id="rId4" action="ppaction://hlinksldjump"/>
          </p:cNvPr>
          <p:cNvSpPr/>
          <p:nvPr/>
        </p:nvSpPr>
        <p:spPr>
          <a:xfrm>
            <a:off x="5868144" y="3877816"/>
            <a:ext cx="2160240" cy="2376264"/>
          </a:xfrm>
          <a:prstGeom prst="flowChartMultidocumen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Na zádech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10.Nejvíce nervových zakončení je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406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0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400" dirty="0" smtClean="0"/>
              <a:t>Použité zdroje:</a:t>
            </a:r>
            <a:endParaRPr lang="cs-CZ" sz="3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Galerie </a:t>
            </a:r>
            <a:r>
              <a:rPr lang="cs-CZ" sz="2800" dirty="0"/>
              <a:t>Microsoft Office Klipart</a:t>
            </a:r>
          </a:p>
          <a:p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508247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8068" y="5618857"/>
            <a:ext cx="2090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 to znovu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 rot="10800000">
            <a:off x="7236296" y="5618857"/>
            <a:ext cx="1008112" cy="97849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WDV6QWE1\MC90043439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692696"/>
            <a:ext cx="4392488" cy="4473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9008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515</Words>
  <Application>Microsoft Office PowerPoint</Application>
  <PresentationFormat>Předvádění na obrazovce (4:3)</PresentationFormat>
  <Paragraphs>121</Paragraphs>
  <Slides>34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systému Office</vt:lpstr>
      <vt:lpstr>Prezentace aplikace PowerPoint</vt:lpstr>
      <vt:lpstr>Prezentace aplikace PowerPoint</vt:lpstr>
      <vt:lpstr>Prezentace aplikace PowerPoint</vt:lpstr>
      <vt:lpstr>Funkce kůže</vt:lpstr>
      <vt:lpstr>Skládá se ze tří vrstev</vt:lpstr>
      <vt:lpstr>1. Pokožka</vt:lpstr>
      <vt:lpstr>2. Škára</vt:lpstr>
      <vt:lpstr>Prezentace aplikace PowerPoint</vt:lpstr>
      <vt:lpstr>Nervová zakončení</vt:lpstr>
      <vt:lpstr>3. Podkožní vazivo</vt:lpstr>
      <vt:lpstr>Prezentace aplikace PowerPoint</vt:lpstr>
      <vt:lpstr>Prezentace aplikace PowerPoint</vt:lpstr>
      <vt:lpstr>1. Z kolika vrstev se skládá kůže?</vt:lpstr>
      <vt:lpstr>Prezentace aplikace PowerPoint</vt:lpstr>
      <vt:lpstr>2. Kůže dýchá pomocí</vt:lpstr>
      <vt:lpstr>Prezentace aplikace PowerPoint</vt:lpstr>
      <vt:lpstr>3. Pigment je</vt:lpstr>
      <vt:lpstr>Prezentace aplikace PowerPoint</vt:lpstr>
      <vt:lpstr>4. V kůži jsou nervová zakončení, která reagují na</vt:lpstr>
      <vt:lpstr>Prezentace aplikace PowerPoint</vt:lpstr>
      <vt:lpstr>5. Metoda zjišťující totožnost podle otisků prstů se nazývá </vt:lpstr>
      <vt:lpstr>Prezentace aplikace PowerPoint</vt:lpstr>
      <vt:lpstr>6. Druhá vrstva kůže je</vt:lpstr>
      <vt:lpstr>Prezentace aplikace PowerPoint</vt:lpstr>
      <vt:lpstr>7. Pocení je důležitá ochrana proti</vt:lpstr>
      <vt:lpstr>Prezentace aplikace PowerPoint</vt:lpstr>
      <vt:lpstr>8.Před vysycháním chrání pokožku</vt:lpstr>
      <vt:lpstr>Prezentace aplikace PowerPoint</vt:lpstr>
      <vt:lpstr>9.Ukládání tuku je  </vt:lpstr>
      <vt:lpstr>Prezentace aplikace PowerPoint</vt:lpstr>
      <vt:lpstr>10.Nejvíce nervových zakončení je   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42</cp:revision>
  <dcterms:created xsi:type="dcterms:W3CDTF">2013-02-24T10:54:59Z</dcterms:created>
  <dcterms:modified xsi:type="dcterms:W3CDTF">2013-03-22T23:00:27Z</dcterms:modified>
</cp:coreProperties>
</file>